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 id="2147483788" r:id="rId2"/>
  </p:sldMasterIdLst>
  <p:notesMasterIdLst>
    <p:notesMasterId r:id="rId41"/>
  </p:notesMasterIdLst>
  <p:handoutMasterIdLst>
    <p:handoutMasterId r:id="rId42"/>
  </p:handoutMasterIdLst>
  <p:sldIdLst>
    <p:sldId id="332" r:id="rId3"/>
    <p:sldId id="566" r:id="rId4"/>
    <p:sldId id="577" r:id="rId5"/>
    <p:sldId id="578" r:id="rId6"/>
    <p:sldId id="579" r:id="rId7"/>
    <p:sldId id="580" r:id="rId8"/>
    <p:sldId id="581" r:id="rId9"/>
    <p:sldId id="582" r:id="rId10"/>
    <p:sldId id="583" r:id="rId11"/>
    <p:sldId id="612" r:id="rId12"/>
    <p:sldId id="584" r:id="rId13"/>
    <p:sldId id="585" r:id="rId14"/>
    <p:sldId id="586" r:id="rId15"/>
    <p:sldId id="587" r:id="rId16"/>
    <p:sldId id="588" r:id="rId17"/>
    <p:sldId id="589" r:id="rId18"/>
    <p:sldId id="590" r:id="rId19"/>
    <p:sldId id="591" r:id="rId20"/>
    <p:sldId id="592" r:id="rId21"/>
    <p:sldId id="593" r:id="rId22"/>
    <p:sldId id="594" r:id="rId23"/>
    <p:sldId id="595" r:id="rId24"/>
    <p:sldId id="597" r:id="rId25"/>
    <p:sldId id="596" r:id="rId26"/>
    <p:sldId id="598" r:id="rId27"/>
    <p:sldId id="599" r:id="rId28"/>
    <p:sldId id="600" r:id="rId29"/>
    <p:sldId id="601" r:id="rId30"/>
    <p:sldId id="602" r:id="rId31"/>
    <p:sldId id="604" r:id="rId32"/>
    <p:sldId id="605" r:id="rId33"/>
    <p:sldId id="606" r:id="rId34"/>
    <p:sldId id="607" r:id="rId35"/>
    <p:sldId id="608" r:id="rId36"/>
    <p:sldId id="609" r:id="rId37"/>
    <p:sldId id="611" r:id="rId38"/>
    <p:sldId id="610" r:id="rId39"/>
    <p:sldId id="340" r:id="rId40"/>
  </p:sldIdLst>
  <p:sldSz cx="12188825" cy="6858000"/>
  <p:notesSz cx="6858000" cy="9144000"/>
  <p:custDataLst>
    <p:tags r:id="rId43"/>
  </p:custDataLst>
  <p:defaultText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3"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4"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6" algn="l" defTabSz="9143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773283-305D-98D7-F715-52371E25D2F2}" name="Sarwat Asad (IN)" initials="SA" userId="S::sarwat.asad@pwc.com::98e8ae45-92f5-46c2-9495-b50605c4a1e5" providerId="AD"/>
  <p188:author id="{99B43CE1-A081-5229-0FDF-C4DF191AFBCD}" name="PwC India" initials="PwC" userId="PwC Indi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8AD26-E194-4362-A21B-5BB8AD398747}" v="13" dt="2024-10-04T15:32:15.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73595" autoAdjust="0"/>
  </p:normalViewPr>
  <p:slideViewPr>
    <p:cSldViewPr snapToGrid="0" snapToObjects="1" showGuides="1">
      <p:cViewPr>
        <p:scale>
          <a:sx n="56" d="100"/>
          <a:sy n="56" d="100"/>
        </p:scale>
        <p:origin x="1910" y="72"/>
      </p:cViewPr>
      <p:guideLst/>
    </p:cSldViewPr>
  </p:slideViewPr>
  <p:outlineViewPr>
    <p:cViewPr>
      <p:scale>
        <a:sx n="33" d="100"/>
        <a:sy n="33" d="100"/>
      </p:scale>
      <p:origin x="0" y="-353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aji A (IN)" userId="7043dbdf-354e-4c2d-b8e5-0770a5e453be" providerId="ADAL" clId="{81E8AD26-E194-4362-A21B-5BB8AD398747}"/>
    <pc:docChg chg="delSld modSld">
      <pc:chgData name="Balaji A (IN)" userId="7043dbdf-354e-4c2d-b8e5-0770a5e453be" providerId="ADAL" clId="{81E8AD26-E194-4362-A21B-5BB8AD398747}" dt="2024-10-04T15:32:45.770" v="126" actId="14100"/>
      <pc:docMkLst>
        <pc:docMk/>
      </pc:docMkLst>
      <pc:sldChg chg="modSp mod">
        <pc:chgData name="Balaji A (IN)" userId="7043dbdf-354e-4c2d-b8e5-0770a5e453be" providerId="ADAL" clId="{81E8AD26-E194-4362-A21B-5BB8AD398747}" dt="2024-10-04T14:15:04.623" v="7" actId="20577"/>
        <pc:sldMkLst>
          <pc:docMk/>
          <pc:sldMk cId="365169539" sldId="578"/>
        </pc:sldMkLst>
        <pc:spChg chg="mod">
          <ac:chgData name="Balaji A (IN)" userId="7043dbdf-354e-4c2d-b8e5-0770a5e453be" providerId="ADAL" clId="{81E8AD26-E194-4362-A21B-5BB8AD398747}" dt="2024-10-04T14:15:04.623" v="7" actId="20577"/>
          <ac:spMkLst>
            <pc:docMk/>
            <pc:sldMk cId="365169539" sldId="578"/>
            <ac:spMk id="18" creationId="{1950F6FA-885C-EF50-9746-54F44DFA47EF}"/>
          </ac:spMkLst>
        </pc:spChg>
      </pc:sldChg>
      <pc:sldChg chg="modNotesTx">
        <pc:chgData name="Balaji A (IN)" userId="7043dbdf-354e-4c2d-b8e5-0770a5e453be" providerId="ADAL" clId="{81E8AD26-E194-4362-A21B-5BB8AD398747}" dt="2024-10-04T15:20:05.320" v="19" actId="20577"/>
        <pc:sldMkLst>
          <pc:docMk/>
          <pc:sldMk cId="3012996873" sldId="586"/>
        </pc:sldMkLst>
      </pc:sldChg>
      <pc:sldChg chg="modAnim">
        <pc:chgData name="Balaji A (IN)" userId="7043dbdf-354e-4c2d-b8e5-0770a5e453be" providerId="ADAL" clId="{81E8AD26-E194-4362-A21B-5BB8AD398747}" dt="2024-10-04T14:18:14.913" v="8"/>
        <pc:sldMkLst>
          <pc:docMk/>
          <pc:sldMk cId="2309223439" sldId="588"/>
        </pc:sldMkLst>
      </pc:sldChg>
      <pc:sldChg chg="modSp mod">
        <pc:chgData name="Balaji A (IN)" userId="7043dbdf-354e-4c2d-b8e5-0770a5e453be" providerId="ADAL" clId="{81E8AD26-E194-4362-A21B-5BB8AD398747}" dt="2024-10-04T15:32:45.770" v="126" actId="14100"/>
        <pc:sldMkLst>
          <pc:docMk/>
          <pc:sldMk cId="1416134554" sldId="589"/>
        </pc:sldMkLst>
        <pc:spChg chg="mod">
          <ac:chgData name="Balaji A (IN)" userId="7043dbdf-354e-4c2d-b8e5-0770a5e453be" providerId="ADAL" clId="{81E8AD26-E194-4362-A21B-5BB8AD398747}" dt="2024-10-04T15:31:15.460" v="90" actId="1076"/>
          <ac:spMkLst>
            <pc:docMk/>
            <pc:sldMk cId="1416134554" sldId="589"/>
            <ac:spMk id="18" creationId="{BBB21815-24C1-C401-BBCA-EB31DBAD877E}"/>
          </ac:spMkLst>
        </pc:spChg>
        <pc:grpChg chg="mod">
          <ac:chgData name="Balaji A (IN)" userId="7043dbdf-354e-4c2d-b8e5-0770a5e453be" providerId="ADAL" clId="{81E8AD26-E194-4362-A21B-5BB8AD398747}" dt="2024-10-04T15:32:35.456" v="124" actId="14100"/>
          <ac:grpSpMkLst>
            <pc:docMk/>
            <pc:sldMk cId="1416134554" sldId="589"/>
            <ac:grpSpMk id="22" creationId="{74C9110D-8E59-7144-BDC2-D4E5BB400EC5}"/>
          </ac:grpSpMkLst>
        </pc:grpChg>
        <pc:graphicFrameChg chg="mod modGraphic">
          <ac:chgData name="Balaji A (IN)" userId="7043dbdf-354e-4c2d-b8e5-0770a5e453be" providerId="ADAL" clId="{81E8AD26-E194-4362-A21B-5BB8AD398747}" dt="2024-10-04T15:32:45.770" v="126" actId="14100"/>
          <ac:graphicFrameMkLst>
            <pc:docMk/>
            <pc:sldMk cId="1416134554" sldId="589"/>
            <ac:graphicFrameMk id="12" creationId="{21A9BC2C-0ED5-131C-D635-D355579BDC45}"/>
          </ac:graphicFrameMkLst>
        </pc:graphicFrameChg>
      </pc:sldChg>
      <pc:sldChg chg="modSp mod">
        <pc:chgData name="Balaji A (IN)" userId="7043dbdf-354e-4c2d-b8e5-0770a5e453be" providerId="ADAL" clId="{81E8AD26-E194-4362-A21B-5BB8AD398747}" dt="2024-10-04T14:22:44.257" v="10" actId="2165"/>
        <pc:sldMkLst>
          <pc:docMk/>
          <pc:sldMk cId="4292000442" sldId="592"/>
        </pc:sldMkLst>
        <pc:graphicFrameChg chg="modGraphic">
          <ac:chgData name="Balaji A (IN)" userId="7043dbdf-354e-4c2d-b8e5-0770a5e453be" providerId="ADAL" clId="{81E8AD26-E194-4362-A21B-5BB8AD398747}" dt="2024-10-04T14:22:44.257" v="10" actId="2165"/>
          <ac:graphicFrameMkLst>
            <pc:docMk/>
            <pc:sldMk cId="4292000442" sldId="592"/>
            <ac:graphicFrameMk id="8" creationId="{87838177-FECB-472B-F5C3-0FA37CFE0CE3}"/>
          </ac:graphicFrameMkLst>
        </pc:graphicFrameChg>
      </pc:sldChg>
      <pc:sldChg chg="modSp mod">
        <pc:chgData name="Balaji A (IN)" userId="7043dbdf-354e-4c2d-b8e5-0770a5e453be" providerId="ADAL" clId="{81E8AD26-E194-4362-A21B-5BB8AD398747}" dt="2024-10-04T14:23:04.017" v="11" actId="2165"/>
        <pc:sldMkLst>
          <pc:docMk/>
          <pc:sldMk cId="1293445120" sldId="593"/>
        </pc:sldMkLst>
        <pc:graphicFrameChg chg="modGraphic">
          <ac:chgData name="Balaji A (IN)" userId="7043dbdf-354e-4c2d-b8e5-0770a5e453be" providerId="ADAL" clId="{81E8AD26-E194-4362-A21B-5BB8AD398747}" dt="2024-10-04T14:23:04.017" v="11" actId="2165"/>
          <ac:graphicFrameMkLst>
            <pc:docMk/>
            <pc:sldMk cId="1293445120" sldId="593"/>
            <ac:graphicFrameMk id="8" creationId="{C7790475-B0B5-FA04-3AF2-8259ECC74036}"/>
          </ac:graphicFrameMkLst>
        </pc:graphicFrameChg>
      </pc:sldChg>
      <pc:sldChg chg="del">
        <pc:chgData name="Balaji A (IN)" userId="7043dbdf-354e-4c2d-b8e5-0770a5e453be" providerId="ADAL" clId="{81E8AD26-E194-4362-A21B-5BB8AD398747}" dt="2024-10-04T15:24:08.379" v="20" actId="47"/>
        <pc:sldMkLst>
          <pc:docMk/>
          <pc:sldMk cId="2304362731" sldId="6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0301B5-88AD-1849-891D-EA2905EB5A88}" type="datetimeFigureOut">
              <a:rPr lang="en-US" smtClean="0"/>
              <a:t>04/10/2024</a:t>
            </a:fld>
            <a:endParaRPr lang="en-US"/>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A602F4-4C0C-5F4F-8771-7E15167AE556}" type="slidenum">
              <a:rPr lang="en-US" smtClean="0"/>
              <a:t>‹#›</a:t>
            </a:fld>
            <a:endParaRPr lang="en-US"/>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0AB23-24A6-494C-BA00-B87242B78CB4}"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A530D-631F-4981-98F0-E6C07C67E1A3}" type="slidenum">
              <a:rPr lang="en-GB" smtClean="0"/>
              <a:t>‹#›</a:t>
            </a:fld>
            <a:endParaRPr lang="en-GB"/>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341" rtl="0" eaLnBrk="1" latinLnBrk="0" hangingPunct="1">
      <a:defRPr sz="1200" kern="1200">
        <a:solidFill>
          <a:schemeClr val="tx1"/>
        </a:solidFill>
        <a:latin typeface="+mn-lt"/>
        <a:ea typeface="+mn-ea"/>
        <a:cs typeface="+mn-cs"/>
      </a:defRPr>
    </a:lvl1pPr>
    <a:lvl2pPr marL="457171" algn="l" defTabSz="914341" rtl="0" eaLnBrk="1" latinLnBrk="0" hangingPunct="1">
      <a:defRPr sz="1200" kern="1200">
        <a:solidFill>
          <a:schemeClr val="tx1"/>
        </a:solidFill>
        <a:latin typeface="+mn-lt"/>
        <a:ea typeface="+mn-ea"/>
        <a:cs typeface="+mn-cs"/>
      </a:defRPr>
    </a:lvl2pPr>
    <a:lvl3pPr marL="914341" algn="l" defTabSz="914341" rtl="0" eaLnBrk="1" latinLnBrk="0" hangingPunct="1">
      <a:defRPr sz="1200" kern="1200">
        <a:solidFill>
          <a:schemeClr val="tx1"/>
        </a:solidFill>
        <a:latin typeface="+mn-lt"/>
        <a:ea typeface="+mn-ea"/>
        <a:cs typeface="+mn-cs"/>
      </a:defRPr>
    </a:lvl3pPr>
    <a:lvl4pPr marL="1371512" algn="l" defTabSz="914341" rtl="0" eaLnBrk="1" latinLnBrk="0" hangingPunct="1">
      <a:defRPr sz="1200" kern="1200">
        <a:solidFill>
          <a:schemeClr val="tx1"/>
        </a:solidFill>
        <a:latin typeface="+mn-lt"/>
        <a:ea typeface="+mn-ea"/>
        <a:cs typeface="+mn-cs"/>
      </a:defRPr>
    </a:lvl4pPr>
    <a:lvl5pPr marL="1828683" algn="l" defTabSz="914341" rtl="0" eaLnBrk="1" latinLnBrk="0" hangingPunct="1">
      <a:defRPr sz="1200" kern="1200">
        <a:solidFill>
          <a:schemeClr val="tx1"/>
        </a:solidFill>
        <a:latin typeface="+mn-lt"/>
        <a:ea typeface="+mn-ea"/>
        <a:cs typeface="+mn-cs"/>
      </a:defRPr>
    </a:lvl5pPr>
    <a:lvl6pPr marL="2285854" algn="l" defTabSz="914341" rtl="0" eaLnBrk="1" latinLnBrk="0" hangingPunct="1">
      <a:defRPr sz="1200" kern="1200">
        <a:solidFill>
          <a:schemeClr val="tx1"/>
        </a:solidFill>
        <a:latin typeface="+mn-lt"/>
        <a:ea typeface="+mn-ea"/>
        <a:cs typeface="+mn-cs"/>
      </a:defRPr>
    </a:lvl6pPr>
    <a:lvl7pPr marL="2743024" algn="l" defTabSz="914341" rtl="0" eaLnBrk="1" latinLnBrk="0" hangingPunct="1">
      <a:defRPr sz="1200" kern="1200">
        <a:solidFill>
          <a:schemeClr val="tx1"/>
        </a:solidFill>
        <a:latin typeface="+mn-lt"/>
        <a:ea typeface="+mn-ea"/>
        <a:cs typeface="+mn-cs"/>
      </a:defRPr>
    </a:lvl7pPr>
    <a:lvl8pPr marL="3200195" algn="l" defTabSz="914341" rtl="0" eaLnBrk="1" latinLnBrk="0" hangingPunct="1">
      <a:defRPr sz="1200" kern="1200">
        <a:solidFill>
          <a:schemeClr val="tx1"/>
        </a:solidFill>
        <a:latin typeface="+mn-lt"/>
        <a:ea typeface="+mn-ea"/>
        <a:cs typeface="+mn-cs"/>
      </a:defRPr>
    </a:lvl8pPr>
    <a:lvl9pPr marL="3657366" algn="l" defTabSz="9143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axguru.in/sebi/sebi-listing-obligations-disclosure-requirements-third-amendment-regulations-2021.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axguru.in/sebi/sebi-listing-obligations-disclosure-requirements-third-amendment-regulations-2021.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axguru.in/sebi/sebi-listing-obligations-disclosure-requirements-third-amendment-regulations-2021.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ebi.gov.in/sebi_data/meetingfiles/nov-2021/1635849275396_1.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1</a:t>
            </a:fld>
            <a:endParaRPr lang="en-GB"/>
          </a:p>
        </p:txBody>
      </p:sp>
    </p:spTree>
    <p:extLst>
      <p:ext uri="{BB962C8B-B14F-4D97-AF65-F5344CB8AC3E}">
        <p14:creationId xmlns:p14="http://schemas.microsoft.com/office/powerpoint/2010/main" val="390103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118 Inserted by the SEBI (Listing Obligations and Disclosure Requirements) (Third Amendment) Regulations, 2021 read with the corrigendum, </a:t>
            </a:r>
            <a:r>
              <a:rPr lang="en-US" sz="1800" b="1" i="0" u="none" strike="noStrike" baseline="0" dirty="0">
                <a:solidFill>
                  <a:srgbClr val="000000"/>
                </a:solidFill>
                <a:latin typeface="Times New Roman" panose="02020603050405020304" pitchFamily="18" charset="0"/>
              </a:rPr>
              <a:t>w.e.f. 1.1.2022.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dirty="0">
                <a:solidFill>
                  <a:srgbClr val="5B5FC7"/>
                </a:solidFill>
                <a:effectLst/>
                <a:latin typeface="Segoe UI" panose="020B0502040204020203" pitchFamily="34" charset="0"/>
                <a:hlinkClick r:id="rId3" tooltip="https://taxguru.in/sebi/sebi-listing-obligations-disclosure-requirements-third-amendment-regulations-2021.html"/>
              </a:rPr>
              <a:t>https://taxguru.in/sebi/sebi-listing-obligations-disclosure-requirements-third-amendment-regulations-2021.html</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All related party transactions 116[and subsequent material modifications] shall require prior approval of the audit committee 117[of the listed entity]: 118[Provided that only those members of the audit committee, who are independent directors, shall approve related party transactions.] 119[ Provided further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dirty="0"/>
              <a:t>the audit committee of a listed entity shall define “material modifications” and disclose it as part of the policy on materiality of related party transactions and on dealing with related party transactions;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dirty="0"/>
              <a:t>(b) a related party transaction to which the subsidiary of a listed entity is a party but the listed entity is not a party, shall require prior approval of the audit committee of the listed entity if the value of such transaction whether entered into individually or taken together with previous transactions during a financial year exceeds ten per cent of the annual consolidated turnover, as per the last audited financial statements of the listed entity;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dirty="0"/>
              <a:t>with effect from April 1, 2023, a related party transaction to which the subsidiary of a listed entity is a party but the listed entity is not a party, shall require prior approval of the audit committee of the listed entity if the value of such transaction whether entered into individually or taken together with previous transactions during a financial year, exceeds ten per cent of the annual standalone turnover, as per the last audited financial statements of the subsidiary; (d) prior approval of the audit committee of the listed entity shall not be required for a related party transaction to which the listed subsidiary is a party but the listed entity is not a party, if regulation 23 and sub-regulation (2) of regulation 15 of these regulations are applicable to such listed subsidiary. Explanation: For related party transactions of unlisted subsidiaries of a listed subsidiary as referred to in (d) above, the prior approval of the audit committee of the listed subsidiary shall suffice.]</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Only Independent Directors to approve RPT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Omnibus approval continues, unchanged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Information to be placed for Audit Committee’s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All the details of the Related Party Transaction including type,  value end-use, tenure, relationship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Valuation or other external party report, if any relied upon.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 of annual consolidated turnover for the immediately preceding financial year represented by the value of the proposed transaction.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rPr>
              <a:t>Justification as to why the RPT is in the interest of the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Additional details for Related Party Transaction pertaining to any loans, inter-corporate deposits, advances or investments made or given by the company or its subsidiary.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26</a:t>
            </a:fld>
            <a:endParaRPr lang="en-GB"/>
          </a:p>
        </p:txBody>
      </p:sp>
    </p:spTree>
    <p:extLst>
      <p:ext uri="{BB962C8B-B14F-4D97-AF65-F5344CB8AC3E}">
        <p14:creationId xmlns:p14="http://schemas.microsoft.com/office/powerpoint/2010/main" val="9694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Financial transaction</a:t>
            </a:r>
          </a:p>
          <a:p>
            <a:endParaRPr lang="en-US" sz="1200" dirty="0"/>
          </a:p>
          <a:p>
            <a:r>
              <a:rPr lang="en-US" sz="1200" dirty="0"/>
              <a:t>Loan – includes book debt advanced</a:t>
            </a:r>
          </a:p>
          <a:p>
            <a:r>
              <a:rPr lang="en-US" sz="1200" dirty="0"/>
              <a:t>Guarantee/ Letter of comfort</a:t>
            </a:r>
          </a:p>
          <a:p>
            <a:r>
              <a:rPr lang="en-US" sz="1200" dirty="0"/>
              <a:t>Security </a:t>
            </a:r>
          </a:p>
          <a:p>
            <a:endParaRPr lang="en-US" sz="1200" dirty="0"/>
          </a:p>
          <a:p>
            <a:r>
              <a:rPr lang="en-US" sz="1200" dirty="0"/>
              <a:t>In connection with the loan</a:t>
            </a:r>
          </a:p>
          <a:p>
            <a:endParaRPr lang="en-US" sz="1200" dirty="0"/>
          </a:p>
          <a:p>
            <a:r>
              <a:rPr lang="en-US" sz="1200" dirty="0"/>
              <a:t>Entities/ person covered</a:t>
            </a:r>
          </a:p>
          <a:p>
            <a:endParaRPr lang="en-US" sz="1200" dirty="0"/>
          </a:p>
          <a:p>
            <a:r>
              <a:rPr lang="en-US" sz="1200" dirty="0"/>
              <a:t>Promoter</a:t>
            </a:r>
          </a:p>
          <a:p>
            <a:r>
              <a:rPr lang="en-US" sz="1200" dirty="0"/>
              <a:t>Promoter group</a:t>
            </a:r>
          </a:p>
          <a:p>
            <a:r>
              <a:rPr lang="en-US" sz="1200" dirty="0"/>
              <a:t>Directors (including relative)</a:t>
            </a:r>
          </a:p>
          <a:p>
            <a:r>
              <a:rPr lang="en-US" sz="1200" dirty="0"/>
              <a:t>KMPs</a:t>
            </a:r>
          </a:p>
          <a:p>
            <a:endParaRPr lang="en-US" sz="1200" dirty="0"/>
          </a:p>
          <a:p>
            <a:r>
              <a:rPr lang="en-US" sz="1200" dirty="0"/>
              <a:t>Any entity controlled by them</a:t>
            </a:r>
          </a:p>
          <a:p>
            <a:endParaRPr lang="en-US" sz="1200" dirty="0"/>
          </a:p>
          <a:p>
            <a:endParaRPr lang="en-US" sz="1200" dirty="0"/>
          </a:p>
          <a:p>
            <a:r>
              <a:rPr lang="en-US" sz="1200" dirty="0"/>
              <a:t>Affirmation of economic interest</a:t>
            </a:r>
          </a:p>
          <a:p>
            <a:endParaRPr lang="en-US" sz="1200" dirty="0"/>
          </a:p>
          <a:p>
            <a:r>
              <a:rPr lang="en-US" sz="1200" dirty="0"/>
              <a:t>To be signed by CEO/ CFO of the company</a:t>
            </a:r>
          </a:p>
          <a:p>
            <a:r>
              <a:rPr lang="en-US" sz="1200" dirty="0"/>
              <a:t>Justification that the FTs is in the economic interest of the company</a:t>
            </a:r>
          </a:p>
          <a:p>
            <a:endParaRPr lang="en-US" sz="1200" dirty="0"/>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27</a:t>
            </a:fld>
            <a:endParaRPr lang="en-GB"/>
          </a:p>
        </p:txBody>
      </p:sp>
    </p:spTree>
    <p:extLst>
      <p:ext uri="{BB962C8B-B14F-4D97-AF65-F5344CB8AC3E}">
        <p14:creationId xmlns:p14="http://schemas.microsoft.com/office/powerpoint/2010/main" val="250463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800" lvl="0" indent="-304800" algn="l" rtl="0">
              <a:lnSpc>
                <a:spcPct val="100000"/>
              </a:lnSpc>
              <a:spcBef>
                <a:spcPts val="0"/>
              </a:spcBef>
              <a:spcAft>
                <a:spcPts val="0"/>
              </a:spcAft>
              <a:buSzPts val="1200"/>
              <a:buChar char="●"/>
            </a:pPr>
            <a:r>
              <a:rPr lang="en-US" sz="1600" dirty="0"/>
              <a:t>Substance based carve-out</a:t>
            </a:r>
            <a:endParaRPr lang="en-US" dirty="0"/>
          </a:p>
          <a:p>
            <a:pPr marL="304800" lvl="0" indent="-304800" algn="l" rtl="0">
              <a:lnSpc>
                <a:spcPct val="100000"/>
              </a:lnSpc>
              <a:spcBef>
                <a:spcPts val="1200"/>
              </a:spcBef>
              <a:spcAft>
                <a:spcPts val="0"/>
              </a:spcAft>
              <a:buSzPts val="1200"/>
              <a:buChar char="●"/>
            </a:pPr>
            <a:r>
              <a:rPr lang="en-US" sz="1600" dirty="0"/>
              <a:t>5% of the carrying value of tangible assets and payroll</a:t>
            </a:r>
            <a:endParaRPr lang="en-US" dirty="0"/>
          </a:p>
          <a:p>
            <a:pPr marL="304800" lvl="0" indent="-304800" algn="l" rtl="0">
              <a:lnSpc>
                <a:spcPct val="100000"/>
              </a:lnSpc>
              <a:spcBef>
                <a:spcPts val="1200"/>
              </a:spcBef>
              <a:spcAft>
                <a:spcPts val="0"/>
              </a:spcAft>
              <a:buSzPts val="1200"/>
              <a:buChar char="●"/>
            </a:pPr>
            <a:r>
              <a:rPr lang="en-US" sz="1600" dirty="0"/>
              <a:t>10 year transition period to decline to 5% of tangible assets and payroll in 2033 (for 2023, 8% of tangible assets and 10% of payroll)</a:t>
            </a:r>
            <a:endParaRPr lang="en-US" dirty="0"/>
          </a:p>
          <a:p>
            <a:pPr marL="304800" lvl="0" indent="-304800" algn="l" rtl="0">
              <a:lnSpc>
                <a:spcPct val="100000"/>
              </a:lnSpc>
              <a:spcBef>
                <a:spcPts val="1200"/>
              </a:spcBef>
              <a:spcAft>
                <a:spcPts val="0"/>
              </a:spcAft>
              <a:buSzPts val="1200"/>
              <a:buChar char="●"/>
            </a:pPr>
            <a:r>
              <a:rPr lang="en-US" sz="1600" dirty="0"/>
              <a:t>Eligible payroll costs include:</a:t>
            </a:r>
          </a:p>
          <a:p>
            <a:pPr marL="719138" lvl="1" indent="-304800" algn="l" rtl="0">
              <a:lnSpc>
                <a:spcPct val="100000"/>
              </a:lnSpc>
              <a:spcBef>
                <a:spcPts val="1200"/>
              </a:spcBef>
              <a:spcAft>
                <a:spcPts val="0"/>
              </a:spcAft>
              <a:buSzPts val="1600"/>
              <a:buFont typeface="Arial"/>
              <a:buChar char="-"/>
            </a:pPr>
            <a:r>
              <a:rPr lang="en-US" sz="1600" dirty="0"/>
              <a:t>Employee compensation expenditures (including salaries, wages, and other expenditures that provide a direct and separate personal benefit to the employee, such as health insurance and pension contributions), </a:t>
            </a:r>
          </a:p>
          <a:p>
            <a:pPr marL="719138" lvl="1" indent="-304800" algn="l" rtl="0">
              <a:lnSpc>
                <a:spcPct val="100000"/>
              </a:lnSpc>
              <a:spcBef>
                <a:spcPts val="0"/>
              </a:spcBef>
              <a:spcAft>
                <a:spcPts val="0"/>
              </a:spcAft>
              <a:buSzPts val="1600"/>
              <a:buFont typeface="Arial"/>
              <a:buChar char="-"/>
            </a:pPr>
            <a:r>
              <a:rPr lang="en-US" sz="1600" dirty="0"/>
              <a:t>Payroll and employment taxes, and </a:t>
            </a:r>
          </a:p>
          <a:p>
            <a:pPr marL="719138" lvl="1" indent="-304800" algn="l" rtl="0">
              <a:lnSpc>
                <a:spcPct val="100000"/>
              </a:lnSpc>
              <a:spcBef>
                <a:spcPts val="0"/>
              </a:spcBef>
              <a:spcAft>
                <a:spcPts val="0"/>
              </a:spcAft>
              <a:buSzPts val="1600"/>
              <a:buFont typeface="Arial"/>
              <a:buChar char="-"/>
            </a:pPr>
            <a:r>
              <a:rPr lang="en-US" sz="1600" dirty="0"/>
              <a:t>Employer social security contributions </a:t>
            </a:r>
            <a:endParaRPr lang="en-US" dirty="0"/>
          </a:p>
          <a:p>
            <a:pPr marL="304800" lvl="0" indent="-304800" algn="l" rtl="0">
              <a:lnSpc>
                <a:spcPct val="100000"/>
              </a:lnSpc>
              <a:spcBef>
                <a:spcPts val="1200"/>
              </a:spcBef>
              <a:spcAft>
                <a:spcPts val="0"/>
              </a:spcAft>
              <a:buSzPts val="1200"/>
              <a:buChar char="●"/>
            </a:pPr>
            <a:r>
              <a:rPr lang="en-US" sz="1600" dirty="0"/>
              <a:t>Eligible tangible assets include: </a:t>
            </a:r>
          </a:p>
          <a:p>
            <a:pPr marL="719138" lvl="1" indent="-304800" algn="l" rtl="0">
              <a:lnSpc>
                <a:spcPct val="100000"/>
              </a:lnSpc>
              <a:spcBef>
                <a:spcPts val="1200"/>
              </a:spcBef>
              <a:spcAft>
                <a:spcPts val="0"/>
              </a:spcAft>
              <a:buSzPts val="1600"/>
              <a:buFont typeface="Arial"/>
              <a:buChar char="-"/>
            </a:pPr>
            <a:r>
              <a:rPr lang="en-US" sz="1600" dirty="0"/>
              <a:t>Items located in a jurisdiction, like property, plant, equipment, natural resources, a lessee’s right to use tangible assets, and certain government licenses, including ones to exploit natural resources </a:t>
            </a:r>
          </a:p>
          <a:p>
            <a:pPr marL="719138" lvl="1" indent="-304800" algn="l" rtl="0">
              <a:lnSpc>
                <a:spcPct val="100000"/>
              </a:lnSpc>
              <a:spcBef>
                <a:spcPts val="0"/>
              </a:spcBef>
              <a:spcAft>
                <a:spcPts val="0"/>
              </a:spcAft>
              <a:buSzPts val="1600"/>
              <a:buFont typeface="Arial"/>
              <a:buChar char="-"/>
            </a:pPr>
            <a:r>
              <a:rPr lang="en-US" sz="1600" dirty="0"/>
              <a:t>Carve-out does not apply to property that is held for sale, lease or investments, nor tangible assets that are used to generate a company's international shipping income (e.g., ships and other maritime equipment)</a:t>
            </a:r>
          </a:p>
          <a:p>
            <a:pPr marL="719138" lvl="1" indent="-304800" algn="l" rtl="0">
              <a:lnSpc>
                <a:spcPct val="100000"/>
              </a:lnSpc>
              <a:spcBef>
                <a:spcPts val="0"/>
              </a:spcBef>
              <a:spcAft>
                <a:spcPts val="0"/>
              </a:spcAft>
              <a:buSzPts val="1600"/>
              <a:buFont typeface="Arial"/>
              <a:buChar char="-"/>
            </a:pPr>
            <a:endParaRPr lang="en-US" sz="1600" dirty="0"/>
          </a:p>
          <a:p>
            <a:pPr marL="719138" lvl="1" indent="-304800" algn="l" rtl="0">
              <a:lnSpc>
                <a:spcPct val="100000"/>
              </a:lnSpc>
              <a:spcBef>
                <a:spcPts val="0"/>
              </a:spcBef>
              <a:spcAft>
                <a:spcPts val="0"/>
              </a:spcAft>
              <a:buSzPts val="1600"/>
              <a:buFont typeface="Arial"/>
              <a:buChar char="-"/>
            </a:pPr>
            <a:endParaRPr lang="en-US" sz="1600" dirty="0"/>
          </a:p>
          <a:p>
            <a:pPr marL="719138" lvl="1" indent="-304800" algn="l" rtl="0">
              <a:lnSpc>
                <a:spcPct val="100000"/>
              </a:lnSpc>
              <a:spcBef>
                <a:spcPts val="0"/>
              </a:spcBef>
              <a:spcAft>
                <a:spcPts val="0"/>
              </a:spcAft>
              <a:buSzPts val="1600"/>
              <a:buFont typeface="Arial"/>
              <a:buChar char="-"/>
            </a:pPr>
            <a:endParaRPr lang="en-US" sz="1600" dirty="0"/>
          </a:p>
          <a:p>
            <a:pPr lvl="0"/>
            <a:r>
              <a:rPr lang="en-US" sz="800" b="1" dirty="0">
                <a:latin typeface="Arial" panose="020B0604020202020204" pitchFamily="34" charset="0"/>
                <a:cs typeface="Arial" panose="020B0604020202020204" pitchFamily="34" charset="0"/>
              </a:rPr>
              <a:t>Identification of countries for consolidation of revenue and profit</a:t>
            </a:r>
          </a:p>
          <a:p>
            <a:pPr lvl="1"/>
            <a:r>
              <a:rPr lang="en-US" sz="800" dirty="0">
                <a:latin typeface="Arial" panose="020B0604020202020204" pitchFamily="34" charset="0"/>
                <a:cs typeface="Arial" panose="020B0604020202020204" pitchFamily="34" charset="0"/>
              </a:rPr>
              <a:t>Identification of countries with higher tax rate and relatively smaller substance/ operations</a:t>
            </a:r>
          </a:p>
          <a:p>
            <a:pPr lvl="0">
              <a:spcAft>
                <a:spcPct val="35000"/>
              </a:spcAft>
              <a:buNone/>
            </a:pPr>
            <a:r>
              <a:rPr lang="en-US" sz="800" b="1" dirty="0">
                <a:latin typeface="Arial" panose="020B0604020202020204" pitchFamily="34" charset="0"/>
                <a:cs typeface="Arial" panose="020B0604020202020204" pitchFamily="34" charset="0"/>
              </a:rPr>
              <a:t>1. Regional Distribution Hub (RDH) </a:t>
            </a:r>
          </a:p>
          <a:p>
            <a:pPr lvl="1">
              <a:spcAft>
                <a:spcPct val="15000"/>
              </a:spcAft>
              <a:buNone/>
            </a:pPr>
            <a:r>
              <a:rPr lang="en-US" sz="800" b="1" dirty="0">
                <a:latin typeface="Arial" panose="020B0604020202020204" pitchFamily="34" charset="0"/>
                <a:cs typeface="Arial" panose="020B0604020202020204" pitchFamily="34" charset="0"/>
              </a:rPr>
              <a:t>a. Evaluation of the country with sufficient business substance which can operate as the regional distribution hub</a:t>
            </a:r>
          </a:p>
          <a:p>
            <a:pPr lvl="1">
              <a:spcAft>
                <a:spcPts val="600"/>
              </a:spcAft>
            </a:pPr>
            <a:r>
              <a:rPr lang="en-US" sz="800" b="1" dirty="0">
                <a:latin typeface="Arial" panose="020B0604020202020204" pitchFamily="34" charset="0"/>
                <a:cs typeface="Arial" panose="020B0604020202020204" pitchFamily="34" charset="0"/>
              </a:rPr>
              <a:t>Operational considerations: </a:t>
            </a:r>
            <a:r>
              <a:rPr lang="en-US" sz="800" dirty="0">
                <a:latin typeface="Arial" panose="020B0604020202020204" pitchFamily="34" charset="0"/>
                <a:cs typeface="Arial" panose="020B0604020202020204" pitchFamily="34" charset="0"/>
              </a:rPr>
              <a:t>Moving the assets and payroll from one jurisdiction to another</a:t>
            </a:r>
          </a:p>
          <a:p>
            <a:pPr lvl="1">
              <a:spcAft>
                <a:spcPct val="15000"/>
              </a:spcAft>
              <a:buNone/>
            </a:pPr>
            <a:r>
              <a:rPr lang="en-US" sz="800" b="1" dirty="0">
                <a:latin typeface="Arial" panose="020B0604020202020204" pitchFamily="34" charset="0"/>
                <a:cs typeface="Arial" panose="020B0604020202020204" pitchFamily="34" charset="0"/>
              </a:rPr>
              <a:t>b.</a:t>
            </a:r>
            <a:r>
              <a:rPr lang="en-US" sz="800" dirty="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Consolidation of revenue in the Regional Distribution Hub (“RDH”) and monitor substance</a:t>
            </a:r>
            <a:endParaRPr lang="en-US" sz="800" dirty="0">
              <a:latin typeface="Arial" panose="020B0604020202020204" pitchFamily="34" charset="0"/>
              <a:cs typeface="Arial" panose="020B0604020202020204" pitchFamily="34" charset="0"/>
            </a:endParaRPr>
          </a:p>
          <a:p>
            <a:pPr lvl="1">
              <a:spcAft>
                <a:spcPct val="15000"/>
              </a:spcAft>
            </a:pPr>
            <a:r>
              <a:rPr lang="en-US" sz="800" b="1" dirty="0">
                <a:latin typeface="Arial" panose="020B0604020202020204" pitchFamily="34" charset="0"/>
                <a:cs typeface="Arial" panose="020B0604020202020204" pitchFamily="34" charset="0"/>
              </a:rPr>
              <a:t>Operational implications: </a:t>
            </a:r>
            <a:r>
              <a:rPr lang="en-US" sz="800" dirty="0">
                <a:latin typeface="Arial" panose="020B0604020202020204" pitchFamily="34" charset="0"/>
                <a:cs typeface="Arial" panose="020B0604020202020204" pitchFamily="34" charset="0"/>
              </a:rPr>
              <a:t>Moving customer/Vendor contracts</a:t>
            </a:r>
          </a:p>
          <a:p>
            <a:pPr lvl="1">
              <a:spcAft>
                <a:spcPct val="15000"/>
              </a:spcAft>
            </a:pPr>
            <a:r>
              <a:rPr lang="en-US" sz="800" dirty="0">
                <a:latin typeface="Arial" panose="020B0604020202020204" pitchFamily="34" charset="0"/>
                <a:cs typeface="Arial" panose="020B0604020202020204" pitchFamily="34" charset="0"/>
              </a:rPr>
              <a:t>Tax implications: Consider SAAR/ GAAR implications, </a:t>
            </a:r>
            <a:r>
              <a:rPr lang="en-US" sz="800" b="1" dirty="0">
                <a:latin typeface="Arial" panose="020B0604020202020204" pitchFamily="34" charset="0"/>
                <a:cs typeface="Arial" panose="020B0604020202020204" pitchFamily="34" charset="0"/>
              </a:rPr>
              <a:t>Movement of personnel: </a:t>
            </a:r>
            <a:r>
              <a:rPr lang="en-US" sz="800" dirty="0" err="1">
                <a:latin typeface="Arial" panose="020B0604020202020204" pitchFamily="34" charset="0"/>
                <a:cs typeface="Arial" panose="020B0604020202020204" pitchFamily="34" charset="0"/>
              </a:rPr>
              <a:t>PoEM</a:t>
            </a:r>
            <a:r>
              <a:rPr lang="en-US" sz="800" dirty="0">
                <a:latin typeface="Arial" panose="020B0604020202020204" pitchFamily="34" charset="0"/>
                <a:cs typeface="Arial" panose="020B0604020202020204" pitchFamily="34" charset="0"/>
              </a:rPr>
              <a:t> &amp; PE risk evaluation, CT &amp; TP in UAE from 2023</a:t>
            </a:r>
            <a:br>
              <a:rPr lang="en-US" sz="8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lvl="1">
              <a:spcAft>
                <a:spcPct val="15000"/>
              </a:spcAft>
              <a:buNone/>
            </a:pPr>
            <a:r>
              <a:rPr lang="en-US" sz="800" b="1" dirty="0">
                <a:latin typeface="Arial" panose="020B0604020202020204" pitchFamily="34" charset="0"/>
                <a:cs typeface="Arial" panose="020B0604020202020204" pitchFamily="34" charset="0"/>
              </a:rPr>
              <a:t>2. If revenue consolidation is not feasible, consider need for paying agency commission to RDH</a:t>
            </a:r>
            <a:endParaRPr lang="en-US" sz="800" dirty="0">
              <a:latin typeface="Arial" panose="020B0604020202020204" pitchFamily="34" charset="0"/>
              <a:cs typeface="Arial" panose="020B0604020202020204" pitchFamily="34" charset="0"/>
            </a:endParaRPr>
          </a:p>
          <a:p>
            <a:pPr lvl="0"/>
            <a:r>
              <a:rPr lang="en-US" sz="800" b="1" dirty="0">
                <a:latin typeface="Arial" panose="020B0604020202020204" pitchFamily="34" charset="0"/>
                <a:cs typeface="Arial" panose="020B0604020202020204" pitchFamily="34" charset="0"/>
              </a:rPr>
              <a:t>Conduct impact analysis to evaluate “As is” and “Would be” financial and tax position</a:t>
            </a:r>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28</a:t>
            </a:fld>
            <a:endParaRPr lang="en-GB"/>
          </a:p>
        </p:txBody>
      </p:sp>
    </p:spTree>
    <p:extLst>
      <p:ext uri="{BB962C8B-B14F-4D97-AF65-F5344CB8AC3E}">
        <p14:creationId xmlns:p14="http://schemas.microsoft.com/office/powerpoint/2010/main" val="26660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baseline="0" dirty="0">
                <a:solidFill>
                  <a:srgbClr val="000000"/>
                </a:solidFill>
                <a:latin typeface="Times New Roman" panose="02020603050405020304" pitchFamily="18" charset="0"/>
              </a:rPr>
              <a:t>118 Inserted by the SEBI (Listing Obligations and Disclosure Requirements) (Third Amendment) Regulations, 2021 read with the corrigendum, </a:t>
            </a:r>
            <a:r>
              <a:rPr lang="en-US" sz="2800" b="1" i="0" u="none" strike="noStrike" baseline="0" dirty="0">
                <a:solidFill>
                  <a:srgbClr val="000000"/>
                </a:solidFill>
                <a:latin typeface="Times New Roman" panose="02020603050405020304" pitchFamily="18" charset="0"/>
              </a:rPr>
              <a:t>w.e.f. 1.1.2022.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dirty="0">
                <a:solidFill>
                  <a:srgbClr val="5B5FC7"/>
                </a:solidFill>
                <a:effectLst/>
                <a:latin typeface="Segoe UI" panose="020B0502040204020203" pitchFamily="34" charset="0"/>
                <a:hlinkClick r:id="rId3" tooltip="https://taxguru.in/sebi/sebi-listing-obligations-disclosure-requirements-third-amendment-regulations-2021.html"/>
              </a:rPr>
              <a:t>https://taxguru.in/sebi/sebi-listing-obligations-disclosure-requirements-third-amendment-regulations-2021.html</a:t>
            </a:r>
            <a:endParaRPr lang="en-US" sz="1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LE’s consolidated revenue is 12,000 crores – 10% of it is 1,200 crores.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 All related party transactions 116[and subsequent material modifications] shall require prior approval of the audit committee 117[of the listed entity]: 118[Provided that only those members of the audit committee, who are independent directors, shall approve related party transactions.] 119[ Provided further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800" dirty="0"/>
              <a:t>the audit committee of a listed entity shall define “material modifications” and disclose it as part of the policy on materiality of related party transactions and on dealing with related party transactions;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sz="1800"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800" dirty="0"/>
              <a:t>(b) a related party transaction to which the subsidiary of a listed entity is a party but the listed entity is not a party, shall require prior approval of the audit committee of the listed entity if the value of such transaction whether entered into individually or taken together with previous transactions during a financial year exceeds ten per cent of the annual consolidated turnover, as per the last audited financial statements of the listed entity;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800" dirty="0"/>
              <a:t>with effect from April 1, 2023, a related party transaction to which the subsidiary of a listed entity is a party but the listed entity is not a party, shall require prior approval of the audit committee of the listed entity if the value of such transaction whether entered into individually or taken together with previous transactions during a financial year, exceeds ten per cent of the annual standalone turnover, as per the last audited financial statements of the subsidiary; (d) prior approval of the audit committee of the listed entity shall not be required for a related party transaction to which the listed subsidiary is a party but the listed entity is not a party, if regulation 23 and sub-regulation (2) of regulation 15 of these regulations are applicable to such listed subsidiary. Explanation: For related party transactions of unlisted subsidiaries of a listed subsidiary as referred to in (d) above, the prior approval of the audit committee of the listed subsidiary shall suffice.]</a:t>
            </a:r>
            <a:endParaRPr lang="en-US" sz="1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Only Independent Directors to approve RPT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Omnibus approval continues, unchanged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Information to be placed for Audit Committee’s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All the details of the Related Party Transaction including type,  value end-use, tenure, relationship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Valuation or other external party report, if any relied upon.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 of annual consolidated turnover for the immediately preceding financial year represented by the value of the proposed transaction.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schemeClr val="tx1"/>
                </a:solidFill>
              </a:rPr>
              <a:t>Justification as to why the RPT is in the interest of the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Additional details for Related Party Transaction pertaining to any loans, inter-corporate deposits, advances or investments made or given by the company or its subsidiary. </a:t>
            </a:r>
          </a:p>
        </p:txBody>
      </p:sp>
      <p:sp>
        <p:nvSpPr>
          <p:cNvPr id="4" name="Slide Number Placeholder 3"/>
          <p:cNvSpPr>
            <a:spLocks noGrp="1"/>
          </p:cNvSpPr>
          <p:nvPr>
            <p:ph type="sldNum" sz="quarter" idx="5"/>
          </p:nvPr>
        </p:nvSpPr>
        <p:spPr/>
        <p:txBody>
          <a:bodyPr/>
          <a:lstStyle/>
          <a:p>
            <a:fld id="{20CA530D-631F-4981-98F0-E6C07C67E1A3}" type="slidenum">
              <a:rPr lang="en-GB" smtClean="0"/>
              <a:t>30</a:t>
            </a:fld>
            <a:endParaRPr lang="en-GB"/>
          </a:p>
        </p:txBody>
      </p:sp>
    </p:spTree>
    <p:extLst>
      <p:ext uri="{BB962C8B-B14F-4D97-AF65-F5344CB8AC3E}">
        <p14:creationId xmlns:p14="http://schemas.microsoft.com/office/powerpoint/2010/main" val="385850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118 Inserted by the SEBI (Listing Obligations and Disclosure Requirements) (Third Amendment) Regulations, 2021 read with the corrigendum, </a:t>
            </a:r>
            <a:r>
              <a:rPr lang="en-US" sz="1800" b="1" i="0" u="none" strike="noStrike" baseline="0" dirty="0">
                <a:solidFill>
                  <a:srgbClr val="000000"/>
                </a:solidFill>
                <a:latin typeface="Times New Roman" panose="02020603050405020304" pitchFamily="18" charset="0"/>
              </a:rPr>
              <a:t>w.e.f. 1.1.2022.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dirty="0">
                <a:solidFill>
                  <a:srgbClr val="5B5FC7"/>
                </a:solidFill>
                <a:effectLst/>
                <a:latin typeface="Segoe UI" panose="020B0502040204020203" pitchFamily="34" charset="0"/>
                <a:hlinkClick r:id="rId3" tooltip="https://taxguru.in/sebi/sebi-listing-obligations-disclosure-requirements-third-amendment-regulations-2021.html"/>
              </a:rPr>
              <a:t>https://taxguru.in/sebi/sebi-listing-obligations-disclosure-requirements-third-amendment-regulations-2021.html</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LE’s consolidated revenue is 12,000 crores – 10% of it is 1,200 crores.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All related party transactions 116[and subsequent material modifications] shall require prior approval of the audit committee 117[of the listed entity]: 118[Provided that only those members of the audit committee, who are independent directors, shall approve related party transactions.] 119[ Provided further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dirty="0"/>
              <a:t>the audit committee of a listed entity shall define “material modifications” and disclose it as part of the policy on materiality of related party transactions and on dealing with related party transactions;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dirty="0"/>
              <a:t>(b) a related party transaction to which the subsidiary of a listed entity is a party but the listed entity is not a party, shall require prior approval of the audit committee of the listed entity if the value of such transaction whether entered into individually or taken together with previous transactions during a financial year exceeds ten per cent of the annual consolidated turnover, as per the last audited financial statements of the listed entity;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dirty="0"/>
              <a:t>with effect from April 1, 2023, a related party transaction to which the subsidiary of a listed entity is a party but the listed entity is not a party, shall require prior approval of the audit committee of the listed entity if the value of such transaction whether entered into individually or taken together with previous transactions during a financial year, exceeds ten per cent of the annual standalone turnover, as per the last audited financial statements of the subsidiary; (d) prior approval of the audit committee of the listed entity shall not be required for a related party transaction to which the listed subsidiary is a party but the listed entity is not a party, if regulation 23 and sub-regulation (2) of regulation 15 of these regulations are applicable to such listed subsidiary. Explanation: For related party transactions of unlisted subsidiaries of a listed subsidiary as referred to in (d) above, the prior approval of the audit committee of the listed subsidiary shall suffice.]</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Only Independent Directors to approve RPT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Omnibus approval continues, unchanged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Information to be placed for Audit Committee’s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All the details of the Related Party Transaction including type,  value end-use, tenure, relationship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Valuation or other external party report, if any relied upon.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 of annual consolidated turnover for the immediately preceding financial year represented by the value of the proposed transaction.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rPr>
              <a:t>Justification as to why the RPT is in the interest of the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Additional details for Related Party Transaction pertaining to any loans, inter-corporate deposits, advances or investments made or given by the company or its subsidiary. </a:t>
            </a:r>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31</a:t>
            </a:fld>
            <a:endParaRPr lang="en-GB"/>
          </a:p>
        </p:txBody>
      </p:sp>
    </p:spTree>
    <p:extLst>
      <p:ext uri="{BB962C8B-B14F-4D97-AF65-F5344CB8AC3E}">
        <p14:creationId xmlns:p14="http://schemas.microsoft.com/office/powerpoint/2010/main" val="349631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First, with respect to post-filing adjustments – an adjustment to the Tax Liability and therefore Covered Taxes after a tax return has been filed – the Model Rules adopt a different treatment depending on whether the adjustment increases or reduces the covered taxes.  For an adjustment that INCREASES the tax liability for a previous year, that increase is reflected in the Covered Taxes in the current year (by which I mean the year in which the adjustment is made, not the old year that the adjustment relates to).  In contrast, for an adjustment that REDUCES the tax liability, the reduction is reflected in the Covered Taxes for that PREVIOUS year.</a:t>
            </a:r>
          </a:p>
          <a:p>
            <a:pPr marL="457200" lvl="0" indent="-298450" algn="l" rtl="0">
              <a:lnSpc>
                <a:spcPct val="115000"/>
              </a:lnSpc>
              <a:spcBef>
                <a:spcPts val="0"/>
              </a:spcBef>
              <a:spcAft>
                <a:spcPts val="0"/>
              </a:spcAft>
              <a:buSzPts val="1100"/>
              <a:buFont typeface="Georgia"/>
              <a:buChar char="●"/>
            </a:pPr>
            <a:r>
              <a:rPr lang="en-US" sz="1200" dirty="0">
                <a:latin typeface="Georgia"/>
                <a:ea typeface="Georgia"/>
                <a:cs typeface="Georgia"/>
                <a:sym typeface="Georgia"/>
              </a:rPr>
              <a:t>Now consider the complexity this introduces in the context of transfer pricing controversy and TA-initiated adjustments.  You have an increase in tax liability associated with a prior year and for </a:t>
            </a:r>
            <a:r>
              <a:rPr lang="en-US" sz="1200" dirty="0" err="1">
                <a:latin typeface="Georgia"/>
                <a:ea typeface="Georgia"/>
                <a:cs typeface="Georgia"/>
                <a:sym typeface="Georgia"/>
              </a:rPr>
              <a:t>GloBE</a:t>
            </a:r>
            <a:r>
              <a:rPr lang="en-US" sz="1200" dirty="0">
                <a:latin typeface="Georgia"/>
                <a:ea typeface="Georgia"/>
                <a:cs typeface="Georgia"/>
                <a:sym typeface="Georgia"/>
              </a:rPr>
              <a:t> purposes, you reflect that in Covered Taxes for the current year.</a:t>
            </a:r>
          </a:p>
          <a:p>
            <a:pPr marL="457200" lvl="0" indent="-298450" algn="l" rtl="0">
              <a:lnSpc>
                <a:spcPct val="115000"/>
              </a:lnSpc>
              <a:spcBef>
                <a:spcPts val="0"/>
              </a:spcBef>
              <a:spcAft>
                <a:spcPts val="0"/>
              </a:spcAft>
              <a:buSzPts val="1100"/>
              <a:buFont typeface="Georgia"/>
              <a:buChar char="●"/>
            </a:pPr>
            <a:r>
              <a:rPr lang="en-US" sz="1200" dirty="0">
                <a:latin typeface="Georgia"/>
                <a:ea typeface="Georgia"/>
                <a:cs typeface="Georgia"/>
                <a:sym typeface="Georgia"/>
              </a:rPr>
              <a:t>Let’s say the taxpayer pursues MAP to get relief from DT which takes a couple of years given the usual time frames.  </a:t>
            </a:r>
          </a:p>
          <a:p>
            <a:pPr marL="457200" lvl="0" indent="-298450" algn="l" rtl="0">
              <a:lnSpc>
                <a:spcPct val="115000"/>
              </a:lnSpc>
              <a:spcBef>
                <a:spcPts val="0"/>
              </a:spcBef>
              <a:spcAft>
                <a:spcPts val="0"/>
              </a:spcAft>
              <a:buSzPts val="1100"/>
              <a:buFont typeface="Georgia"/>
              <a:buChar char="●"/>
            </a:pPr>
            <a:r>
              <a:rPr lang="en-US" sz="1200" dirty="0">
                <a:latin typeface="Georgia"/>
                <a:ea typeface="Georgia"/>
                <a:cs typeface="Georgia"/>
                <a:sym typeface="Georgia"/>
              </a:rPr>
              <a:t>At the end of this, the taxpayer is provided relief in the counterparty jurisdiction that results in a downward adjustment in income and tax liability →  This now needs to be reflected in terms of REDUCED Covered Taxes for </a:t>
            </a:r>
            <a:r>
              <a:rPr lang="en-US" sz="1200" dirty="0" err="1">
                <a:latin typeface="Georgia"/>
                <a:ea typeface="Georgia"/>
                <a:cs typeface="Georgia"/>
                <a:sym typeface="Georgia"/>
              </a:rPr>
              <a:t>GloBE</a:t>
            </a:r>
            <a:r>
              <a:rPr lang="en-US" sz="1200" dirty="0">
                <a:latin typeface="Georgia"/>
                <a:ea typeface="Georgia"/>
                <a:cs typeface="Georgia"/>
                <a:sym typeface="Georgia"/>
              </a:rPr>
              <a:t> purposes for that PRIOR year.  </a:t>
            </a:r>
          </a:p>
          <a:p>
            <a:pPr marL="457200" lvl="0" indent="-298450" algn="l" rtl="0">
              <a:lnSpc>
                <a:spcPct val="115000"/>
              </a:lnSpc>
              <a:spcBef>
                <a:spcPts val="0"/>
              </a:spcBef>
              <a:spcAft>
                <a:spcPts val="0"/>
              </a:spcAft>
              <a:buSzPts val="1100"/>
              <a:buFont typeface="Georgia"/>
              <a:buChar char="●"/>
            </a:pPr>
            <a:r>
              <a:rPr lang="en-US" sz="1200" dirty="0">
                <a:latin typeface="Georgia"/>
                <a:ea typeface="Georgia"/>
                <a:cs typeface="Georgia"/>
                <a:sym typeface="Georgia"/>
              </a:rPr>
              <a:t>Conceivably, this would also result in a corresponding downward adjustment to </a:t>
            </a:r>
            <a:r>
              <a:rPr lang="en-US" sz="1200" dirty="0" err="1">
                <a:latin typeface="Georgia"/>
                <a:ea typeface="Georgia"/>
                <a:cs typeface="Georgia"/>
                <a:sym typeface="Georgia"/>
              </a:rPr>
              <a:t>GloBE</a:t>
            </a:r>
            <a:r>
              <a:rPr lang="en-US" sz="1200" dirty="0">
                <a:latin typeface="Georgia"/>
                <a:ea typeface="Georgia"/>
                <a:cs typeface="Georgia"/>
                <a:sym typeface="Georgia"/>
              </a:rPr>
              <a:t> Income but it nonetheless introduces an added layer of complexity and consequences to TP controversy and dispute resolution.</a:t>
            </a:r>
          </a:p>
          <a:p>
            <a:pPr marL="457200" lvl="0" indent="-298450" algn="l" rtl="0">
              <a:lnSpc>
                <a:spcPct val="115000"/>
              </a:lnSpc>
              <a:spcBef>
                <a:spcPts val="0"/>
              </a:spcBef>
              <a:spcAft>
                <a:spcPts val="0"/>
              </a:spcAft>
              <a:buSzPts val="1100"/>
              <a:buFont typeface="Georgia"/>
              <a:buChar char="●"/>
            </a:pPr>
            <a:r>
              <a:rPr lang="en-US" sz="1200" dirty="0">
                <a:latin typeface="Georgia"/>
                <a:ea typeface="Georgia"/>
                <a:cs typeface="Georgia"/>
                <a:sym typeface="Georgia"/>
              </a:rPr>
              <a:t>Key Takeaway -  Transfer pricing controversy was </a:t>
            </a:r>
            <a:r>
              <a:rPr lang="en-US" sz="1200" dirty="0" err="1">
                <a:latin typeface="Georgia"/>
                <a:ea typeface="Georgia"/>
                <a:cs typeface="Georgia"/>
                <a:sym typeface="Georgia"/>
              </a:rPr>
              <a:t>alway</a:t>
            </a:r>
            <a:r>
              <a:rPr lang="en-US" sz="1200" dirty="0">
                <a:latin typeface="Georgia"/>
                <a:ea typeface="Georgia"/>
                <a:cs typeface="Georgia"/>
                <a:sym typeface="Georgia"/>
              </a:rPr>
              <a:t> painful and a source of uncertainty for taxpayers but the stakes and consequences of such controversy are even higher and compounded in a Pillar 2 world.  Audit preparedness and sustaining TP positions EVEN more critical </a:t>
            </a:r>
            <a:endParaRPr lang="en-US" sz="1200" dirty="0"/>
          </a:p>
          <a:p>
            <a:pPr marL="0" lvl="0" indent="0" algn="l" rtl="0">
              <a:spcBef>
                <a:spcPts val="1200"/>
              </a:spcBef>
              <a:spcAft>
                <a:spcPts val="0"/>
              </a:spcAft>
              <a:buNone/>
            </a:pPr>
            <a:endParaRPr lang="en-US" sz="1200" dirty="0"/>
          </a:p>
          <a:p>
            <a:pPr marL="0" lvl="0" indent="0" algn="l" rtl="0">
              <a:spcBef>
                <a:spcPts val="0"/>
              </a:spcBef>
              <a:spcAft>
                <a:spcPts val="0"/>
              </a:spcAft>
              <a:buNone/>
            </a:pPr>
            <a:endParaRPr lang="en-US" sz="1200" dirty="0"/>
          </a:p>
        </p:txBody>
      </p:sp>
      <p:sp>
        <p:nvSpPr>
          <p:cNvPr id="4" name="Slide Number Placeholder 3"/>
          <p:cNvSpPr>
            <a:spLocks noGrp="1"/>
          </p:cNvSpPr>
          <p:nvPr>
            <p:ph type="sldNum" sz="quarter" idx="5"/>
          </p:nvPr>
        </p:nvSpPr>
        <p:spPr/>
        <p:txBody>
          <a:bodyPr/>
          <a:lstStyle/>
          <a:p>
            <a:fld id="{20CA530D-631F-4981-98F0-E6C07C67E1A3}" type="slidenum">
              <a:rPr lang="en-GB" smtClean="0"/>
              <a:t>33</a:t>
            </a:fld>
            <a:endParaRPr lang="en-GB"/>
          </a:p>
        </p:txBody>
      </p:sp>
    </p:spTree>
    <p:extLst>
      <p:ext uri="{BB962C8B-B14F-4D97-AF65-F5344CB8AC3E}">
        <p14:creationId xmlns:p14="http://schemas.microsoft.com/office/powerpoint/2010/main" val="382420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First, with respect to post-filing adjustments – an adjustment to the Tax Liability and therefore Covered Taxes after a tax return has been filed – the Model Rules adopt a different treatment depending on whether the adjustment increases or reduces the covered taxes.  For an adjustment that INCREASES the tax liability for a previous year, that increase is reflected in the Covered Taxes in the current year (by which I mean the year in which the adjustment is made, not the old year that the adjustment relates to).  In contrast, for an adjustment that REDUCES the tax liability, the reduction is reflected in the Covered Taxes for that PREVIOUS year.</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Now consider the complexity this introduces in the context of transfer pricing controversy and TA-initiated adjustments.  You have an increase in tax liability associated with a prior year and for </a:t>
            </a:r>
            <a:r>
              <a:rPr lang="en-US" sz="1200" dirty="0" err="1">
                <a:latin typeface="Georgia"/>
                <a:ea typeface="Georgia"/>
                <a:cs typeface="Georgia"/>
                <a:sym typeface="Georgia"/>
              </a:rPr>
              <a:t>GloBE</a:t>
            </a:r>
            <a:r>
              <a:rPr lang="en-US" sz="1200" dirty="0">
                <a:latin typeface="Georgia"/>
                <a:ea typeface="Georgia"/>
                <a:cs typeface="Georgia"/>
                <a:sym typeface="Georgia"/>
              </a:rPr>
              <a:t> purposes, you reflect that in Covered Taxes for the current year.</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Let’s say the taxpayer pursues MAP to get relief from DT which takes a couple of years given the usual time frames.  </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At the end of this, the taxpayer is provided relief in the counterparty jurisdiction that results in a downward adjustment in income and tax liability →  This now needs to be reflected in terms of REDUCED Covered Taxes for </a:t>
            </a:r>
            <a:r>
              <a:rPr lang="en-US" sz="1200" dirty="0" err="1">
                <a:latin typeface="Georgia"/>
                <a:ea typeface="Georgia"/>
                <a:cs typeface="Georgia"/>
                <a:sym typeface="Georgia"/>
              </a:rPr>
              <a:t>GloBE</a:t>
            </a:r>
            <a:r>
              <a:rPr lang="en-US" sz="1200" dirty="0">
                <a:latin typeface="Georgia"/>
                <a:ea typeface="Georgia"/>
                <a:cs typeface="Georgia"/>
                <a:sym typeface="Georgia"/>
              </a:rPr>
              <a:t> purposes for that PRIOR year.  </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Conceivably, this would also result in a corresponding downward adjustment to </a:t>
            </a:r>
            <a:r>
              <a:rPr lang="en-US" sz="1200" dirty="0" err="1">
                <a:latin typeface="Georgia"/>
                <a:ea typeface="Georgia"/>
                <a:cs typeface="Georgia"/>
                <a:sym typeface="Georgia"/>
              </a:rPr>
              <a:t>GloBE</a:t>
            </a:r>
            <a:r>
              <a:rPr lang="en-US" sz="1200" dirty="0">
                <a:latin typeface="Georgia"/>
                <a:ea typeface="Georgia"/>
                <a:cs typeface="Georgia"/>
                <a:sym typeface="Georgia"/>
              </a:rPr>
              <a:t> Income but it nonetheless introduces an added layer of complexity and consequences to TP controversy and dispute resolution.</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Key Takeaway -  Transfer pricing controversy was </a:t>
            </a:r>
            <a:r>
              <a:rPr lang="en-US" sz="1200" dirty="0" err="1">
                <a:latin typeface="Georgia"/>
                <a:ea typeface="Georgia"/>
                <a:cs typeface="Georgia"/>
                <a:sym typeface="Georgia"/>
              </a:rPr>
              <a:t>alway</a:t>
            </a:r>
            <a:r>
              <a:rPr lang="en-US" sz="1200" dirty="0">
                <a:latin typeface="Georgia"/>
                <a:ea typeface="Georgia"/>
                <a:cs typeface="Georgia"/>
                <a:sym typeface="Georgia"/>
              </a:rPr>
              <a:t> painful and a source of uncertainty for taxpayers but the stakes and consequences of such controversy are even higher and compounded in a Pillar 2 world.  Audit preparedness and sustaining TP positions EVEN more critical </a:t>
            </a:r>
          </a:p>
        </p:txBody>
      </p:sp>
      <p:sp>
        <p:nvSpPr>
          <p:cNvPr id="4" name="Slide Number Placeholder 3"/>
          <p:cNvSpPr>
            <a:spLocks noGrp="1"/>
          </p:cNvSpPr>
          <p:nvPr>
            <p:ph type="sldNum" sz="quarter" idx="5"/>
          </p:nvPr>
        </p:nvSpPr>
        <p:spPr/>
        <p:txBody>
          <a:bodyPr/>
          <a:lstStyle/>
          <a:p>
            <a:fld id="{20CA530D-631F-4981-98F0-E6C07C67E1A3}" type="slidenum">
              <a:rPr lang="en-GB" smtClean="0"/>
              <a:t>34</a:t>
            </a:fld>
            <a:endParaRPr lang="en-GB"/>
          </a:p>
        </p:txBody>
      </p:sp>
    </p:spTree>
    <p:extLst>
      <p:ext uri="{BB962C8B-B14F-4D97-AF65-F5344CB8AC3E}">
        <p14:creationId xmlns:p14="http://schemas.microsoft.com/office/powerpoint/2010/main" val="1788806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First, with respect to post-filing adjustments – an adjustment to the Tax Liability and therefore Covered Taxes after a tax return has been filed – the Model Rules adopt a different treatment depending on whether the adjustment increases or reduces the covered taxes.  For an adjustment that INCREASES the tax liability for a previous year, that increase is reflected in the Covered Taxes in the current year (by which I mean the year in which the adjustment is made, not the old year that the adjustment relates to).  In contrast, for an adjustment that REDUCES the tax liability, the reduction is reflected in the Covered Taxes for that PREVIOUS year.</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Now consider the complexity this introduces in the context of transfer pricing controversy and TA-initiated adjustments.  You have an increase in tax liability associated with a prior year and for </a:t>
            </a:r>
            <a:r>
              <a:rPr lang="en-US" sz="1200" dirty="0" err="1">
                <a:latin typeface="Georgia"/>
                <a:ea typeface="Georgia"/>
                <a:cs typeface="Georgia"/>
                <a:sym typeface="Georgia"/>
              </a:rPr>
              <a:t>GloBE</a:t>
            </a:r>
            <a:r>
              <a:rPr lang="en-US" sz="1200" dirty="0">
                <a:latin typeface="Georgia"/>
                <a:ea typeface="Georgia"/>
                <a:cs typeface="Georgia"/>
                <a:sym typeface="Georgia"/>
              </a:rPr>
              <a:t> purposes, you reflect that in Covered Taxes for the current year.</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Let’s say the taxpayer pursues MAP to get relief from DT which takes a couple of years given the usual time frames.  </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At the end of this, the taxpayer is provided relief in the counterparty jurisdiction that results in a downward adjustment in income and tax liability →  This now needs to be reflected in terms of REDUCED Covered Taxes for </a:t>
            </a:r>
            <a:r>
              <a:rPr lang="en-US" sz="1200" dirty="0" err="1">
                <a:latin typeface="Georgia"/>
                <a:ea typeface="Georgia"/>
                <a:cs typeface="Georgia"/>
                <a:sym typeface="Georgia"/>
              </a:rPr>
              <a:t>GloBE</a:t>
            </a:r>
            <a:r>
              <a:rPr lang="en-US" sz="1200" dirty="0">
                <a:latin typeface="Georgia"/>
                <a:ea typeface="Georgia"/>
                <a:cs typeface="Georgia"/>
                <a:sym typeface="Georgia"/>
              </a:rPr>
              <a:t> purposes for that PRIOR year.  </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Conceivably, this would also result in a corresponding downward adjustment to </a:t>
            </a:r>
            <a:r>
              <a:rPr lang="en-US" sz="1200" dirty="0" err="1">
                <a:latin typeface="Georgia"/>
                <a:ea typeface="Georgia"/>
                <a:cs typeface="Georgia"/>
                <a:sym typeface="Georgia"/>
              </a:rPr>
              <a:t>GloBE</a:t>
            </a:r>
            <a:r>
              <a:rPr lang="en-US" sz="1200" dirty="0">
                <a:latin typeface="Georgia"/>
                <a:ea typeface="Georgia"/>
                <a:cs typeface="Georgia"/>
                <a:sym typeface="Georgia"/>
              </a:rPr>
              <a:t> Income but it nonetheless introduces an added layer of complexity and consequences to TP controversy and dispute resolution.</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Key Takeaway -  Transfer pricing controversy was </a:t>
            </a:r>
            <a:r>
              <a:rPr lang="en-US" sz="1200" dirty="0" err="1">
                <a:latin typeface="Georgia"/>
                <a:ea typeface="Georgia"/>
                <a:cs typeface="Georgia"/>
                <a:sym typeface="Georgia"/>
              </a:rPr>
              <a:t>alway</a:t>
            </a:r>
            <a:r>
              <a:rPr lang="en-US" sz="1200" dirty="0">
                <a:latin typeface="Georgia"/>
                <a:ea typeface="Georgia"/>
                <a:cs typeface="Georgia"/>
                <a:sym typeface="Georgia"/>
              </a:rPr>
              <a:t> painful and a source of uncertainty for taxpayers but the stakes and consequences of such controversy are even higher and compounded in a Pillar 2 world.  Audit preparedness and sustaining TP positions EVEN more critical </a:t>
            </a:r>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35</a:t>
            </a:fld>
            <a:endParaRPr lang="en-GB"/>
          </a:p>
        </p:txBody>
      </p:sp>
    </p:spTree>
    <p:extLst>
      <p:ext uri="{BB962C8B-B14F-4D97-AF65-F5344CB8AC3E}">
        <p14:creationId xmlns:p14="http://schemas.microsoft.com/office/powerpoint/2010/main" val="322776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First, with respect to post-filing adjustments – an adjustment to the Tax Liability and therefore Covered Taxes after a tax return has been filed – the Model Rules adopt a different treatment depending on whether the adjustment increases or reduces the covered taxes.  For an adjustment that INCREASES the tax liability for a previous year, that increase is reflected in the Covered Taxes in the current year (by which I mean the year in which the adjustment is made, not the old year that the adjustment relates to).  In contrast, for an adjustment that REDUCES the tax liability, the reduction is reflected in the Covered Taxes for that PREVIOUS year.</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Now consider the complexity this introduces in the context of transfer pricing controversy and TA-initiated adjustments.  You have an increase in tax liability associated with a prior year and for </a:t>
            </a:r>
            <a:r>
              <a:rPr lang="en-US" sz="1200" dirty="0" err="1">
                <a:latin typeface="Georgia"/>
                <a:ea typeface="Georgia"/>
                <a:cs typeface="Georgia"/>
                <a:sym typeface="Georgia"/>
              </a:rPr>
              <a:t>GloBE</a:t>
            </a:r>
            <a:r>
              <a:rPr lang="en-US" sz="1200" dirty="0">
                <a:latin typeface="Georgia"/>
                <a:ea typeface="Georgia"/>
                <a:cs typeface="Georgia"/>
                <a:sym typeface="Georgia"/>
              </a:rPr>
              <a:t> purposes, you reflect that in Covered Taxes for the current year.</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Let’s say the taxpayer pursues MAP to get relief from DT which takes a couple of years given the usual time frames.  </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At the end of this, the taxpayer is provided relief in the counterparty jurisdiction that results in a downward adjustment in income and tax liability →  This now needs to be reflected in terms of REDUCED Covered Taxes for </a:t>
            </a:r>
            <a:r>
              <a:rPr lang="en-US" sz="1200" dirty="0" err="1">
                <a:latin typeface="Georgia"/>
                <a:ea typeface="Georgia"/>
                <a:cs typeface="Georgia"/>
                <a:sym typeface="Georgia"/>
              </a:rPr>
              <a:t>GloBE</a:t>
            </a:r>
            <a:r>
              <a:rPr lang="en-US" sz="1200" dirty="0">
                <a:latin typeface="Georgia"/>
                <a:ea typeface="Georgia"/>
                <a:cs typeface="Georgia"/>
                <a:sym typeface="Georgia"/>
              </a:rPr>
              <a:t> purposes for that PRIOR year.  </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Conceivably, this would also result in a corresponding downward adjustment to </a:t>
            </a:r>
            <a:r>
              <a:rPr lang="en-US" sz="1200" dirty="0" err="1">
                <a:latin typeface="Georgia"/>
                <a:ea typeface="Georgia"/>
                <a:cs typeface="Georgia"/>
                <a:sym typeface="Georgia"/>
              </a:rPr>
              <a:t>GloBE</a:t>
            </a:r>
            <a:r>
              <a:rPr lang="en-US" sz="1200" dirty="0">
                <a:latin typeface="Georgia"/>
                <a:ea typeface="Georgia"/>
                <a:cs typeface="Georgia"/>
                <a:sym typeface="Georgia"/>
              </a:rPr>
              <a:t> Income but it nonetheless introduces an added layer of complexity and consequences to TP controversy and dispute resolution.</a:t>
            </a:r>
          </a:p>
          <a:p>
            <a:pPr marL="457200" lvl="0" indent="-298450" algn="l" rtl="0">
              <a:lnSpc>
                <a:spcPct val="115000"/>
              </a:lnSpc>
              <a:spcBef>
                <a:spcPts val="1200"/>
              </a:spcBef>
              <a:spcAft>
                <a:spcPts val="0"/>
              </a:spcAft>
              <a:buSzPts val="1100"/>
              <a:buFont typeface="Georgia"/>
              <a:buChar char="●"/>
            </a:pPr>
            <a:endParaRPr lang="en-US" sz="1200" dirty="0">
              <a:latin typeface="Georgia"/>
              <a:ea typeface="Georgia"/>
              <a:cs typeface="Georgia"/>
              <a:sym typeface="Georgia"/>
            </a:endParaRPr>
          </a:p>
          <a:p>
            <a:pPr marL="457200" lvl="0" indent="-298450" algn="l" rtl="0">
              <a:lnSpc>
                <a:spcPct val="115000"/>
              </a:lnSpc>
              <a:spcBef>
                <a:spcPts val="1200"/>
              </a:spcBef>
              <a:spcAft>
                <a:spcPts val="0"/>
              </a:spcAft>
              <a:buSzPts val="1100"/>
              <a:buFont typeface="Georgia"/>
              <a:buChar char="●"/>
            </a:pPr>
            <a:r>
              <a:rPr lang="en-US" sz="1200" dirty="0">
                <a:latin typeface="Georgia"/>
                <a:ea typeface="Georgia"/>
                <a:cs typeface="Georgia"/>
                <a:sym typeface="Georgia"/>
              </a:rPr>
              <a:t>Key Takeaway -  Transfer pricing controversy was </a:t>
            </a:r>
            <a:r>
              <a:rPr lang="en-US" sz="1200" dirty="0" err="1">
                <a:latin typeface="Georgia"/>
                <a:ea typeface="Georgia"/>
                <a:cs typeface="Georgia"/>
                <a:sym typeface="Georgia"/>
              </a:rPr>
              <a:t>alway</a:t>
            </a:r>
            <a:r>
              <a:rPr lang="en-US" sz="1200" dirty="0">
                <a:latin typeface="Georgia"/>
                <a:ea typeface="Georgia"/>
                <a:cs typeface="Georgia"/>
                <a:sym typeface="Georgia"/>
              </a:rPr>
              <a:t> painful and a source of uncertainty for taxpayers but the stakes and consequences of such controversy are even higher and compounded in a Pillar 2 world.  Audit preparedness and sustaining TP positions EVEN more critical </a:t>
            </a:r>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36</a:t>
            </a:fld>
            <a:endParaRPr lang="en-GB"/>
          </a:p>
        </p:txBody>
      </p:sp>
    </p:spTree>
    <p:extLst>
      <p:ext uri="{BB962C8B-B14F-4D97-AF65-F5344CB8AC3E}">
        <p14:creationId xmlns:p14="http://schemas.microsoft.com/office/powerpoint/2010/main" val="3062207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spcBef>
                <a:spcPts val="0"/>
              </a:spcBef>
              <a:spcAft>
                <a:spcPts val="0"/>
              </a:spcAft>
              <a:buFont typeface="+mj-lt"/>
              <a:buAutoNum type="arabicPeriod"/>
            </a:pPr>
            <a:r>
              <a:rPr lang="en-US" sz="1100" b="0" i="0" u="none" strike="noStrike" dirty="0">
                <a:solidFill>
                  <a:srgbClr val="000000"/>
                </a:solidFill>
                <a:effectLst/>
                <a:latin typeface="Georgia" panose="02040502050405020303" pitchFamily="18" charset="0"/>
              </a:rPr>
              <a:t>In the case of </a:t>
            </a:r>
            <a:r>
              <a:rPr lang="en-US" sz="1100" b="0" i="0" u="none" strike="noStrike" dirty="0" err="1">
                <a:solidFill>
                  <a:srgbClr val="000000"/>
                </a:solidFill>
                <a:effectLst/>
                <a:latin typeface="Georgia" panose="02040502050405020303" pitchFamily="18" charset="0"/>
              </a:rPr>
              <a:t>Raymonds</a:t>
            </a:r>
            <a:r>
              <a:rPr lang="en-US" sz="1100" b="0" i="0" u="none" strike="noStrike" dirty="0">
                <a:solidFill>
                  <a:srgbClr val="000000"/>
                </a:solidFill>
                <a:effectLst/>
                <a:latin typeface="Georgia" panose="02040502050405020303" pitchFamily="18" charset="0"/>
              </a:rPr>
              <a:t>, SEBI has fined for violating the SEBI regulations</a:t>
            </a:r>
          </a:p>
          <a:p>
            <a:pPr marL="742950" lvl="1" indent="-285750" algn="just" rtl="0" fontAlgn="base">
              <a:spcBef>
                <a:spcPts val="0"/>
              </a:spcBef>
              <a:spcAft>
                <a:spcPts val="0"/>
              </a:spcAft>
              <a:buFont typeface="+mj-lt"/>
              <a:buAutoNum type="arabicPeriod"/>
            </a:pPr>
            <a:r>
              <a:rPr lang="en-US" sz="1100" b="0" i="0" u="none" strike="noStrike" dirty="0">
                <a:solidFill>
                  <a:srgbClr val="000000"/>
                </a:solidFill>
                <a:effectLst/>
                <a:latin typeface="Georgia" panose="02040502050405020303" pitchFamily="18" charset="0"/>
              </a:rPr>
              <a:t>Failed to take necessary approvals for Related Party Transactions. </a:t>
            </a:r>
          </a:p>
          <a:p>
            <a:pPr algn="just" rtl="0" fontAlgn="base">
              <a:spcBef>
                <a:spcPts val="0"/>
              </a:spcBef>
              <a:spcAft>
                <a:spcPts val="0"/>
              </a:spcAft>
              <a:buFont typeface="+mj-lt"/>
              <a:buAutoNum type="arabicPeriod"/>
            </a:pPr>
            <a:r>
              <a:rPr lang="en-US" sz="1100" b="0" i="0" u="none" strike="noStrike" dirty="0">
                <a:solidFill>
                  <a:srgbClr val="000000"/>
                </a:solidFill>
                <a:effectLst/>
                <a:latin typeface="Georgia" panose="02040502050405020303" pitchFamily="18" charset="0"/>
              </a:rPr>
              <a:t>SEBI has found several related-party transactions that were not disclosed to the company’s audit committee and shareholders in their inquiry - Indigo</a:t>
            </a:r>
          </a:p>
          <a:p>
            <a:pPr algn="just" rtl="0" fontAlgn="base">
              <a:spcBef>
                <a:spcPts val="0"/>
              </a:spcBef>
              <a:spcAft>
                <a:spcPts val="0"/>
              </a:spcAft>
              <a:buFont typeface="+mj-lt"/>
              <a:buAutoNum type="arabicPeriod"/>
            </a:pPr>
            <a:r>
              <a:rPr lang="en-US" sz="1100" b="0" i="0" u="none" strike="noStrike" dirty="0">
                <a:solidFill>
                  <a:srgbClr val="000000"/>
                </a:solidFill>
                <a:effectLst/>
                <a:latin typeface="Georgia" panose="02040502050405020303" pitchFamily="18" charset="0"/>
              </a:rPr>
              <a:t>Reasons for transacting with Related Parties; Is there any incidental benefits can be reaped from transacting with related parties.</a:t>
            </a:r>
          </a:p>
          <a:p>
            <a:pPr algn="just" rtl="0" fontAlgn="base">
              <a:spcBef>
                <a:spcPts val="0"/>
              </a:spcBef>
              <a:spcAft>
                <a:spcPts val="0"/>
              </a:spcAft>
              <a:buFont typeface="+mj-lt"/>
              <a:buAutoNum type="arabicPeriod"/>
            </a:pPr>
            <a:r>
              <a:rPr lang="en-US" sz="1100" b="0" i="0" u="none" strike="noStrike" dirty="0">
                <a:solidFill>
                  <a:srgbClr val="000000"/>
                </a:solidFill>
                <a:effectLst/>
                <a:latin typeface="Georgia" panose="02040502050405020303" pitchFamily="18" charset="0"/>
              </a:rPr>
              <a:t>Whether all the related parties' transactions are disclosed before Independent Directors for their consideration.</a:t>
            </a:r>
          </a:p>
          <a:p>
            <a:pPr algn="just" rtl="0" fontAlgn="base">
              <a:spcBef>
                <a:spcPts val="0"/>
              </a:spcBef>
              <a:spcAft>
                <a:spcPts val="0"/>
              </a:spcAft>
              <a:buFont typeface="+mj-lt"/>
              <a:buAutoNum type="arabicPeriod"/>
            </a:pPr>
            <a:r>
              <a:rPr lang="en-US" sz="1100" b="0" i="0" u="none" strike="noStrike" dirty="0">
                <a:solidFill>
                  <a:srgbClr val="000000"/>
                </a:solidFill>
                <a:effectLst/>
                <a:latin typeface="Georgia" panose="02040502050405020303" pitchFamily="18" charset="0"/>
              </a:rPr>
              <a:t>Promoters of the listed companies are entering agreements on behalf of the company, the listed entity not being a party to the agreement, requires independent directors attention in these areas.</a:t>
            </a:r>
          </a:p>
          <a:p>
            <a:pPr algn="just" rtl="0" fontAlgn="base">
              <a:spcBef>
                <a:spcPts val="0"/>
              </a:spcBef>
              <a:spcAft>
                <a:spcPts val="0"/>
              </a:spcAft>
              <a:buFont typeface="+mj-lt"/>
              <a:buAutoNum type="arabicPeriod"/>
            </a:pPr>
            <a:r>
              <a:rPr lang="en-US" sz="1100" b="0" i="0" u="none" strike="noStrike" dirty="0">
                <a:solidFill>
                  <a:srgbClr val="000000"/>
                </a:solidFill>
                <a:effectLst/>
                <a:latin typeface="Georgia" panose="02040502050405020303" pitchFamily="18" charset="0"/>
              </a:rPr>
              <a:t>Any deviation in the terms and conditions of the related party transactions proposed to  the Audit committee for their approval. </a:t>
            </a:r>
          </a:p>
          <a:p>
            <a:pPr algn="just" rtl="0" fontAlgn="base">
              <a:spcBef>
                <a:spcPts val="0"/>
              </a:spcBef>
              <a:spcAft>
                <a:spcPts val="0"/>
              </a:spcAft>
              <a:buFont typeface="+mj-lt"/>
              <a:buAutoNum type="arabicPeriod"/>
            </a:pPr>
            <a:r>
              <a:rPr lang="en-US" sz="1100" b="0" i="0" u="none" strike="noStrike" dirty="0">
                <a:solidFill>
                  <a:srgbClr val="000000"/>
                </a:solidFill>
                <a:effectLst/>
                <a:latin typeface="Georgia" panose="02040502050405020303" pitchFamily="18" charset="0"/>
              </a:rPr>
              <a:t>Whether the company has a real time monitoring on the related parties like who are the new related parties and requires updating related party masters at a regular intervals. (To avoid any undisclosed related party transactions by the Board.)</a:t>
            </a:r>
          </a:p>
          <a:p>
            <a:pPr algn="just" rtl="0" fontAlgn="base">
              <a:spcBef>
                <a:spcPts val="0"/>
              </a:spcBef>
              <a:spcAft>
                <a:spcPts val="0"/>
              </a:spcAft>
              <a:buFont typeface="+mj-lt"/>
              <a:buAutoNum type="arabicPeriod"/>
            </a:pPr>
            <a:r>
              <a:rPr lang="en-US" sz="1100" b="0" i="0" u="none" strike="noStrike" dirty="0">
                <a:solidFill>
                  <a:srgbClr val="000000"/>
                </a:solidFill>
                <a:effectLst/>
                <a:latin typeface="Georgia" panose="02040502050405020303" pitchFamily="18" charset="0"/>
              </a:rPr>
              <a:t>Analysis and comparison of past years RPT with the current years. (To know about any huge variance). </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37</a:t>
            </a:fld>
            <a:endParaRPr lang="en-GB"/>
          </a:p>
        </p:txBody>
      </p:sp>
    </p:spTree>
    <p:extLst>
      <p:ext uri="{BB962C8B-B14F-4D97-AF65-F5344CB8AC3E}">
        <p14:creationId xmlns:p14="http://schemas.microsoft.com/office/powerpoint/2010/main" val="85604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2</a:t>
            </a:fld>
            <a:endParaRPr lang="en-GB"/>
          </a:p>
        </p:txBody>
      </p:sp>
    </p:spTree>
    <p:extLst>
      <p:ext uri="{BB962C8B-B14F-4D97-AF65-F5344CB8AC3E}">
        <p14:creationId xmlns:p14="http://schemas.microsoft.com/office/powerpoint/2010/main" val="116329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 Except a private company which is a subsidiary of Public Company</a:t>
            </a:r>
          </a:p>
          <a:p>
            <a:pPr marL="0" lvl="0" indent="0" algn="l" rtl="0">
              <a:spcBef>
                <a:spcPts val="0"/>
              </a:spcBef>
              <a:spcAft>
                <a:spcPts val="0"/>
              </a:spcAft>
              <a:buNone/>
            </a:pPr>
            <a:endParaRPr lang="en-US" sz="1200" dirty="0"/>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3</a:t>
            </a:fld>
            <a:endParaRPr lang="en-GB"/>
          </a:p>
        </p:txBody>
      </p:sp>
    </p:spTree>
    <p:extLst>
      <p:ext uri="{BB962C8B-B14F-4D97-AF65-F5344CB8AC3E}">
        <p14:creationId xmlns:p14="http://schemas.microsoft.com/office/powerpoint/2010/main" val="417391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 Except a private company which is a subsidiary of Public Company</a:t>
            </a:r>
          </a:p>
          <a:p>
            <a:pPr marL="0" lvl="0" indent="0" algn="l" rtl="0">
              <a:spcBef>
                <a:spcPts val="0"/>
              </a:spcBef>
              <a:spcAft>
                <a:spcPts val="0"/>
              </a:spcAft>
              <a:buNone/>
            </a:pPr>
            <a:endParaRPr lang="en-US" sz="1200" dirty="0"/>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4</a:t>
            </a:fld>
            <a:endParaRPr lang="en-GB"/>
          </a:p>
        </p:txBody>
      </p:sp>
    </p:spTree>
    <p:extLst>
      <p:ext uri="{BB962C8B-B14F-4D97-AF65-F5344CB8AC3E}">
        <p14:creationId xmlns:p14="http://schemas.microsoft.com/office/powerpoint/2010/main" val="164154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Subsidiary - </a:t>
            </a:r>
            <a:r>
              <a:rPr lang="en-US" sz="1200" dirty="0">
                <a:solidFill>
                  <a:schemeClr val="dk1"/>
                </a:solidFill>
                <a:latin typeface="Calibri"/>
                <a:ea typeface="Calibri"/>
                <a:cs typeface="Calibri"/>
                <a:sym typeface="Calibri"/>
              </a:rPr>
              <a:t>Provided there exists:</a:t>
            </a:r>
            <a:endParaRPr lang="en-US" sz="1200"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1) Control over the composition of Board of Director’s (‘</a:t>
            </a:r>
            <a:r>
              <a:rPr lang="en-US" sz="1200" dirty="0" err="1">
                <a:solidFill>
                  <a:schemeClr val="dk1"/>
                </a:solidFill>
                <a:latin typeface="Calibri"/>
                <a:ea typeface="Calibri"/>
                <a:cs typeface="Calibri"/>
                <a:sym typeface="Calibri"/>
              </a:rPr>
              <a:t>BoD</a:t>
            </a:r>
            <a:r>
              <a:rPr lang="en-US" sz="1200" dirty="0">
                <a:solidFill>
                  <a:schemeClr val="dk1"/>
                </a:solidFill>
                <a:latin typeface="Calibri"/>
                <a:ea typeface="Calibri"/>
                <a:cs typeface="Calibri"/>
                <a:sym typeface="Calibri"/>
              </a:rPr>
              <a:t>’ or ‘Board’) (can appoint or remove all or a majority of the directors); or</a:t>
            </a:r>
            <a:endParaRPr lang="en-US" sz="1200"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2) Control over &gt; 50% of total share capital</a:t>
            </a:r>
            <a:endParaRPr lang="en-US" sz="1200" dirty="0"/>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What is control</a:t>
            </a:r>
            <a:endParaRPr lang="en-US" sz="1200"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lang="en-US" sz="1200"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Control shall include the right to: </a:t>
            </a:r>
            <a:endParaRPr lang="en-US" sz="1200"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lang="en-US" sz="1200"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appoint majority of the directors; or </a:t>
            </a:r>
            <a:endParaRPr lang="en-US" sz="1200"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to control the management or policy decisions exercisable by a person or persons acting individually or in concert, directly or indirectly, including by virtue of their shareholding or management rights or shareholders agreements or voting agreements or in any other manner.</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Refer Section 2(27)</a:t>
            </a:r>
            <a:endParaRPr lang="en-US" sz="1200" dirty="0"/>
          </a:p>
          <a:p>
            <a:pPr marL="0" lvl="0" indent="0" algn="l" rtl="0">
              <a:spcBef>
                <a:spcPts val="0"/>
              </a:spcBef>
              <a:spcAft>
                <a:spcPts val="0"/>
              </a:spcAft>
              <a:buNone/>
            </a:pPr>
            <a:endParaRPr lang="en-US" sz="1200" dirty="0"/>
          </a:p>
        </p:txBody>
      </p:sp>
      <p:sp>
        <p:nvSpPr>
          <p:cNvPr id="4" name="Slide Number Placeholder 3"/>
          <p:cNvSpPr>
            <a:spLocks noGrp="1"/>
          </p:cNvSpPr>
          <p:nvPr>
            <p:ph type="sldNum" sz="quarter" idx="5"/>
          </p:nvPr>
        </p:nvSpPr>
        <p:spPr/>
        <p:txBody>
          <a:bodyPr/>
          <a:lstStyle/>
          <a:p>
            <a:fld id="{20CA530D-631F-4981-98F0-E6C07C67E1A3}" type="slidenum">
              <a:rPr lang="en-GB" smtClean="0"/>
              <a:t>5</a:t>
            </a:fld>
            <a:endParaRPr lang="en-GB"/>
          </a:p>
        </p:txBody>
      </p:sp>
    </p:spTree>
    <p:extLst>
      <p:ext uri="{BB962C8B-B14F-4D97-AF65-F5344CB8AC3E}">
        <p14:creationId xmlns:p14="http://schemas.microsoft.com/office/powerpoint/2010/main" val="16765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200"/>
              <a:buFont typeface="Arial"/>
              <a:buChar char="•"/>
            </a:pPr>
            <a:r>
              <a:rPr lang="en-US" sz="1200" i="0" dirty="0">
                <a:solidFill>
                  <a:schemeClr val="dk1"/>
                </a:solidFill>
                <a:latin typeface="Calibri"/>
                <a:ea typeface="Calibri"/>
                <a:cs typeface="Calibri"/>
                <a:sym typeface="Calibri"/>
              </a:rPr>
              <a:t>It is relevant to note that provisions of Section 188 of the CA 2013 which deals with RPTs applies </a:t>
            </a:r>
            <a:r>
              <a:rPr lang="en-US" sz="1200" b="1" i="0" dirty="0">
                <a:solidFill>
                  <a:schemeClr val="dk1"/>
                </a:solidFill>
                <a:latin typeface="Calibri"/>
                <a:ea typeface="Calibri"/>
                <a:cs typeface="Calibri"/>
                <a:sym typeface="Calibri"/>
              </a:rPr>
              <a:t>only to:</a:t>
            </a:r>
            <a:endParaRPr lang="en-US" sz="1200" i="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i="0" dirty="0">
                <a:solidFill>
                  <a:schemeClr val="dk1"/>
                </a:solidFill>
                <a:latin typeface="Calibri"/>
                <a:ea typeface="Calibri"/>
                <a:cs typeface="Calibri"/>
                <a:sym typeface="Calibri"/>
              </a:rPr>
              <a:t>-Transactions which are not in the ordinary course of business or;</a:t>
            </a:r>
            <a:endParaRPr lang="en-US" sz="1200" i="0" dirty="0"/>
          </a:p>
          <a:p>
            <a:pPr marL="0" lvl="0" indent="0" algn="l" rtl="0">
              <a:spcBef>
                <a:spcPts val="0"/>
              </a:spcBef>
              <a:spcAft>
                <a:spcPts val="0"/>
              </a:spcAft>
              <a:buClr>
                <a:schemeClr val="dk1"/>
              </a:buClr>
              <a:buSzPts val="1200"/>
              <a:buFont typeface="Arial"/>
              <a:buNone/>
            </a:pPr>
            <a:r>
              <a:rPr lang="en-US" sz="1200" i="0" dirty="0">
                <a:solidFill>
                  <a:schemeClr val="dk1"/>
                </a:solidFill>
                <a:latin typeface="Calibri"/>
                <a:ea typeface="Calibri"/>
                <a:cs typeface="Calibri"/>
                <a:sym typeface="Calibri"/>
              </a:rPr>
              <a:t>- Transactions which are in the ordinary course of business, but are not at arm’s length. </a:t>
            </a:r>
            <a:endParaRPr lang="en-US" sz="1200" i="0" dirty="0"/>
          </a:p>
          <a:p>
            <a:pPr marL="0" lvl="0" indent="0" algn="l" rtl="0">
              <a:spcBef>
                <a:spcPts val="0"/>
              </a:spcBef>
              <a:spcAft>
                <a:spcPts val="0"/>
              </a:spcAft>
              <a:buClr>
                <a:schemeClr val="dk1"/>
              </a:buClr>
              <a:buSzPts val="1200"/>
              <a:buFont typeface="Arial"/>
              <a:buNone/>
            </a:pPr>
            <a:r>
              <a:rPr lang="en-US" sz="1200" i="0" dirty="0">
                <a:solidFill>
                  <a:schemeClr val="dk1"/>
                </a:solidFill>
                <a:latin typeface="Calibri"/>
                <a:ea typeface="Calibri"/>
                <a:cs typeface="Calibri"/>
                <a:sym typeface="Calibri"/>
              </a:rPr>
              <a:t>Hence, applicability of Section 188 is by exception.</a:t>
            </a:r>
          </a:p>
          <a:p>
            <a:pPr marL="171450" lvl="0" indent="-95250" algn="l" rtl="0">
              <a:spcBef>
                <a:spcPts val="0"/>
              </a:spcBef>
              <a:spcAft>
                <a:spcPts val="0"/>
              </a:spcAft>
              <a:buClr>
                <a:schemeClr val="dk1"/>
              </a:buClr>
              <a:buSzPts val="1200"/>
              <a:buFont typeface="Arial"/>
              <a:buNone/>
            </a:pPr>
            <a:endParaRPr lang="en-US" sz="1200" i="0" dirty="0"/>
          </a:p>
          <a:p>
            <a:pPr marL="171450" lvl="0" indent="-171450" algn="l" rtl="0">
              <a:spcBef>
                <a:spcPts val="0"/>
              </a:spcBef>
              <a:spcAft>
                <a:spcPts val="0"/>
              </a:spcAft>
              <a:buClr>
                <a:schemeClr val="dk1"/>
              </a:buClr>
              <a:buSzPts val="1200"/>
              <a:buFont typeface="Arial"/>
              <a:buChar char="•"/>
            </a:pPr>
            <a:r>
              <a:rPr lang="en-US" sz="1200" i="0" dirty="0">
                <a:solidFill>
                  <a:schemeClr val="dk1"/>
                </a:solidFill>
                <a:latin typeface="Calibri"/>
                <a:ea typeface="Calibri"/>
                <a:cs typeface="Calibri"/>
                <a:sym typeface="Calibri"/>
              </a:rPr>
              <a:t>Any understanding / transaction between related parties whether pursuant to a written and/or oral contract or arrangement would get covered within the ambit of Section 188.</a:t>
            </a:r>
            <a:endParaRPr lang="en-US" sz="1200" i="0" dirty="0"/>
          </a:p>
        </p:txBody>
      </p:sp>
      <p:sp>
        <p:nvSpPr>
          <p:cNvPr id="4" name="Slide Number Placeholder 3"/>
          <p:cNvSpPr>
            <a:spLocks noGrp="1"/>
          </p:cNvSpPr>
          <p:nvPr>
            <p:ph type="sldNum" sz="quarter" idx="5"/>
          </p:nvPr>
        </p:nvSpPr>
        <p:spPr/>
        <p:txBody>
          <a:bodyPr/>
          <a:lstStyle/>
          <a:p>
            <a:fld id="{20CA530D-631F-4981-98F0-E6C07C67E1A3}" type="slidenum">
              <a:rPr lang="en-GB" smtClean="0"/>
              <a:t>8</a:t>
            </a:fld>
            <a:endParaRPr lang="en-GB"/>
          </a:p>
        </p:txBody>
      </p:sp>
    </p:spTree>
    <p:extLst>
      <p:ext uri="{BB962C8B-B14F-4D97-AF65-F5344CB8AC3E}">
        <p14:creationId xmlns:p14="http://schemas.microsoft.com/office/powerpoint/2010/main" val="132214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200"/>
              <a:buFont typeface="Arial"/>
              <a:buChar char="•"/>
            </a:pPr>
            <a:r>
              <a:rPr lang="en-US" sz="2400" b="0" i="0" dirty="0">
                <a:solidFill>
                  <a:srgbClr val="333333"/>
                </a:solidFill>
                <a:effectLst/>
                <a:highlight>
                  <a:srgbClr val="FFFFFF"/>
                </a:highlight>
                <a:latin typeface="Poppins" panose="00000500000000000000" pitchFamily="2" charset="0"/>
              </a:rPr>
              <a:t>Composition of Audit Committee: Audit Committee shall constitute of minimum 3 Directors, with independent director forming majority. Audit Committee including its Chairperson shall be persons with ability to read and understand, the financial statement. The auditors and KMP of the company shall have a right to be heard in the meetings of the Audit Committee when it considers the auditor‘s report but shall not have the right to vote.</a:t>
            </a:r>
          </a:p>
          <a:p>
            <a:pPr marL="171450" lvl="0" indent="-171450" algn="l" rtl="0">
              <a:spcBef>
                <a:spcPts val="0"/>
              </a:spcBef>
              <a:spcAft>
                <a:spcPts val="0"/>
              </a:spcAft>
              <a:buClr>
                <a:schemeClr val="dk1"/>
              </a:buClr>
              <a:buSzPts val="1200"/>
              <a:buFont typeface="Arial"/>
              <a:buChar char="•"/>
            </a:pPr>
            <a:endParaRPr lang="en-US" sz="2400" b="0" i="0" dirty="0">
              <a:solidFill>
                <a:srgbClr val="333333"/>
              </a:solidFill>
              <a:effectLst/>
              <a:highlight>
                <a:srgbClr val="FFFFFF"/>
              </a:highlight>
              <a:latin typeface="Poppins" panose="00000500000000000000" pitchFamily="2" charset="0"/>
            </a:endParaRPr>
          </a:p>
          <a:p>
            <a:pPr marL="171450" lvl="0"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Functions of Audit Committee: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1. Appointment and fixation of the remuneration of the Auditor.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2. Valuation of the undertakings or assets of the company.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3. </a:t>
            </a:r>
            <a:r>
              <a:rPr lang="en-US" sz="3600" b="1" i="0" dirty="0">
                <a:solidFill>
                  <a:srgbClr val="333333"/>
                </a:solidFill>
                <a:effectLst/>
                <a:highlight>
                  <a:srgbClr val="FFFFFF"/>
                </a:highlight>
                <a:latin typeface="Poppins" panose="00000500000000000000" pitchFamily="2" charset="0"/>
              </a:rPr>
              <a:t>Evaluation of any Related Party Transaction (also for omnibus approval under Rule 6A)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4. Evaluation of the Internal financial control and risk management.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5. Examination of the Financial Statements.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6. Scrutiny of Inter Corporate Loans and Investments.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7. Evaluation of the use of the funds rose through public offers.</a:t>
            </a:r>
            <a:br>
              <a:rPr lang="en-US" sz="3600" dirty="0"/>
            </a:br>
            <a:endParaRPr lang="en-US" sz="2400" dirty="0"/>
          </a:p>
          <a:p>
            <a:pPr marL="171450" lvl="0" indent="-171450" algn="l" rtl="0">
              <a:spcBef>
                <a:spcPts val="0"/>
              </a:spcBef>
              <a:spcAft>
                <a:spcPts val="0"/>
              </a:spcAft>
              <a:buClr>
                <a:schemeClr val="dk1"/>
              </a:buClr>
              <a:buSzPts val="1200"/>
              <a:buFont typeface="Arial"/>
              <a:buChar char="•"/>
            </a:pPr>
            <a:endParaRPr lang="en-US" sz="2400" dirty="0"/>
          </a:p>
          <a:p>
            <a:pPr marL="171450" lvl="0" indent="-171450" algn="l" rtl="0">
              <a:spcBef>
                <a:spcPts val="0"/>
              </a:spcBef>
              <a:spcAft>
                <a:spcPts val="0"/>
              </a:spcAft>
              <a:buClr>
                <a:schemeClr val="dk1"/>
              </a:buClr>
              <a:buSzPts val="1200"/>
              <a:buFont typeface="Arial"/>
              <a:buChar char="•"/>
            </a:pPr>
            <a:endParaRPr lang="en-US" sz="2400" dirty="0"/>
          </a:p>
          <a:p>
            <a:pPr marL="171450" lvl="0"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Powers of Audit Committee: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Call for comments of the Auditor about Internal Control Systems.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To Review the Financial Statements before submission of the report of the Board.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Power to discuss any issues with the Statutory &amp; Internal Auditor and the Management of the company in relation to matters contained in the Financial Statements.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Power to obtain professional advice from the external sources. </a:t>
            </a:r>
          </a:p>
          <a:p>
            <a:pPr marL="628650" lvl="1" indent="-171450" algn="l" rtl="0">
              <a:spcBef>
                <a:spcPts val="0"/>
              </a:spcBef>
              <a:spcAft>
                <a:spcPts val="0"/>
              </a:spcAft>
              <a:buClr>
                <a:schemeClr val="dk1"/>
              </a:buClr>
              <a:buSzPts val="1200"/>
              <a:buFont typeface="Arial"/>
              <a:buChar char="•"/>
            </a:pPr>
            <a:r>
              <a:rPr lang="en-US" sz="3600" b="0" i="0" dirty="0">
                <a:solidFill>
                  <a:srgbClr val="333333"/>
                </a:solidFill>
                <a:effectLst/>
                <a:highlight>
                  <a:srgbClr val="FFFFFF"/>
                </a:highlight>
                <a:latin typeface="Poppins" panose="00000500000000000000" pitchFamily="2" charset="0"/>
              </a:rPr>
              <a:t>Power to have full access to the information contained in the records.</a:t>
            </a:r>
            <a:br>
              <a:rPr lang="en-US" sz="3600" dirty="0"/>
            </a:br>
            <a:br>
              <a:rPr lang="en-US" sz="3600" dirty="0"/>
            </a:br>
            <a:endParaRPr lang="en-US" sz="2400" i="1" dirty="0"/>
          </a:p>
          <a:p>
            <a:pPr marL="171450" lvl="0" indent="-171450" algn="l" rtl="0">
              <a:spcBef>
                <a:spcPts val="0"/>
              </a:spcBef>
              <a:spcAft>
                <a:spcPts val="0"/>
              </a:spcAft>
              <a:buClr>
                <a:schemeClr val="dk1"/>
              </a:buClr>
              <a:buSzPts val="1200"/>
              <a:buFont typeface="Arial"/>
              <a:buChar char="•"/>
            </a:pPr>
            <a:endParaRPr lang="en-US" sz="1600" i="1" dirty="0"/>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10</a:t>
            </a:fld>
            <a:endParaRPr lang="en-GB"/>
          </a:p>
        </p:txBody>
      </p:sp>
    </p:spTree>
    <p:extLst>
      <p:ext uri="{BB962C8B-B14F-4D97-AF65-F5344CB8AC3E}">
        <p14:creationId xmlns:p14="http://schemas.microsoft.com/office/powerpoint/2010/main" val="30271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common parlance, „ordinary course of business‟ would include transactions which are entered into in the normal course of the business pursuant to or for promoting or in furtherance of the </a:t>
            </a:r>
            <a:r>
              <a:rPr lang="en-US" dirty="0" err="1"/>
              <a:t>company‟s</a:t>
            </a:r>
            <a:r>
              <a:rPr lang="en-US" dirty="0"/>
              <a:t> business objectives.  Factors to be considered, while deciding “Ordinary Course of Business”: </a:t>
            </a:r>
          </a:p>
          <a:p>
            <a:endParaRPr lang="en-US" dirty="0"/>
          </a:p>
          <a:p>
            <a:r>
              <a:rPr lang="en-US" dirty="0"/>
              <a:t>• Whether the activity is covered in the objects clause of the MOA &amp; in furtherance Companies business (This is not conclusive); </a:t>
            </a:r>
          </a:p>
          <a:p>
            <a:r>
              <a:rPr lang="en-US" dirty="0"/>
              <a:t>• Whether the activity is routine for the particular business (e.g. Branding, taking premises on rent, staff training, etc.); </a:t>
            </a:r>
          </a:p>
          <a:p>
            <a:r>
              <a:rPr lang="en-US" dirty="0"/>
              <a:t>• Whether the activity is repetitive/frequent; </a:t>
            </a:r>
          </a:p>
          <a:p>
            <a:r>
              <a:rPr lang="en-US" dirty="0"/>
              <a:t>• Whether income earned from such activity/transaction is treated as business income in the company’s books of account; </a:t>
            </a:r>
          </a:p>
          <a:p>
            <a:r>
              <a:rPr lang="en-US" dirty="0"/>
              <a:t>• Whether the transactions are common in the particular industry </a:t>
            </a:r>
          </a:p>
          <a:p>
            <a:r>
              <a:rPr lang="en-US" dirty="0"/>
              <a:t>• Whether there is any historical practice to conduct such activities</a:t>
            </a:r>
          </a:p>
        </p:txBody>
      </p:sp>
      <p:sp>
        <p:nvSpPr>
          <p:cNvPr id="4" name="Slide Number Placeholder 3"/>
          <p:cNvSpPr>
            <a:spLocks noGrp="1"/>
          </p:cNvSpPr>
          <p:nvPr>
            <p:ph type="sldNum" sz="quarter" idx="5"/>
          </p:nvPr>
        </p:nvSpPr>
        <p:spPr/>
        <p:txBody>
          <a:bodyPr/>
          <a:lstStyle/>
          <a:p>
            <a:fld id="{20CA530D-631F-4981-98F0-E6C07C67E1A3}" type="slidenum">
              <a:rPr lang="en-GB" smtClean="0"/>
              <a:t>13</a:t>
            </a:fld>
            <a:endParaRPr lang="en-GB"/>
          </a:p>
        </p:txBody>
      </p:sp>
    </p:spTree>
    <p:extLst>
      <p:ext uri="{BB962C8B-B14F-4D97-AF65-F5344CB8AC3E}">
        <p14:creationId xmlns:p14="http://schemas.microsoft.com/office/powerpoint/2010/main" val="415370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Substituted by the SEBI (Listing Obligations and Disclosure Requirements) (Sixth Amendment) Regulations, 2021, </a:t>
            </a:r>
            <a:r>
              <a:rPr lang="en-US" b="1" dirty="0"/>
              <a:t>w.e.f. 1.4.2022</a:t>
            </a:r>
            <a:r>
              <a:rPr lang="en-US" dirty="0"/>
              <a:t>, by the following: “(</a:t>
            </a:r>
            <a:r>
              <a:rPr lang="en-US" dirty="0" err="1"/>
              <a:t>zc</a:t>
            </a:r>
            <a:r>
              <a:rPr lang="en-US" dirty="0"/>
              <a:t>) “related party transaction” means a transaction involving a transfer of resources, services or obligations between:</a:t>
            </a:r>
          </a:p>
          <a:p>
            <a:endParaRPr lang="en-US" dirty="0"/>
          </a:p>
          <a:p>
            <a:pPr marL="285750" indent="-285750">
              <a:buAutoNum type="romanLcParenBoth"/>
            </a:pPr>
            <a:r>
              <a:rPr lang="en-US" dirty="0"/>
              <a:t>a listed entity or any of its subsidiaries on one hand and </a:t>
            </a:r>
            <a:r>
              <a:rPr lang="en-US" b="1" dirty="0"/>
              <a:t>a related party of the listed entity or any of its subsidiaries on the other hand; or</a:t>
            </a:r>
          </a:p>
          <a:p>
            <a:pPr marL="285750" indent="-285750">
              <a:buAutoNum type="romanLcParenBoth"/>
            </a:pPr>
            <a:r>
              <a:rPr lang="en-US" dirty="0"/>
              <a:t>a listed entity or any of its subsidiaries on one hand, and any other person or entity on the other hand, the purpose and effect of which is to benefit a related party of the listed entity or any of its subsidiaries, with effect from April 1, 2023; regardless of whether a price is charged and a “transaction” with a related party shall be construed to include a single transaction or a group of transactions in a contract:</a:t>
            </a:r>
            <a:endParaRPr lang="en-US" b="0" i="0" u="none" strike="noStrike" dirty="0">
              <a:effectLst/>
              <a:latin typeface="Roboto" panose="02000000000000000000" pitchFamily="2" charset="0"/>
              <a:hlinkClick r:id="rId3"/>
            </a:endParaRPr>
          </a:p>
          <a:p>
            <a:endParaRPr lang="en-US" b="0" i="0" u="none" strike="noStrike" dirty="0">
              <a:effectLst/>
              <a:latin typeface="Roboto" panose="02000000000000000000" pitchFamily="2" charset="0"/>
              <a:hlinkClick r:id="rId3"/>
            </a:endParaRPr>
          </a:p>
          <a:p>
            <a:endParaRPr lang="en-US" b="0" i="0" u="none" strike="noStrike" dirty="0">
              <a:effectLst/>
              <a:latin typeface="Roboto" panose="02000000000000000000" pitchFamily="2" charset="0"/>
              <a:hlinkClick r:id="rId3"/>
            </a:endParaRPr>
          </a:p>
          <a:p>
            <a:r>
              <a:rPr lang="en-US" b="0" i="0" u="none" strike="noStrike" dirty="0">
                <a:effectLst/>
                <a:latin typeface="Roboto" panose="02000000000000000000" pitchFamily="2" charset="0"/>
                <a:hlinkClick r:id="rId3"/>
              </a:rPr>
              <a:t>https://www.sebi.gov.in/sebi_data/meetingfiles/nov-2021/1635849275396_1.pdf</a:t>
            </a:r>
            <a:endParaRPr lang="en-US" dirty="0"/>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t>25</a:t>
            </a:fld>
            <a:endParaRPr lang="en-GB"/>
          </a:p>
        </p:txBody>
      </p:sp>
    </p:spTree>
    <p:extLst>
      <p:ext uri="{BB962C8B-B14F-4D97-AF65-F5344CB8AC3E}">
        <p14:creationId xmlns:p14="http://schemas.microsoft.com/office/powerpoint/2010/main" val="60931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57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799" y="2103438"/>
            <a:ext cx="255533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359739" y="2103438"/>
            <a:ext cx="255533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Content Placeholder 3"/>
          <p:cNvSpPr>
            <a:spLocks noGrp="1"/>
          </p:cNvSpPr>
          <p:nvPr>
            <p:ph sz="half" idx="13" hasCustomPrompt="1"/>
          </p:nvPr>
        </p:nvSpPr>
        <p:spPr>
          <a:xfrm>
            <a:off x="6273754" y="2103438"/>
            <a:ext cx="255533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Content Placeholder 3"/>
          <p:cNvSpPr>
            <a:spLocks noGrp="1"/>
          </p:cNvSpPr>
          <p:nvPr>
            <p:ph sz="half" idx="14" hasCustomPrompt="1"/>
          </p:nvPr>
        </p:nvSpPr>
        <p:spPr>
          <a:xfrm>
            <a:off x="9187770" y="2103438"/>
            <a:ext cx="255533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Title 8"/>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10" name="Slide Number Placeholder 9">
            <a:extLst>
              <a:ext uri="{FF2B5EF4-FFF2-40B4-BE49-F238E27FC236}">
                <a16:creationId xmlns:a16="http://schemas.microsoft.com/office/drawing/2014/main" id="{CD6E0CB0-5FCA-9E41-ACFD-7D08A524DF4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DE638E35-65AD-4243-B284-707345D47D7E}"/>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A31698C3-BF03-D940-AA4E-1704020681B6}"/>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89245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799"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2776323"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half" idx="13"/>
          </p:nvPr>
        </p:nvSpPr>
        <p:spPr>
          <a:xfrm>
            <a:off x="5109847"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3"/>
          <p:cNvSpPr>
            <a:spLocks noGrp="1"/>
          </p:cNvSpPr>
          <p:nvPr>
            <p:ph sz="half" idx="14"/>
          </p:nvPr>
        </p:nvSpPr>
        <p:spPr>
          <a:xfrm>
            <a:off x="7443371"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15"/>
          </p:nvPr>
        </p:nvSpPr>
        <p:spPr>
          <a:xfrm>
            <a:off x="9776897"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11" name="Slide Number Placeholder 10">
            <a:extLst>
              <a:ext uri="{FF2B5EF4-FFF2-40B4-BE49-F238E27FC236}">
                <a16:creationId xmlns:a16="http://schemas.microsoft.com/office/drawing/2014/main" id="{BC0705E1-E330-8C4F-A023-40952CF24C94}"/>
              </a:ext>
            </a:extLst>
          </p:cNvPr>
          <p:cNvSpPr>
            <a:spLocks noGrp="1"/>
          </p:cNvSpPr>
          <p:nvPr>
            <p:ph type="sldNum" sz="quarter" idx="17"/>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222D3CEF-2FE9-6541-A411-8712E77FDE9D}"/>
              </a:ext>
            </a:extLst>
          </p:cNvPr>
          <p:cNvSpPr>
            <a:spLocks noGrp="1"/>
          </p:cNvSpPr>
          <p:nvPr>
            <p:ph type="dt" sz="half" idx="18"/>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4F60C409-BC93-7948-9808-660EF10182CF}"/>
              </a:ext>
            </a:extLst>
          </p:cNvPr>
          <p:cNvSpPr>
            <a:spLocks noGrp="1"/>
          </p:cNvSpPr>
          <p:nvPr>
            <p:ph type="ftr" sz="quarter" idx="19"/>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2735569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798" y="2100263"/>
            <a:ext cx="3528094"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798" y="5280027"/>
            <a:ext cx="3528093"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6" name="Picture Placeholder 9"/>
          <p:cNvSpPr>
            <a:spLocks noGrp="1"/>
          </p:cNvSpPr>
          <p:nvPr>
            <p:ph type="pic" sz="quarter" idx="15"/>
          </p:nvPr>
        </p:nvSpPr>
        <p:spPr>
          <a:xfrm>
            <a:off x="4330367" y="2100263"/>
            <a:ext cx="3528094"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0367" y="5280027"/>
            <a:ext cx="3528093"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8" name="Picture Placeholder 9"/>
          <p:cNvSpPr>
            <a:spLocks noGrp="1"/>
          </p:cNvSpPr>
          <p:nvPr>
            <p:ph type="pic" sz="quarter" idx="17"/>
          </p:nvPr>
        </p:nvSpPr>
        <p:spPr>
          <a:xfrm>
            <a:off x="8217935" y="2100263"/>
            <a:ext cx="3528094"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17935" y="5280027"/>
            <a:ext cx="3528093"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4" name="Title 3"/>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0FA63A94-C8E2-FB44-885B-EB683E5F6866}"/>
              </a:ext>
            </a:extLst>
          </p:cNvPr>
          <p:cNvSpPr>
            <a:spLocks noGrp="1"/>
          </p:cNvSpPr>
          <p:nvPr>
            <p:ph type="sldNum" sz="quarter" idx="20"/>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055A3E01-BC1E-FC45-9A3B-16FFF0CD47EE}"/>
              </a:ext>
            </a:extLst>
          </p:cNvPr>
          <p:cNvSpPr>
            <a:spLocks noGrp="1"/>
          </p:cNvSpPr>
          <p:nvPr>
            <p:ph type="dt" sz="half" idx="21"/>
          </p:nvPr>
        </p:nvSpPr>
        <p:spPr>
          <a:xfrm>
            <a:off x="9981695" y="6355080"/>
            <a:ext cx="1764333" cy="123111"/>
          </a:xfrm>
          <a:prstGeom prst="rect">
            <a:avLst/>
          </a:prstGeom>
        </p:spPr>
        <p:txBody>
          <a:bodyPr/>
          <a:lstStyle/>
          <a:p>
            <a:r>
              <a:rPr lang="en-IN"/>
              <a:t>October 2024</a:t>
            </a:r>
            <a:endParaRPr lang="en-US" dirty="0"/>
          </a:p>
        </p:txBody>
      </p:sp>
      <p:sp>
        <p:nvSpPr>
          <p:cNvPr id="3" name="Footer Placeholder 2">
            <a:extLst>
              <a:ext uri="{FF2B5EF4-FFF2-40B4-BE49-F238E27FC236}">
                <a16:creationId xmlns:a16="http://schemas.microsoft.com/office/drawing/2014/main" id="{616CD684-D4FE-F645-A29A-2F42832D27B2}"/>
              </a:ext>
            </a:extLst>
          </p:cNvPr>
          <p:cNvSpPr>
            <a:spLocks noGrp="1"/>
          </p:cNvSpPr>
          <p:nvPr>
            <p:ph type="ftr" sz="quarter" idx="22"/>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406017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798" y="3429000"/>
            <a:ext cx="2559653"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7" name="Text Placeholder 12"/>
          <p:cNvSpPr>
            <a:spLocks noGrp="1"/>
          </p:cNvSpPr>
          <p:nvPr>
            <p:ph type="body" sz="quarter" idx="16" hasCustomPrompt="1"/>
          </p:nvPr>
        </p:nvSpPr>
        <p:spPr>
          <a:xfrm>
            <a:off x="3358764" y="3429000"/>
            <a:ext cx="2559653"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12"/>
          <p:cNvSpPr>
            <a:spLocks noGrp="1"/>
          </p:cNvSpPr>
          <p:nvPr>
            <p:ph type="body" sz="quarter" idx="18" hasCustomPrompt="1"/>
          </p:nvPr>
        </p:nvSpPr>
        <p:spPr>
          <a:xfrm>
            <a:off x="6274729" y="3429000"/>
            <a:ext cx="2559653"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Text Placeholder 12"/>
          <p:cNvSpPr>
            <a:spLocks noGrp="1"/>
          </p:cNvSpPr>
          <p:nvPr>
            <p:ph type="body" sz="quarter" idx="20" hasCustomPrompt="1"/>
          </p:nvPr>
        </p:nvSpPr>
        <p:spPr>
          <a:xfrm>
            <a:off x="9190695" y="3429000"/>
            <a:ext cx="2559653"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A3D2E598-676F-DE44-A364-05E35FEB3110}"/>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D4EE7D73-CC34-F34E-8E0D-FE9EFCAB5B6D}"/>
              </a:ext>
            </a:extLst>
          </p:cNvPr>
          <p:cNvSpPr>
            <a:spLocks noGrp="1"/>
          </p:cNvSpPr>
          <p:nvPr>
            <p:ph type="dt" sz="half" idx="23"/>
          </p:nvPr>
        </p:nvSpPr>
        <p:spPr>
          <a:xfrm>
            <a:off x="9981695" y="6355080"/>
            <a:ext cx="1764333" cy="123111"/>
          </a:xfrm>
          <a:prstGeom prst="rect">
            <a:avLst/>
          </a:prstGeom>
        </p:spPr>
        <p:txBody>
          <a:bodyPr/>
          <a:lstStyle/>
          <a:p>
            <a:r>
              <a:rPr lang="en-IN"/>
              <a:t>October 2024</a:t>
            </a:r>
            <a:endParaRPr lang="en-US" dirty="0"/>
          </a:p>
        </p:txBody>
      </p:sp>
      <p:sp>
        <p:nvSpPr>
          <p:cNvPr id="3" name="Footer Placeholder 2">
            <a:extLst>
              <a:ext uri="{FF2B5EF4-FFF2-40B4-BE49-F238E27FC236}">
                <a16:creationId xmlns:a16="http://schemas.microsoft.com/office/drawing/2014/main" id="{3D69DEA3-5E99-424B-BE2E-8D9202AD4FC0}"/>
              </a:ext>
            </a:extLst>
          </p:cNvPr>
          <p:cNvSpPr>
            <a:spLocks noGrp="1"/>
          </p:cNvSpPr>
          <p:nvPr>
            <p:ph type="ftr" sz="quarter" idx="24"/>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937136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796" y="2103120"/>
            <a:ext cx="1325535"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13" name="Text Placeholder 12"/>
          <p:cNvSpPr>
            <a:spLocks noGrp="1"/>
          </p:cNvSpPr>
          <p:nvPr>
            <p:ph type="body" sz="quarter" idx="14" hasCustomPrompt="1"/>
          </p:nvPr>
        </p:nvSpPr>
        <p:spPr>
          <a:xfrm>
            <a:off x="442797" y="3657600"/>
            <a:ext cx="2559653" cy="2514600"/>
          </a:xfrm>
        </p:spPr>
        <p:txBody>
          <a:bodyPr/>
          <a:lstStyle>
            <a:lvl1pPr>
              <a:spcBef>
                <a:spcPts val="0"/>
              </a:spcBef>
              <a:spcAft>
                <a:spcPts val="300"/>
              </a:spcAft>
              <a:defRPr sz="1599" b="1"/>
            </a:lvl1pPr>
            <a:lvl2pPr>
              <a:spcAft>
                <a:spcPts val="300"/>
              </a:spcAft>
              <a:defRPr sz="1599"/>
            </a:lvl2pPr>
            <a:lvl3pPr>
              <a:spcAft>
                <a:spcPts val="300"/>
              </a:spcAft>
              <a:defRPr sz="1599"/>
            </a:lvl3pPr>
            <a:lvl4pPr>
              <a:spcAft>
                <a:spcPts val="300"/>
              </a:spcAft>
              <a:defRPr sz="1599"/>
            </a:lvl4pPr>
            <a:lvl5pPr>
              <a:spcAft>
                <a:spcPts val="300"/>
              </a:spcAft>
              <a:defRPr sz="1599"/>
            </a:lvl5pPr>
            <a:lvl6pPr>
              <a:spcAft>
                <a:spcPts val="300"/>
              </a:spcAft>
              <a:defRPr sz="1599"/>
            </a:lvl6pPr>
            <a:lvl7pPr>
              <a:spcAft>
                <a:spcPts val="300"/>
              </a:spcAft>
              <a:defRPr sz="1599"/>
            </a:lvl7pPr>
            <a:lvl8pPr>
              <a:spcAft>
                <a:spcPts val="300"/>
              </a:spcAft>
              <a:defRPr sz="1599"/>
            </a:lvl8pPr>
            <a:lvl9pPr>
              <a:spcAft>
                <a:spcPts val="300"/>
              </a:spcAft>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Picture Placeholder 9"/>
          <p:cNvSpPr>
            <a:spLocks noGrp="1" noChangeAspect="1"/>
          </p:cNvSpPr>
          <p:nvPr>
            <p:ph type="pic" sz="quarter" idx="15"/>
          </p:nvPr>
        </p:nvSpPr>
        <p:spPr>
          <a:xfrm>
            <a:off x="3358763" y="2103120"/>
            <a:ext cx="1325535"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8764" y="3657600"/>
            <a:ext cx="2559653" cy="2514600"/>
          </a:xfrm>
        </p:spPr>
        <p:txBody>
          <a:bodyPr/>
          <a:lstStyle>
            <a:lvl1pPr>
              <a:spcBef>
                <a:spcPts val="0"/>
              </a:spcBef>
              <a:spcAft>
                <a:spcPts val="300"/>
              </a:spcAft>
              <a:defRPr sz="1599" b="1"/>
            </a:lvl1pPr>
            <a:lvl2pPr>
              <a:spcAft>
                <a:spcPts val="300"/>
              </a:spcAft>
              <a:defRPr sz="1599"/>
            </a:lvl2pPr>
            <a:lvl3pPr>
              <a:spcAft>
                <a:spcPts val="300"/>
              </a:spcAft>
              <a:defRPr sz="1599"/>
            </a:lvl3pPr>
            <a:lvl4pPr>
              <a:spcAft>
                <a:spcPts val="300"/>
              </a:spcAft>
              <a:defRPr sz="1599"/>
            </a:lvl4pPr>
            <a:lvl5pPr>
              <a:spcAft>
                <a:spcPts val="300"/>
              </a:spcAft>
              <a:defRPr sz="1599"/>
            </a:lvl5pPr>
            <a:lvl6pPr>
              <a:spcAft>
                <a:spcPts val="300"/>
              </a:spcAft>
              <a:defRPr sz="1599"/>
            </a:lvl6pPr>
            <a:lvl7pPr>
              <a:spcAft>
                <a:spcPts val="300"/>
              </a:spcAft>
              <a:defRPr sz="1599"/>
            </a:lvl7pPr>
            <a:lvl8pPr>
              <a:spcAft>
                <a:spcPts val="300"/>
              </a:spcAft>
              <a:defRPr sz="1599"/>
            </a:lvl8pPr>
            <a:lvl9pPr>
              <a:spcAft>
                <a:spcPts val="300"/>
              </a:spcAft>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Picture Placeholder 9"/>
          <p:cNvSpPr>
            <a:spLocks noGrp="1" noChangeAspect="1"/>
          </p:cNvSpPr>
          <p:nvPr>
            <p:ph type="pic" sz="quarter" idx="17"/>
          </p:nvPr>
        </p:nvSpPr>
        <p:spPr>
          <a:xfrm>
            <a:off x="6274729" y="2103120"/>
            <a:ext cx="1325535"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4728" y="3657600"/>
            <a:ext cx="2559653" cy="2514600"/>
          </a:xfrm>
        </p:spPr>
        <p:txBody>
          <a:bodyPr/>
          <a:lstStyle>
            <a:lvl1pPr>
              <a:spcBef>
                <a:spcPts val="0"/>
              </a:spcBef>
              <a:spcAft>
                <a:spcPts val="300"/>
              </a:spcAft>
              <a:defRPr sz="1599" b="1"/>
            </a:lvl1pPr>
            <a:lvl2pPr>
              <a:spcAft>
                <a:spcPts val="300"/>
              </a:spcAft>
              <a:defRPr sz="1599"/>
            </a:lvl2pPr>
            <a:lvl3pPr>
              <a:spcAft>
                <a:spcPts val="300"/>
              </a:spcAft>
              <a:defRPr sz="1599"/>
            </a:lvl3pPr>
            <a:lvl4pPr>
              <a:spcAft>
                <a:spcPts val="300"/>
              </a:spcAft>
              <a:defRPr sz="1599"/>
            </a:lvl4pPr>
            <a:lvl5pPr>
              <a:spcAft>
                <a:spcPts val="300"/>
              </a:spcAft>
              <a:defRPr sz="1599"/>
            </a:lvl5pPr>
            <a:lvl6pPr>
              <a:spcAft>
                <a:spcPts val="300"/>
              </a:spcAft>
              <a:defRPr sz="1599"/>
            </a:lvl6pPr>
            <a:lvl7pPr>
              <a:spcAft>
                <a:spcPts val="300"/>
              </a:spcAft>
              <a:defRPr sz="1599"/>
            </a:lvl7pPr>
            <a:lvl8pPr>
              <a:spcAft>
                <a:spcPts val="300"/>
              </a:spcAft>
              <a:defRPr sz="1599"/>
            </a:lvl8pPr>
            <a:lvl9pPr>
              <a:spcAft>
                <a:spcPts val="300"/>
              </a:spcAft>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Picture Placeholder 9"/>
          <p:cNvSpPr>
            <a:spLocks noGrp="1" noChangeAspect="1"/>
          </p:cNvSpPr>
          <p:nvPr>
            <p:ph type="pic" sz="quarter" idx="19"/>
          </p:nvPr>
        </p:nvSpPr>
        <p:spPr>
          <a:xfrm>
            <a:off x="9190694" y="2103120"/>
            <a:ext cx="1325535"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15" name="Text Placeholder 12"/>
          <p:cNvSpPr>
            <a:spLocks noGrp="1"/>
          </p:cNvSpPr>
          <p:nvPr>
            <p:ph type="body" sz="quarter" idx="20" hasCustomPrompt="1"/>
          </p:nvPr>
        </p:nvSpPr>
        <p:spPr>
          <a:xfrm>
            <a:off x="9190695" y="3657600"/>
            <a:ext cx="2559653" cy="2514600"/>
          </a:xfrm>
        </p:spPr>
        <p:txBody>
          <a:bodyPr/>
          <a:lstStyle>
            <a:lvl1pPr>
              <a:spcBef>
                <a:spcPts val="0"/>
              </a:spcBef>
              <a:spcAft>
                <a:spcPts val="300"/>
              </a:spcAft>
              <a:defRPr sz="1599" b="1"/>
            </a:lvl1pPr>
            <a:lvl2pPr>
              <a:spcAft>
                <a:spcPts val="300"/>
              </a:spcAft>
              <a:defRPr sz="1599"/>
            </a:lvl2pPr>
            <a:lvl3pPr>
              <a:spcAft>
                <a:spcPts val="300"/>
              </a:spcAft>
              <a:defRPr sz="1599"/>
            </a:lvl3pPr>
            <a:lvl4pPr>
              <a:spcAft>
                <a:spcPts val="300"/>
              </a:spcAft>
              <a:defRPr sz="1599"/>
            </a:lvl4pPr>
            <a:lvl5pPr>
              <a:spcAft>
                <a:spcPts val="300"/>
              </a:spcAft>
              <a:defRPr sz="1599"/>
            </a:lvl5pPr>
            <a:lvl6pPr>
              <a:spcAft>
                <a:spcPts val="300"/>
              </a:spcAft>
              <a:defRPr sz="1599"/>
            </a:lvl6pPr>
            <a:lvl7pPr>
              <a:spcAft>
                <a:spcPts val="300"/>
              </a:spcAft>
              <a:defRPr sz="1599"/>
            </a:lvl7pPr>
            <a:lvl8pPr>
              <a:spcAft>
                <a:spcPts val="300"/>
              </a:spcAft>
              <a:defRPr sz="1599"/>
            </a:lvl8pPr>
            <a:lvl9pPr>
              <a:spcAft>
                <a:spcPts val="300"/>
              </a:spcAft>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0AEC188F-17FB-9741-A681-A3C06DA3BEA1}"/>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4C7FE2CE-7430-B14C-8AB3-DE28B3871F56}"/>
              </a:ext>
            </a:extLst>
          </p:cNvPr>
          <p:cNvSpPr>
            <a:spLocks noGrp="1"/>
          </p:cNvSpPr>
          <p:nvPr>
            <p:ph type="dt" sz="half" idx="23"/>
          </p:nvPr>
        </p:nvSpPr>
        <p:spPr>
          <a:xfrm>
            <a:off x="9981695" y="6355080"/>
            <a:ext cx="1764333" cy="123111"/>
          </a:xfrm>
          <a:prstGeom prst="rect">
            <a:avLst/>
          </a:prstGeom>
        </p:spPr>
        <p:txBody>
          <a:bodyPr/>
          <a:lstStyle/>
          <a:p>
            <a:r>
              <a:rPr lang="en-IN"/>
              <a:t>October 2024</a:t>
            </a:r>
            <a:endParaRPr lang="en-US" dirty="0"/>
          </a:p>
        </p:txBody>
      </p:sp>
      <p:sp>
        <p:nvSpPr>
          <p:cNvPr id="3" name="Footer Placeholder 2">
            <a:extLst>
              <a:ext uri="{FF2B5EF4-FFF2-40B4-BE49-F238E27FC236}">
                <a16:creationId xmlns:a16="http://schemas.microsoft.com/office/drawing/2014/main" id="{B0226472-611E-0C4D-B900-2140DFE78BD1}"/>
              </a:ext>
            </a:extLst>
          </p:cNvPr>
          <p:cNvSpPr>
            <a:spLocks noGrp="1"/>
          </p:cNvSpPr>
          <p:nvPr>
            <p:ph type="ftr" sz="quarter" idx="24"/>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60518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103438"/>
            <a:ext cx="352809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599243" y="1428750"/>
            <a:ext cx="6146786" cy="4743450"/>
          </a:xfrm>
        </p:spPr>
        <p:txBody>
          <a:bodyPr anchor="ctr" anchorCtr="0"/>
          <a:lstStyle>
            <a:lvl1pPr algn="ctr">
              <a:defRPr sz="1200" b="0">
                <a:solidFill>
                  <a:schemeClr val="tx1"/>
                </a:solidFill>
              </a:defRPr>
            </a:lvl1pPr>
          </a:lstStyle>
          <a:p>
            <a:r>
              <a:rPr lang="en-US"/>
              <a:t>Click icon to add chart</a:t>
            </a:r>
            <a:endParaRPr lang="en-GB" dirty="0"/>
          </a:p>
        </p:txBody>
      </p:sp>
      <p:sp>
        <p:nvSpPr>
          <p:cNvPr id="5" name="Title 4"/>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E2C69D5E-619A-7A4D-B6D5-5294509D7143}"/>
              </a:ext>
            </a:extLst>
          </p:cNvPr>
          <p:cNvSpPr>
            <a:spLocks noGrp="1"/>
          </p:cNvSpPr>
          <p:nvPr>
            <p:ph type="dt" sz="half" idx="16"/>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728D71E4-CBC9-3648-9D74-CDE027F0E958}"/>
              </a:ext>
            </a:extLst>
          </p:cNvPr>
          <p:cNvSpPr>
            <a:spLocks noGrp="1"/>
          </p:cNvSpPr>
          <p:nvPr>
            <p:ph type="ftr" sz="quarter" idx="17"/>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3486729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3" name="Content Placeholder 2"/>
          <p:cNvSpPr>
            <a:spLocks noGrp="1"/>
          </p:cNvSpPr>
          <p:nvPr>
            <p:ph idx="1" hasCustomPrompt="1"/>
          </p:nvPr>
        </p:nvSpPr>
        <p:spPr>
          <a:xfrm>
            <a:off x="442798" y="2103438"/>
            <a:ext cx="7416455"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4" name="Date Placeholder 3">
            <a:extLst>
              <a:ext uri="{FF2B5EF4-FFF2-40B4-BE49-F238E27FC236}">
                <a16:creationId xmlns:a16="http://schemas.microsoft.com/office/drawing/2014/main" id="{3F8846DF-B557-F249-A820-B138A17441DC}"/>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515B6EC7-613B-094E-83F4-DA4B13BB5333}"/>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69310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8" y="2103438"/>
            <a:ext cx="11303231"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A78C6408-9684-F649-A01B-20A1E9A52ED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2709AE37-4C0E-9449-8811-AF627111A71F}"/>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0E5A4581-58A2-5947-96BD-212EB8536951}"/>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2956785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103438"/>
            <a:ext cx="352809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F75A8AA7-C631-FC48-B78E-A7C28CBFC4D6}"/>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6039EA78-0E25-1E49-9BAA-8BB4D19EDF64}"/>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3412695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798" y="2103440"/>
            <a:ext cx="5472275"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6273754" y="2103439"/>
            <a:ext cx="5472274"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1"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701872E8-5749-484B-9C68-8AF6F238E4A1}"/>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00AD96B6-4E2D-5D4D-9281-01075C08C040}"/>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41787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3462A99-E29D-0436-F242-A34B41E71464}"/>
              </a:ext>
            </a:extLst>
          </p:cNvPr>
          <p:cNvGraphicFramePr>
            <a:graphicFrameLocks noChangeAspect="1"/>
          </p:cNvGraphicFramePr>
          <p:nvPr userDrawn="1">
            <p:custDataLst>
              <p:tags r:id="rId1"/>
            </p:custDataLst>
            <p:extLst>
              <p:ext uri="{D42A27DB-BD31-4B8C-83A1-F6EECF244321}">
                <p14:modId xmlns:p14="http://schemas.microsoft.com/office/powerpoint/2010/main" val="261580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93462A99-E29D-0436-F242-A34B41E7146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442798" y="432001"/>
            <a:ext cx="11303231" cy="634800"/>
          </a:xfrm>
        </p:spPr>
        <p:txBody>
          <a:bodyPr vert="horz"/>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FA1CAC76-AD94-234E-8386-FD25DC54D41B}"/>
              </a:ext>
            </a:extLst>
          </p:cNvPr>
          <p:cNvSpPr>
            <a:spLocks noGrp="1"/>
          </p:cNvSpPr>
          <p:nvPr>
            <p:ph type="dt" sz="half" idx="12"/>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89486007-FECF-0B43-98E4-BE646CA75FA9}"/>
              </a:ext>
            </a:extLst>
          </p:cNvPr>
          <p:cNvSpPr>
            <a:spLocks noGrp="1"/>
          </p:cNvSpPr>
          <p:nvPr>
            <p:ph type="ftr" sz="quarter" idx="13"/>
          </p:nvPr>
        </p:nvSpPr>
        <p:spPr>
          <a:xfrm>
            <a:off x="442797" y="6362104"/>
            <a:ext cx="5472276" cy="123111"/>
          </a:xfrm>
          <a:prstGeom prst="rect">
            <a:avLst/>
          </a:prstGeom>
        </p:spPr>
        <p:txBody>
          <a:bodyPr/>
          <a:lstStyle/>
          <a:p>
            <a:pPr algn="l"/>
            <a:r>
              <a:rPr lang="en-US"/>
              <a:t>Related party transactions</a:t>
            </a:r>
            <a:endParaRPr lang="en-US" dirty="0"/>
          </a:p>
        </p:txBody>
      </p:sp>
      <p:pic>
        <p:nvPicPr>
          <p:cNvPr id="7" name="Picture 6" descr="A black and orange diagonal stripes&#10;&#10;Description automatically generated">
            <a:extLst>
              <a:ext uri="{FF2B5EF4-FFF2-40B4-BE49-F238E27FC236}">
                <a16:creationId xmlns:a16="http://schemas.microsoft.com/office/drawing/2014/main" id="{E6778B67-5BDB-1844-E033-A70DE161F6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1503025" y="0"/>
            <a:ext cx="685800" cy="685800"/>
          </a:xfrm>
          <a:prstGeom prst="rect">
            <a:avLst/>
          </a:prstGeom>
        </p:spPr>
      </p:pic>
    </p:spTree>
    <p:extLst>
      <p:ext uri="{BB962C8B-B14F-4D97-AF65-F5344CB8AC3E}">
        <p14:creationId xmlns:p14="http://schemas.microsoft.com/office/powerpoint/2010/main" val="1353789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4412" y="0"/>
            <a:ext cx="6094413"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3" name="Content Placeholder 2"/>
          <p:cNvSpPr>
            <a:spLocks noGrp="1"/>
          </p:cNvSpPr>
          <p:nvPr>
            <p:ph sz="half" idx="1" hasCustomPrompt="1"/>
          </p:nvPr>
        </p:nvSpPr>
        <p:spPr>
          <a:xfrm>
            <a:off x="442798" y="2103438"/>
            <a:ext cx="531642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Title 1"/>
          <p:cNvSpPr>
            <a:spLocks noGrp="1"/>
          </p:cNvSpPr>
          <p:nvPr>
            <p:ph type="title" hasCustomPrompt="1"/>
          </p:nvPr>
        </p:nvSpPr>
        <p:spPr>
          <a:xfrm>
            <a:off x="442799" y="430514"/>
            <a:ext cx="5316422"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F064736F-99D3-5349-B4BB-3F5BE96B5885}"/>
              </a:ext>
            </a:extLst>
          </p:cNvPr>
          <p:cNvSpPr>
            <a:spLocks noGrp="1"/>
          </p:cNvSpPr>
          <p:nvPr>
            <p:ph type="sldNum" sz="quarter" idx="18"/>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797" y="933433"/>
            <a:ext cx="5316424"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CAF02CD0-5DDD-1F41-AEB4-55BDD643AC82}"/>
              </a:ext>
            </a:extLst>
          </p:cNvPr>
          <p:cNvSpPr>
            <a:spLocks noGrp="1"/>
          </p:cNvSpPr>
          <p:nvPr>
            <p:ph type="dt" sz="half" idx="19"/>
          </p:nvPr>
        </p:nvSpPr>
        <p:spPr>
          <a:xfrm>
            <a:off x="9981695" y="6355080"/>
            <a:ext cx="1764333" cy="123111"/>
          </a:xfrm>
          <a:prstGeom prst="rect">
            <a:avLst/>
          </a:prstGeom>
        </p:spPr>
        <p:txBody>
          <a:bodyPr/>
          <a:lstStyle>
            <a:lvl1pPr>
              <a:defRPr>
                <a:solidFill>
                  <a:schemeClr val="bg1"/>
                </a:solidFill>
              </a:defRPr>
            </a:lvl1pPr>
          </a:lstStyle>
          <a:p>
            <a:r>
              <a:rPr lang="en-IN"/>
              <a:t>October 2024</a:t>
            </a:r>
            <a:endParaRPr lang="en-US" dirty="0"/>
          </a:p>
        </p:txBody>
      </p:sp>
      <p:sp>
        <p:nvSpPr>
          <p:cNvPr id="4" name="Footer Placeholder 3">
            <a:extLst>
              <a:ext uri="{FF2B5EF4-FFF2-40B4-BE49-F238E27FC236}">
                <a16:creationId xmlns:a16="http://schemas.microsoft.com/office/drawing/2014/main" id="{978E0517-3586-2A46-900E-429A592FD731}"/>
              </a:ext>
            </a:extLst>
          </p:cNvPr>
          <p:cNvSpPr>
            <a:spLocks noGrp="1"/>
          </p:cNvSpPr>
          <p:nvPr>
            <p:ph type="ftr" sz="quarter" idx="20"/>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64035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798" y="2103439"/>
            <a:ext cx="352809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331160" y="2103439"/>
            <a:ext cx="352809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ontent Placeholder 3"/>
          <p:cNvSpPr>
            <a:spLocks noGrp="1"/>
          </p:cNvSpPr>
          <p:nvPr>
            <p:ph sz="half" idx="13" hasCustomPrompt="1"/>
          </p:nvPr>
        </p:nvSpPr>
        <p:spPr>
          <a:xfrm>
            <a:off x="8217935" y="2103439"/>
            <a:ext cx="352809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5"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C8D01178-C346-1B4F-8DFA-F5B5E0660B1A}"/>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CF957D98-A9BD-6147-8C17-F6034346BCFA}"/>
              </a:ext>
            </a:extLst>
          </p:cNvPr>
          <p:cNvSpPr>
            <a:spLocks noGrp="1"/>
          </p:cNvSpPr>
          <p:nvPr>
            <p:ph type="dt" sz="half" idx="19"/>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6B079912-E66E-9D45-8060-9249926E269D}"/>
              </a:ext>
            </a:extLst>
          </p:cNvPr>
          <p:cNvSpPr>
            <a:spLocks noGrp="1"/>
          </p:cNvSpPr>
          <p:nvPr>
            <p:ph type="ftr" sz="quarter" idx="20"/>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508884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799" y="2103438"/>
            <a:ext cx="255533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359739" y="2103438"/>
            <a:ext cx="255533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Content Placeholder 3"/>
          <p:cNvSpPr>
            <a:spLocks noGrp="1"/>
          </p:cNvSpPr>
          <p:nvPr>
            <p:ph sz="half" idx="13" hasCustomPrompt="1"/>
          </p:nvPr>
        </p:nvSpPr>
        <p:spPr>
          <a:xfrm>
            <a:off x="6273754" y="2103438"/>
            <a:ext cx="255533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Content Placeholder 3"/>
          <p:cNvSpPr>
            <a:spLocks noGrp="1"/>
          </p:cNvSpPr>
          <p:nvPr>
            <p:ph sz="half" idx="14" hasCustomPrompt="1"/>
          </p:nvPr>
        </p:nvSpPr>
        <p:spPr>
          <a:xfrm>
            <a:off x="9187770" y="2103438"/>
            <a:ext cx="255533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9" name="Slide Number Placeholder 8">
            <a:extLst>
              <a:ext uri="{FF2B5EF4-FFF2-40B4-BE49-F238E27FC236}">
                <a16:creationId xmlns:a16="http://schemas.microsoft.com/office/drawing/2014/main" id="{0FAD9719-920C-B64C-90D2-E337E9E7C112}"/>
              </a:ext>
            </a:extLst>
          </p:cNvPr>
          <p:cNvSpPr>
            <a:spLocks noGrp="1"/>
          </p:cNvSpPr>
          <p:nvPr>
            <p:ph type="sldNum" sz="quarter" idx="19"/>
          </p:nvPr>
        </p:nvSpPr>
        <p:spPr/>
        <p:txBody>
          <a:bodyPr/>
          <a:lstStyle/>
          <a:p>
            <a:fld id="{7870704B-CE94-48CC-AF30-84932A1262A7}" type="slidenum">
              <a:rPr lang="en-GB" smtClean="0"/>
              <a:pPr/>
              <a:t>‹#›</a:t>
            </a:fld>
            <a:endParaRPr lang="en-GB" dirty="0"/>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9B41EFB3-11D6-AA4B-8128-47D7D7AFAE91}"/>
              </a:ext>
            </a:extLst>
          </p:cNvPr>
          <p:cNvSpPr>
            <a:spLocks noGrp="1"/>
          </p:cNvSpPr>
          <p:nvPr>
            <p:ph type="dt" sz="half" idx="20"/>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2669CF68-145B-AD42-A079-345D6E783D1E}"/>
              </a:ext>
            </a:extLst>
          </p:cNvPr>
          <p:cNvSpPr>
            <a:spLocks noGrp="1"/>
          </p:cNvSpPr>
          <p:nvPr>
            <p:ph type="ftr" sz="quarter" idx="21"/>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4264807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799"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2776323"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half" idx="13"/>
          </p:nvPr>
        </p:nvSpPr>
        <p:spPr>
          <a:xfrm>
            <a:off x="5109847"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3"/>
          <p:cNvSpPr>
            <a:spLocks noGrp="1"/>
          </p:cNvSpPr>
          <p:nvPr>
            <p:ph sz="half" idx="14"/>
          </p:nvPr>
        </p:nvSpPr>
        <p:spPr>
          <a:xfrm>
            <a:off x="7443371"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15"/>
          </p:nvPr>
        </p:nvSpPr>
        <p:spPr>
          <a:xfrm>
            <a:off x="9776897" y="2103438"/>
            <a:ext cx="1972286"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10" name="Slide Number Placeholder 9">
            <a:extLst>
              <a:ext uri="{FF2B5EF4-FFF2-40B4-BE49-F238E27FC236}">
                <a16:creationId xmlns:a16="http://schemas.microsoft.com/office/drawing/2014/main" id="{4B2DB5C5-A275-6447-991C-726CD70A52A9}"/>
              </a:ext>
            </a:extLst>
          </p:cNvPr>
          <p:cNvSpPr>
            <a:spLocks noGrp="1"/>
          </p:cNvSpPr>
          <p:nvPr>
            <p:ph type="sldNum" sz="quarter" idx="20"/>
          </p:nvPr>
        </p:nvSpPr>
        <p:spPr/>
        <p:txBody>
          <a:bodyPr/>
          <a:lstStyle/>
          <a:p>
            <a:fld id="{7870704B-CE94-48CC-AF30-84932A1262A7}" type="slidenum">
              <a:rPr lang="en-GB" smtClean="0"/>
              <a:pPr/>
              <a:t>‹#›</a:t>
            </a:fld>
            <a:endParaRPr lang="en-GB" dirty="0"/>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9A06189D-4BB2-3A4B-BC60-C76CE65FA0CC}"/>
              </a:ext>
            </a:extLst>
          </p:cNvPr>
          <p:cNvSpPr>
            <a:spLocks noGrp="1"/>
          </p:cNvSpPr>
          <p:nvPr>
            <p:ph type="dt" sz="half" idx="21"/>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E698595F-E08B-3E4B-8E63-3152F1690C5D}"/>
              </a:ext>
            </a:extLst>
          </p:cNvPr>
          <p:cNvSpPr>
            <a:spLocks noGrp="1"/>
          </p:cNvSpPr>
          <p:nvPr>
            <p:ph type="ftr" sz="quarter" idx="22"/>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4269463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798" y="2100263"/>
            <a:ext cx="3528094"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798" y="5280027"/>
            <a:ext cx="3528093"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6" name="Picture Placeholder 9"/>
          <p:cNvSpPr>
            <a:spLocks noGrp="1"/>
          </p:cNvSpPr>
          <p:nvPr>
            <p:ph type="pic" sz="quarter" idx="15"/>
          </p:nvPr>
        </p:nvSpPr>
        <p:spPr>
          <a:xfrm>
            <a:off x="4330367" y="2100263"/>
            <a:ext cx="3528094"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0367" y="5280027"/>
            <a:ext cx="3528093"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8" name="Picture Placeholder 9"/>
          <p:cNvSpPr>
            <a:spLocks noGrp="1"/>
          </p:cNvSpPr>
          <p:nvPr>
            <p:ph type="pic" sz="quarter" idx="17"/>
          </p:nvPr>
        </p:nvSpPr>
        <p:spPr>
          <a:xfrm>
            <a:off x="8217935" y="2100263"/>
            <a:ext cx="3528094"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17935" y="5280027"/>
            <a:ext cx="3528093"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4"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4" name="Slide Number Placeholder 3">
            <a:extLst>
              <a:ext uri="{FF2B5EF4-FFF2-40B4-BE49-F238E27FC236}">
                <a16:creationId xmlns:a16="http://schemas.microsoft.com/office/drawing/2014/main" id="{ECB03D1A-AA63-224E-A7F2-44C5BFC3BB18}"/>
              </a:ext>
            </a:extLst>
          </p:cNvPr>
          <p:cNvSpPr>
            <a:spLocks noGrp="1"/>
          </p:cNvSpPr>
          <p:nvPr>
            <p:ph type="sldNum" sz="quarter" idx="23"/>
          </p:nvPr>
        </p:nvSpPr>
        <p:spPr/>
        <p:txBody>
          <a:bodyPr/>
          <a:lstStyle/>
          <a:p>
            <a:fld id="{7870704B-CE94-48CC-AF30-84932A1262A7}" type="slidenum">
              <a:rPr lang="en-GB" smtClean="0"/>
              <a:pPr/>
              <a:t>‹#›</a:t>
            </a:fld>
            <a:endParaRPr lang="en-GB" dirty="0"/>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689EEA72-3A8E-454B-8611-EF7B92A8D01E}"/>
              </a:ext>
            </a:extLst>
          </p:cNvPr>
          <p:cNvSpPr>
            <a:spLocks noGrp="1"/>
          </p:cNvSpPr>
          <p:nvPr>
            <p:ph type="dt" sz="half" idx="25"/>
          </p:nvPr>
        </p:nvSpPr>
        <p:spPr>
          <a:xfrm>
            <a:off x="9981695" y="6355080"/>
            <a:ext cx="1764333" cy="123111"/>
          </a:xfrm>
          <a:prstGeom prst="rect">
            <a:avLst/>
          </a:prstGeom>
        </p:spPr>
        <p:txBody>
          <a:bodyPr/>
          <a:lstStyle/>
          <a:p>
            <a:r>
              <a:rPr lang="en-IN"/>
              <a:t>October 2024</a:t>
            </a:r>
            <a:endParaRPr lang="en-US" dirty="0"/>
          </a:p>
        </p:txBody>
      </p:sp>
      <p:sp>
        <p:nvSpPr>
          <p:cNvPr id="3" name="Footer Placeholder 2">
            <a:extLst>
              <a:ext uri="{FF2B5EF4-FFF2-40B4-BE49-F238E27FC236}">
                <a16:creationId xmlns:a16="http://schemas.microsoft.com/office/drawing/2014/main" id="{4FA46C5C-0050-F948-8DC9-450AE0734966}"/>
              </a:ext>
            </a:extLst>
          </p:cNvPr>
          <p:cNvSpPr>
            <a:spLocks noGrp="1"/>
          </p:cNvSpPr>
          <p:nvPr>
            <p:ph type="ftr" sz="quarter" idx="26"/>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522985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798" y="3429000"/>
            <a:ext cx="2559653"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7" name="Text Placeholder 12"/>
          <p:cNvSpPr>
            <a:spLocks noGrp="1"/>
          </p:cNvSpPr>
          <p:nvPr>
            <p:ph type="body" sz="quarter" idx="16" hasCustomPrompt="1"/>
          </p:nvPr>
        </p:nvSpPr>
        <p:spPr>
          <a:xfrm>
            <a:off x="3357324" y="3429000"/>
            <a:ext cx="2559653"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12"/>
          <p:cNvSpPr>
            <a:spLocks noGrp="1"/>
          </p:cNvSpPr>
          <p:nvPr>
            <p:ph type="body" sz="quarter" idx="18" hasCustomPrompt="1"/>
          </p:nvPr>
        </p:nvSpPr>
        <p:spPr>
          <a:xfrm>
            <a:off x="6271850" y="3429000"/>
            <a:ext cx="2559653"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Text Placeholder 12"/>
          <p:cNvSpPr>
            <a:spLocks noGrp="1"/>
          </p:cNvSpPr>
          <p:nvPr>
            <p:ph type="body" sz="quarter" idx="20" hasCustomPrompt="1"/>
          </p:nvPr>
        </p:nvSpPr>
        <p:spPr>
          <a:xfrm>
            <a:off x="9186375" y="3429000"/>
            <a:ext cx="2559653"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4" name="Slide Number Placeholder 3">
            <a:extLst>
              <a:ext uri="{FF2B5EF4-FFF2-40B4-BE49-F238E27FC236}">
                <a16:creationId xmlns:a16="http://schemas.microsoft.com/office/drawing/2014/main" id="{B53B37F2-903B-D544-93F5-C52542E06C38}"/>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0460D960-D902-2048-954B-F454F3A9AB3B}"/>
              </a:ext>
            </a:extLst>
          </p:cNvPr>
          <p:cNvSpPr>
            <a:spLocks noGrp="1"/>
          </p:cNvSpPr>
          <p:nvPr>
            <p:ph type="dt" sz="half" idx="24"/>
          </p:nvPr>
        </p:nvSpPr>
        <p:spPr>
          <a:xfrm>
            <a:off x="9981695" y="6355080"/>
            <a:ext cx="1764333" cy="123111"/>
          </a:xfrm>
          <a:prstGeom prst="rect">
            <a:avLst/>
          </a:prstGeom>
        </p:spPr>
        <p:txBody>
          <a:bodyPr/>
          <a:lstStyle/>
          <a:p>
            <a:r>
              <a:rPr lang="en-IN"/>
              <a:t>October 2024</a:t>
            </a:r>
            <a:endParaRPr lang="en-US" dirty="0"/>
          </a:p>
        </p:txBody>
      </p:sp>
      <p:sp>
        <p:nvSpPr>
          <p:cNvPr id="3" name="Footer Placeholder 2">
            <a:extLst>
              <a:ext uri="{FF2B5EF4-FFF2-40B4-BE49-F238E27FC236}">
                <a16:creationId xmlns:a16="http://schemas.microsoft.com/office/drawing/2014/main" id="{07FAA743-55F3-AE49-BD56-1FC09BDF7C6A}"/>
              </a:ext>
            </a:extLst>
          </p:cNvPr>
          <p:cNvSpPr>
            <a:spLocks noGrp="1"/>
          </p:cNvSpPr>
          <p:nvPr>
            <p:ph type="ftr" sz="quarter" idx="25"/>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399835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797" y="2103438"/>
            <a:ext cx="1325535"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13" name="Text Placeholder 12"/>
          <p:cNvSpPr>
            <a:spLocks noGrp="1"/>
          </p:cNvSpPr>
          <p:nvPr>
            <p:ph type="body" sz="quarter" idx="14" hasCustomPrompt="1"/>
          </p:nvPr>
        </p:nvSpPr>
        <p:spPr>
          <a:xfrm>
            <a:off x="442797" y="3657600"/>
            <a:ext cx="2559653" cy="2514600"/>
          </a:xfrm>
        </p:spPr>
        <p:txBody>
          <a:bodyPr/>
          <a:lstStyle>
            <a:lvl1pPr>
              <a:spcBef>
                <a:spcPts val="0"/>
              </a:spcBef>
              <a:spcAft>
                <a:spcPts val="300"/>
              </a:spcAft>
              <a:defRPr sz="1599" b="1"/>
            </a:lvl1pPr>
            <a:lvl2pPr>
              <a:spcAft>
                <a:spcPts val="300"/>
              </a:spcAft>
              <a:defRPr sz="1599"/>
            </a:lvl2pPr>
            <a:lvl3pPr>
              <a:spcAft>
                <a:spcPts val="300"/>
              </a:spcAft>
              <a:defRPr sz="1599"/>
            </a:lvl3pPr>
            <a:lvl4pPr>
              <a:spcAft>
                <a:spcPts val="300"/>
              </a:spcAft>
              <a:defRPr sz="1599"/>
            </a:lvl4pPr>
            <a:lvl5pPr>
              <a:spcAft>
                <a:spcPts val="300"/>
              </a:spcAft>
              <a:defRPr sz="1599"/>
            </a:lvl5pPr>
            <a:lvl6pPr>
              <a:spcAft>
                <a:spcPts val="300"/>
              </a:spcAft>
              <a:defRPr sz="1599"/>
            </a:lvl6pPr>
            <a:lvl7pPr>
              <a:spcAft>
                <a:spcPts val="300"/>
              </a:spcAft>
              <a:defRPr sz="1599"/>
            </a:lvl7pPr>
            <a:lvl8pPr>
              <a:spcAft>
                <a:spcPts val="300"/>
              </a:spcAft>
              <a:defRPr sz="1599"/>
            </a:lvl8pPr>
            <a:lvl9pPr>
              <a:spcAft>
                <a:spcPts val="300"/>
              </a:spcAft>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Picture Placeholder 9"/>
          <p:cNvSpPr>
            <a:spLocks noGrp="1" noChangeAspect="1"/>
          </p:cNvSpPr>
          <p:nvPr>
            <p:ph type="pic" sz="quarter" idx="15"/>
          </p:nvPr>
        </p:nvSpPr>
        <p:spPr>
          <a:xfrm>
            <a:off x="3357323" y="2103438"/>
            <a:ext cx="1325535"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7323" y="3657600"/>
            <a:ext cx="2559653" cy="2514600"/>
          </a:xfrm>
        </p:spPr>
        <p:txBody>
          <a:bodyPr/>
          <a:lstStyle>
            <a:lvl1pPr>
              <a:spcBef>
                <a:spcPts val="0"/>
              </a:spcBef>
              <a:spcAft>
                <a:spcPts val="300"/>
              </a:spcAft>
              <a:defRPr sz="1599" b="1"/>
            </a:lvl1pPr>
            <a:lvl2pPr>
              <a:spcAft>
                <a:spcPts val="300"/>
              </a:spcAft>
              <a:defRPr sz="1599"/>
            </a:lvl2pPr>
            <a:lvl3pPr>
              <a:spcAft>
                <a:spcPts val="300"/>
              </a:spcAft>
              <a:defRPr sz="1599"/>
            </a:lvl3pPr>
            <a:lvl4pPr>
              <a:spcAft>
                <a:spcPts val="300"/>
              </a:spcAft>
              <a:defRPr sz="1599"/>
            </a:lvl4pPr>
            <a:lvl5pPr>
              <a:spcAft>
                <a:spcPts val="300"/>
              </a:spcAft>
              <a:defRPr sz="1599"/>
            </a:lvl5pPr>
            <a:lvl6pPr>
              <a:spcAft>
                <a:spcPts val="300"/>
              </a:spcAft>
              <a:defRPr sz="1599"/>
            </a:lvl6pPr>
            <a:lvl7pPr>
              <a:spcAft>
                <a:spcPts val="300"/>
              </a:spcAft>
              <a:defRPr sz="1599"/>
            </a:lvl7pPr>
            <a:lvl8pPr>
              <a:spcAft>
                <a:spcPts val="300"/>
              </a:spcAft>
              <a:defRPr sz="1599"/>
            </a:lvl8pPr>
            <a:lvl9pPr>
              <a:spcAft>
                <a:spcPts val="300"/>
              </a:spcAft>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Picture Placeholder 9"/>
          <p:cNvSpPr>
            <a:spLocks noGrp="1" noChangeAspect="1"/>
          </p:cNvSpPr>
          <p:nvPr>
            <p:ph type="pic" sz="quarter" idx="17"/>
          </p:nvPr>
        </p:nvSpPr>
        <p:spPr>
          <a:xfrm>
            <a:off x="6271849" y="2103438"/>
            <a:ext cx="1325535"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1849" y="3657600"/>
            <a:ext cx="2559653" cy="2514600"/>
          </a:xfrm>
        </p:spPr>
        <p:txBody>
          <a:bodyPr/>
          <a:lstStyle>
            <a:lvl1pPr>
              <a:spcBef>
                <a:spcPts val="0"/>
              </a:spcBef>
              <a:spcAft>
                <a:spcPts val="300"/>
              </a:spcAft>
              <a:defRPr sz="1599" b="1"/>
            </a:lvl1pPr>
            <a:lvl2pPr>
              <a:spcAft>
                <a:spcPts val="300"/>
              </a:spcAft>
              <a:defRPr sz="1599"/>
            </a:lvl2pPr>
            <a:lvl3pPr>
              <a:spcAft>
                <a:spcPts val="300"/>
              </a:spcAft>
              <a:defRPr sz="1599"/>
            </a:lvl3pPr>
            <a:lvl4pPr>
              <a:spcAft>
                <a:spcPts val="300"/>
              </a:spcAft>
              <a:defRPr sz="1599"/>
            </a:lvl4pPr>
            <a:lvl5pPr>
              <a:spcAft>
                <a:spcPts val="300"/>
              </a:spcAft>
              <a:defRPr sz="1599"/>
            </a:lvl5pPr>
            <a:lvl6pPr>
              <a:spcAft>
                <a:spcPts val="300"/>
              </a:spcAft>
              <a:defRPr sz="1599"/>
            </a:lvl6pPr>
            <a:lvl7pPr>
              <a:spcAft>
                <a:spcPts val="300"/>
              </a:spcAft>
              <a:defRPr sz="1599"/>
            </a:lvl7pPr>
            <a:lvl8pPr>
              <a:spcAft>
                <a:spcPts val="300"/>
              </a:spcAft>
              <a:defRPr sz="1599"/>
            </a:lvl8pPr>
            <a:lvl9pPr>
              <a:spcAft>
                <a:spcPts val="300"/>
              </a:spcAft>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Picture Placeholder 9"/>
          <p:cNvSpPr>
            <a:spLocks noGrp="1" noChangeAspect="1"/>
          </p:cNvSpPr>
          <p:nvPr>
            <p:ph type="pic" sz="quarter" idx="19"/>
          </p:nvPr>
        </p:nvSpPr>
        <p:spPr>
          <a:xfrm>
            <a:off x="9186375" y="2103438"/>
            <a:ext cx="1325535"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15" name="Text Placeholder 12"/>
          <p:cNvSpPr>
            <a:spLocks noGrp="1"/>
          </p:cNvSpPr>
          <p:nvPr>
            <p:ph type="body" sz="quarter" idx="20" hasCustomPrompt="1"/>
          </p:nvPr>
        </p:nvSpPr>
        <p:spPr>
          <a:xfrm>
            <a:off x="9186375" y="3657600"/>
            <a:ext cx="2559653" cy="2514600"/>
          </a:xfrm>
        </p:spPr>
        <p:txBody>
          <a:bodyPr/>
          <a:lstStyle>
            <a:lvl1pPr>
              <a:spcBef>
                <a:spcPts val="0"/>
              </a:spcBef>
              <a:spcAft>
                <a:spcPts val="300"/>
              </a:spcAft>
              <a:defRPr sz="1599" b="1"/>
            </a:lvl1pPr>
            <a:lvl2pPr>
              <a:spcAft>
                <a:spcPts val="300"/>
              </a:spcAft>
              <a:defRPr sz="1599"/>
            </a:lvl2pPr>
            <a:lvl3pPr>
              <a:spcAft>
                <a:spcPts val="300"/>
              </a:spcAft>
              <a:defRPr sz="1599"/>
            </a:lvl3pPr>
            <a:lvl4pPr>
              <a:spcAft>
                <a:spcPts val="300"/>
              </a:spcAft>
              <a:defRPr sz="1599"/>
            </a:lvl4pPr>
            <a:lvl5pPr>
              <a:spcAft>
                <a:spcPts val="300"/>
              </a:spcAft>
              <a:defRPr sz="1599"/>
            </a:lvl5pPr>
            <a:lvl6pPr>
              <a:spcAft>
                <a:spcPts val="300"/>
              </a:spcAft>
              <a:defRPr sz="1599"/>
            </a:lvl6pPr>
            <a:lvl7pPr>
              <a:spcAft>
                <a:spcPts val="300"/>
              </a:spcAft>
              <a:defRPr sz="1599"/>
            </a:lvl7pPr>
            <a:lvl8pPr>
              <a:spcAft>
                <a:spcPts val="300"/>
              </a:spcAft>
              <a:defRPr sz="1599"/>
            </a:lvl8pPr>
            <a:lvl9pPr>
              <a:spcAft>
                <a:spcPts val="300"/>
              </a:spcAft>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1"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4" name="Slide Number Placeholder 3">
            <a:extLst>
              <a:ext uri="{FF2B5EF4-FFF2-40B4-BE49-F238E27FC236}">
                <a16:creationId xmlns:a16="http://schemas.microsoft.com/office/drawing/2014/main" id="{FE0022E1-5A19-8748-8180-279AACB6BB63}"/>
              </a:ext>
            </a:extLst>
          </p:cNvPr>
          <p:cNvSpPr>
            <a:spLocks noGrp="1"/>
          </p:cNvSpPr>
          <p:nvPr>
            <p:ph type="sldNum" sz="quarter" idx="25"/>
          </p:nvPr>
        </p:nvSpPr>
        <p:spPr/>
        <p:txBody>
          <a:bodyPr/>
          <a:lstStyle/>
          <a:p>
            <a:fld id="{7870704B-CE94-48CC-AF30-84932A1262A7}" type="slidenum">
              <a:rPr lang="en-GB" smtClean="0"/>
              <a:pPr/>
              <a:t>‹#›</a:t>
            </a:fld>
            <a:endParaRPr lang="en-GB" dirty="0"/>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0CB65038-8636-4945-8B6F-709A62BEACF1}"/>
              </a:ext>
            </a:extLst>
          </p:cNvPr>
          <p:cNvSpPr>
            <a:spLocks noGrp="1"/>
          </p:cNvSpPr>
          <p:nvPr>
            <p:ph type="dt" sz="half" idx="27"/>
          </p:nvPr>
        </p:nvSpPr>
        <p:spPr>
          <a:xfrm>
            <a:off x="9981695" y="6355080"/>
            <a:ext cx="1764333" cy="123111"/>
          </a:xfrm>
          <a:prstGeom prst="rect">
            <a:avLst/>
          </a:prstGeom>
        </p:spPr>
        <p:txBody>
          <a:bodyPr/>
          <a:lstStyle/>
          <a:p>
            <a:r>
              <a:rPr lang="en-IN"/>
              <a:t>October 2024</a:t>
            </a:r>
            <a:endParaRPr lang="en-US" dirty="0"/>
          </a:p>
        </p:txBody>
      </p:sp>
      <p:sp>
        <p:nvSpPr>
          <p:cNvPr id="3" name="Footer Placeholder 2">
            <a:extLst>
              <a:ext uri="{FF2B5EF4-FFF2-40B4-BE49-F238E27FC236}">
                <a16:creationId xmlns:a16="http://schemas.microsoft.com/office/drawing/2014/main" id="{C9625D97-D89C-574F-8C1D-AA1E4D4B3FAB}"/>
              </a:ext>
            </a:extLst>
          </p:cNvPr>
          <p:cNvSpPr>
            <a:spLocks noGrp="1"/>
          </p:cNvSpPr>
          <p:nvPr>
            <p:ph type="ftr" sz="quarter" idx="2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4264216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103438"/>
            <a:ext cx="352809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599243" y="1428750"/>
            <a:ext cx="6146786" cy="4743450"/>
          </a:xfrm>
        </p:spPr>
        <p:txBody>
          <a:bodyPr anchor="ctr" anchorCtr="0"/>
          <a:lstStyle>
            <a:lvl1pPr algn="ctr">
              <a:defRPr sz="1200" b="0">
                <a:solidFill>
                  <a:schemeClr val="tx1"/>
                </a:solidFill>
              </a:defRPr>
            </a:lvl1pPr>
          </a:lstStyle>
          <a:p>
            <a:r>
              <a:rPr lang="en-US"/>
              <a:t>Click icon to add chart</a:t>
            </a:r>
            <a:endParaRPr lang="en-GB" dirty="0"/>
          </a:p>
        </p:txBody>
      </p:sp>
      <p:sp>
        <p:nvSpPr>
          <p:cNvPr id="12" name="Title 1"/>
          <p:cNvSpPr>
            <a:spLocks noGrp="1"/>
          </p:cNvSpPr>
          <p:nvPr>
            <p:ph type="title" hasCustomPrompt="1"/>
          </p:nvPr>
        </p:nvSpPr>
        <p:spPr>
          <a:xfrm>
            <a:off x="442798" y="430514"/>
            <a:ext cx="11303231"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797" y="933433"/>
            <a:ext cx="11303232" cy="885842"/>
          </a:xfrm>
        </p:spPr>
        <p:txBody>
          <a:bodyPr/>
          <a:lstStyle>
            <a:lvl1pPr marL="0" indent="0" algn="l">
              <a:lnSpc>
                <a:spcPct val="85000"/>
              </a:lnSpc>
              <a:spcBef>
                <a:spcPts val="0"/>
              </a:spcBef>
              <a:spcAft>
                <a:spcPts val="0"/>
              </a:spcAft>
              <a:buNone/>
              <a:defRPr sz="2399" b="0">
                <a:solidFill>
                  <a:schemeClr val="tx1"/>
                </a:solidFill>
              </a:defRPr>
            </a:lvl1pPr>
            <a:lvl2pPr marL="0" indent="0" algn="l">
              <a:lnSpc>
                <a:spcPct val="85000"/>
              </a:lnSpc>
              <a:spcBef>
                <a:spcPts val="0"/>
              </a:spcBef>
              <a:spcAft>
                <a:spcPts val="0"/>
              </a:spcAft>
              <a:buNone/>
              <a:defRPr sz="2399"/>
            </a:lvl2pPr>
            <a:lvl3pPr marL="0" indent="0" algn="l">
              <a:lnSpc>
                <a:spcPct val="85000"/>
              </a:lnSpc>
              <a:spcBef>
                <a:spcPts val="0"/>
              </a:spcBef>
              <a:spcAft>
                <a:spcPts val="0"/>
              </a:spcAft>
              <a:buNone/>
              <a:defRPr sz="2399"/>
            </a:lvl3pPr>
            <a:lvl4pPr marL="0" indent="0" algn="l">
              <a:lnSpc>
                <a:spcPct val="85000"/>
              </a:lnSpc>
              <a:spcBef>
                <a:spcPts val="0"/>
              </a:spcBef>
              <a:spcAft>
                <a:spcPts val="0"/>
              </a:spcAft>
              <a:buNone/>
              <a:defRPr sz="2399"/>
            </a:lvl4pPr>
            <a:lvl5pPr marL="0" indent="0" algn="l">
              <a:lnSpc>
                <a:spcPct val="85000"/>
              </a:lnSpc>
              <a:spcBef>
                <a:spcPts val="0"/>
              </a:spcBef>
              <a:spcAft>
                <a:spcPts val="0"/>
              </a:spcAft>
              <a:buNone/>
              <a:defRPr sz="2399"/>
            </a:lvl5pPr>
            <a:lvl6pPr marL="0" indent="0" algn="l">
              <a:lnSpc>
                <a:spcPct val="85000"/>
              </a:lnSpc>
              <a:spcBef>
                <a:spcPts val="0"/>
              </a:spcBef>
              <a:spcAft>
                <a:spcPts val="0"/>
              </a:spcAft>
              <a:buNone/>
              <a:defRPr sz="2399"/>
            </a:lvl6pPr>
            <a:lvl7pPr marL="0" indent="0" algn="l">
              <a:lnSpc>
                <a:spcPct val="85000"/>
              </a:lnSpc>
              <a:spcBef>
                <a:spcPts val="0"/>
              </a:spcBef>
              <a:spcAft>
                <a:spcPts val="0"/>
              </a:spcAft>
              <a:buNone/>
              <a:defRPr sz="2399"/>
            </a:lvl7pPr>
            <a:lvl8pPr marL="0" indent="0" algn="l">
              <a:lnSpc>
                <a:spcPct val="85000"/>
              </a:lnSpc>
              <a:spcBef>
                <a:spcPts val="0"/>
              </a:spcBef>
              <a:spcAft>
                <a:spcPts val="0"/>
              </a:spcAft>
              <a:buNone/>
              <a:defRPr sz="2399"/>
            </a:lvl8pPr>
            <a:lvl9pPr marL="0" indent="0" algn="l">
              <a:lnSpc>
                <a:spcPct val="85000"/>
              </a:lnSpc>
              <a:spcBef>
                <a:spcPts val="0"/>
              </a:spcBef>
              <a:spcAft>
                <a:spcPts val="0"/>
              </a:spcAft>
              <a:buNone/>
              <a:defRPr sz="2399"/>
            </a:lvl9pPr>
          </a:lstStyle>
          <a:p>
            <a:r>
              <a:rPr lang="en-US" dirty="0"/>
              <a:t>[Optional slide subtitle]</a:t>
            </a:r>
          </a:p>
        </p:txBody>
      </p:sp>
      <p:sp>
        <p:nvSpPr>
          <p:cNvPr id="2" name="Date Placeholder 1">
            <a:extLst>
              <a:ext uri="{FF2B5EF4-FFF2-40B4-BE49-F238E27FC236}">
                <a16:creationId xmlns:a16="http://schemas.microsoft.com/office/drawing/2014/main" id="{DF212C7E-F059-4B46-B4D7-79D6BA8599BE}"/>
              </a:ext>
            </a:extLst>
          </p:cNvPr>
          <p:cNvSpPr>
            <a:spLocks noGrp="1"/>
          </p:cNvSpPr>
          <p:nvPr>
            <p:ph type="dt" sz="half" idx="19"/>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9089E013-6DD8-C341-9F6F-8AA53BE6CA02}"/>
              </a:ext>
            </a:extLst>
          </p:cNvPr>
          <p:cNvSpPr>
            <a:spLocks noGrp="1"/>
          </p:cNvSpPr>
          <p:nvPr>
            <p:ph type="ftr" sz="quarter" idx="20"/>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308076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8" name="Rectangle 7"/>
          <p:cNvSpPr/>
          <p:nvPr/>
        </p:nvSpPr>
        <p:spPr bwMode="hidden">
          <a:xfrm>
            <a:off x="1" y="2103438"/>
            <a:ext cx="3970890"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 name="Text Placeholder 9"/>
          <p:cNvSpPr>
            <a:spLocks noGrp="1"/>
          </p:cNvSpPr>
          <p:nvPr>
            <p:ph type="body" sz="quarter" idx="14" hasCustomPrompt="1"/>
          </p:nvPr>
        </p:nvSpPr>
        <p:spPr>
          <a:xfrm>
            <a:off x="360276" y="2377440"/>
            <a:ext cx="3610939" cy="1737360"/>
          </a:xfrm>
        </p:spPr>
        <p:txBody>
          <a:bodyPr tIns="0" bIns="0" anchor="t" anchorCtr="0"/>
          <a:lstStyle>
            <a:lvl1pPr>
              <a:lnSpc>
                <a:spcPct val="80000"/>
              </a:lnSpc>
              <a:spcBef>
                <a:spcPts val="0"/>
              </a:spcBef>
              <a:spcAft>
                <a:spcPts val="0"/>
              </a:spcAft>
              <a:defRPr sz="13595" b="1" spc="-100" baseline="0">
                <a:solidFill>
                  <a:schemeClr val="bg1"/>
                </a:solidFill>
              </a:defRPr>
            </a:lvl1pPr>
          </a:lstStyle>
          <a:p>
            <a:pPr lvl="0"/>
            <a:r>
              <a:rPr lang="en-US" dirty="0"/>
              <a:t>00%</a:t>
            </a:r>
            <a:endParaRPr lang="en-GB" dirty="0"/>
          </a:p>
        </p:txBody>
      </p:sp>
      <p:sp>
        <p:nvSpPr>
          <p:cNvPr id="3" name="Content Placeholder 2"/>
          <p:cNvSpPr>
            <a:spLocks noGrp="1"/>
          </p:cNvSpPr>
          <p:nvPr>
            <p:ph idx="1" hasCustomPrompt="1"/>
          </p:nvPr>
        </p:nvSpPr>
        <p:spPr>
          <a:xfrm>
            <a:off x="442798" y="3931920"/>
            <a:ext cx="3328119" cy="2061784"/>
          </a:xfrm>
        </p:spPr>
        <p:txBody>
          <a:bodyPr/>
          <a:lstStyle>
            <a:lvl1pPr>
              <a:lnSpc>
                <a:spcPct val="100000"/>
              </a:lnSpc>
              <a:spcBef>
                <a:spcPts val="0"/>
              </a:spcBef>
              <a:spcAft>
                <a:spcPts val="0"/>
              </a:spcAft>
              <a:defRPr sz="1599" b="0">
                <a:solidFill>
                  <a:schemeClr val="bg1"/>
                </a:solidFill>
              </a:defRPr>
            </a:lvl1pPr>
            <a:lvl2pPr marL="182807" indent="-182807">
              <a:lnSpc>
                <a:spcPct val="100000"/>
              </a:lnSpc>
              <a:spcBef>
                <a:spcPts val="0"/>
              </a:spcBef>
              <a:spcAft>
                <a:spcPts val="0"/>
              </a:spcAft>
              <a:buFont typeface="Arial" panose="020B0604020202020204" pitchFamily="34" charset="0"/>
              <a:buChar char="•"/>
              <a:defRPr b="0">
                <a:solidFill>
                  <a:schemeClr val="bg1"/>
                </a:solidFill>
              </a:defRPr>
            </a:lvl2pPr>
            <a:lvl3pPr marL="365614" indent="-182807">
              <a:lnSpc>
                <a:spcPct val="100000"/>
              </a:lnSpc>
              <a:spcBef>
                <a:spcPts val="0"/>
              </a:spcBef>
              <a:spcAft>
                <a:spcPts val="0"/>
              </a:spcAft>
              <a:buFont typeface="Arial" panose="020B0604020202020204" pitchFamily="34" charset="0"/>
              <a:buChar char="–"/>
              <a:defRPr b="0">
                <a:solidFill>
                  <a:schemeClr val="bg1"/>
                </a:solidFill>
              </a:defRPr>
            </a:lvl3pPr>
            <a:lvl4pPr marL="548421" indent="-182807">
              <a:lnSpc>
                <a:spcPct val="100000"/>
              </a:lnSpc>
              <a:spcBef>
                <a:spcPts val="0"/>
              </a:spcBef>
              <a:spcAft>
                <a:spcPts val="0"/>
              </a:spcAft>
              <a:buFont typeface="Arial" panose="020B0604020202020204" pitchFamily="34" charset="0"/>
              <a:buChar char="•"/>
              <a:defRPr b="0">
                <a:solidFill>
                  <a:schemeClr val="bg1"/>
                </a:solidFill>
              </a:defRPr>
            </a:lvl4pPr>
            <a:lvl5pPr marL="731227" indent="-182807">
              <a:lnSpc>
                <a:spcPct val="100000"/>
              </a:lnSpc>
              <a:spcBef>
                <a:spcPts val="0"/>
              </a:spcBef>
              <a:spcAft>
                <a:spcPts val="0"/>
              </a:spcAft>
              <a:buFont typeface="Arial" panose="020B0604020202020204" pitchFamily="34" charset="0"/>
              <a:buChar char="–"/>
              <a:defRPr b="0">
                <a:solidFill>
                  <a:schemeClr val="bg1"/>
                </a:solidFill>
              </a:defRPr>
            </a:lvl5pPr>
            <a:lvl6pPr marL="914034" indent="-182807">
              <a:spcBef>
                <a:spcPts val="0"/>
              </a:spcBef>
              <a:buFont typeface="Arial" panose="020B0604020202020204" pitchFamily="34" charset="0"/>
              <a:buChar char="•"/>
              <a:defRPr>
                <a:solidFill>
                  <a:schemeClr val="bg1"/>
                </a:solidFill>
              </a:defRPr>
            </a:lvl6pPr>
            <a:lvl7pPr marL="1096841" indent="-182807">
              <a:spcBef>
                <a:spcPts val="0"/>
              </a:spcBef>
              <a:buFont typeface="Arial" panose="020B0604020202020204" pitchFamily="34" charset="0"/>
              <a:buChar char="–"/>
              <a:defRPr>
                <a:solidFill>
                  <a:schemeClr val="bg1"/>
                </a:solidFill>
              </a:defRPr>
            </a:lvl7pPr>
            <a:lvl8pPr marL="1279648" indent="-182807">
              <a:spcBef>
                <a:spcPts val="0"/>
              </a:spcBef>
              <a:buFont typeface="Arial" panose="020B0604020202020204" pitchFamily="34" charset="0"/>
              <a:buChar char="•"/>
              <a:defRPr>
                <a:solidFill>
                  <a:schemeClr val="bg1"/>
                </a:solidFill>
              </a:defRPr>
            </a:lvl8pPr>
            <a:lvl9pPr marL="1462455" indent="-182807">
              <a:spcBef>
                <a:spcPts val="0"/>
              </a:spcBef>
              <a:buFont typeface="Arial" panose="020B0604020202020204" pitchFamily="34" charset="0"/>
              <a:buChar cha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8"/>
          <p:cNvSpPr>
            <a:spLocks noGrp="1"/>
          </p:cNvSpPr>
          <p:nvPr>
            <p:ph type="chart" sz="quarter" idx="13"/>
          </p:nvPr>
        </p:nvSpPr>
        <p:spPr>
          <a:xfrm>
            <a:off x="4326398" y="2095500"/>
            <a:ext cx="7419631" cy="4076699"/>
          </a:xfrm>
        </p:spPr>
        <p:txBody>
          <a:bodyPr anchor="ctr" anchorCtr="0"/>
          <a:lstStyle>
            <a:lvl1pPr algn="ctr">
              <a:defRPr sz="1200" b="0">
                <a:solidFill>
                  <a:schemeClr val="tx1"/>
                </a:solidFill>
              </a:defRPr>
            </a:lvl1pPr>
          </a:lstStyle>
          <a:p>
            <a:r>
              <a:rPr lang="en-US"/>
              <a:t>Click icon to add chart</a:t>
            </a:r>
            <a:endParaRPr lang="en-GB" dirty="0"/>
          </a:p>
        </p:txBody>
      </p:sp>
      <p:sp>
        <p:nvSpPr>
          <p:cNvPr id="5" name="Title 4"/>
          <p:cNvSpPr>
            <a:spLocks noGrp="1"/>
          </p:cNvSpPr>
          <p:nvPr>
            <p:ph type="title" hasCustomPrompt="1"/>
          </p:nvPr>
        </p:nvSpPr>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814EA5A5-893B-6B4B-80D2-49FFC81C88C2}"/>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694F96C2-47B6-4747-B231-79A630D24A95}"/>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083593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fographic and Chart">
    <p:spTree>
      <p:nvGrpSpPr>
        <p:cNvPr id="1" name=""/>
        <p:cNvGrpSpPr/>
        <p:nvPr/>
      </p:nvGrpSpPr>
      <p:grpSpPr>
        <a:xfrm>
          <a:off x="0" y="0"/>
          <a:ext cx="0" cy="0"/>
          <a:chOff x="0" y="0"/>
          <a:chExt cx="0" cy="0"/>
        </a:xfrm>
      </p:grpSpPr>
      <p:sp>
        <p:nvSpPr>
          <p:cNvPr id="8" name="Rectangle 7"/>
          <p:cNvSpPr/>
          <p:nvPr/>
        </p:nvSpPr>
        <p:spPr bwMode="hidden">
          <a:xfrm>
            <a:off x="1" y="2103438"/>
            <a:ext cx="3970890" cy="40687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 name="Text Placeholder 9"/>
          <p:cNvSpPr>
            <a:spLocks noGrp="1"/>
          </p:cNvSpPr>
          <p:nvPr>
            <p:ph type="body" sz="quarter" idx="14" hasCustomPrompt="1"/>
          </p:nvPr>
        </p:nvSpPr>
        <p:spPr>
          <a:xfrm>
            <a:off x="360276" y="2377440"/>
            <a:ext cx="3610939" cy="1737360"/>
          </a:xfrm>
        </p:spPr>
        <p:txBody>
          <a:bodyPr tIns="0" bIns="0" anchor="t" anchorCtr="0"/>
          <a:lstStyle>
            <a:lvl1pPr>
              <a:lnSpc>
                <a:spcPct val="80000"/>
              </a:lnSpc>
              <a:spcBef>
                <a:spcPts val="0"/>
              </a:spcBef>
              <a:spcAft>
                <a:spcPts val="0"/>
              </a:spcAft>
              <a:defRPr sz="13595" b="1" spc="-100" baseline="0">
                <a:solidFill>
                  <a:schemeClr val="bg1"/>
                </a:solidFill>
              </a:defRPr>
            </a:lvl1pPr>
          </a:lstStyle>
          <a:p>
            <a:pPr lvl="0"/>
            <a:r>
              <a:rPr lang="en-US" dirty="0"/>
              <a:t>00%</a:t>
            </a:r>
            <a:endParaRPr lang="en-GB" dirty="0"/>
          </a:p>
        </p:txBody>
      </p:sp>
      <p:sp>
        <p:nvSpPr>
          <p:cNvPr id="3" name="Content Placeholder 2"/>
          <p:cNvSpPr>
            <a:spLocks noGrp="1"/>
          </p:cNvSpPr>
          <p:nvPr>
            <p:ph idx="1" hasCustomPrompt="1"/>
          </p:nvPr>
        </p:nvSpPr>
        <p:spPr>
          <a:xfrm>
            <a:off x="442798" y="3931920"/>
            <a:ext cx="3328119" cy="2061784"/>
          </a:xfrm>
        </p:spPr>
        <p:txBody>
          <a:bodyPr/>
          <a:lstStyle>
            <a:lvl1pPr>
              <a:lnSpc>
                <a:spcPct val="100000"/>
              </a:lnSpc>
              <a:spcBef>
                <a:spcPts val="0"/>
              </a:spcBef>
              <a:spcAft>
                <a:spcPts val="0"/>
              </a:spcAft>
              <a:defRPr sz="1599" b="0">
                <a:solidFill>
                  <a:schemeClr val="bg1"/>
                </a:solidFill>
              </a:defRPr>
            </a:lvl1pPr>
            <a:lvl2pPr marL="182807" indent="-182807">
              <a:lnSpc>
                <a:spcPct val="100000"/>
              </a:lnSpc>
              <a:spcBef>
                <a:spcPts val="0"/>
              </a:spcBef>
              <a:spcAft>
                <a:spcPts val="0"/>
              </a:spcAft>
              <a:buFont typeface="Arial" panose="020B0604020202020204" pitchFamily="34" charset="0"/>
              <a:buChar char="•"/>
              <a:defRPr b="0">
                <a:solidFill>
                  <a:schemeClr val="bg1"/>
                </a:solidFill>
              </a:defRPr>
            </a:lvl2pPr>
            <a:lvl3pPr marL="365614" indent="-182807">
              <a:lnSpc>
                <a:spcPct val="100000"/>
              </a:lnSpc>
              <a:spcBef>
                <a:spcPts val="0"/>
              </a:spcBef>
              <a:spcAft>
                <a:spcPts val="0"/>
              </a:spcAft>
              <a:buFont typeface="Arial" panose="020B0604020202020204" pitchFamily="34" charset="0"/>
              <a:buChar char="–"/>
              <a:defRPr b="0">
                <a:solidFill>
                  <a:schemeClr val="bg1"/>
                </a:solidFill>
              </a:defRPr>
            </a:lvl3pPr>
            <a:lvl4pPr marL="548421" indent="-182807">
              <a:lnSpc>
                <a:spcPct val="100000"/>
              </a:lnSpc>
              <a:spcBef>
                <a:spcPts val="0"/>
              </a:spcBef>
              <a:spcAft>
                <a:spcPts val="0"/>
              </a:spcAft>
              <a:buFont typeface="Arial" panose="020B0604020202020204" pitchFamily="34" charset="0"/>
              <a:buChar char="•"/>
              <a:defRPr b="0">
                <a:solidFill>
                  <a:schemeClr val="bg1"/>
                </a:solidFill>
              </a:defRPr>
            </a:lvl4pPr>
            <a:lvl5pPr marL="731227" indent="-182807">
              <a:lnSpc>
                <a:spcPct val="100000"/>
              </a:lnSpc>
              <a:spcBef>
                <a:spcPts val="0"/>
              </a:spcBef>
              <a:spcAft>
                <a:spcPts val="0"/>
              </a:spcAft>
              <a:buFont typeface="Arial" panose="020B0604020202020204" pitchFamily="34" charset="0"/>
              <a:buChar char="–"/>
              <a:defRPr b="0">
                <a:solidFill>
                  <a:schemeClr val="bg1"/>
                </a:solidFill>
              </a:defRPr>
            </a:lvl5pPr>
            <a:lvl6pPr marL="914034" indent="-182807">
              <a:spcBef>
                <a:spcPts val="0"/>
              </a:spcBef>
              <a:buFont typeface="Arial" panose="020B0604020202020204" pitchFamily="34" charset="0"/>
              <a:buChar char="•"/>
              <a:defRPr>
                <a:solidFill>
                  <a:schemeClr val="bg1"/>
                </a:solidFill>
              </a:defRPr>
            </a:lvl6pPr>
            <a:lvl7pPr marL="1096841" indent="-182807">
              <a:spcBef>
                <a:spcPts val="0"/>
              </a:spcBef>
              <a:buFont typeface="Arial" panose="020B0604020202020204" pitchFamily="34" charset="0"/>
              <a:buChar char="–"/>
              <a:defRPr>
                <a:solidFill>
                  <a:schemeClr val="bg1"/>
                </a:solidFill>
              </a:defRPr>
            </a:lvl7pPr>
            <a:lvl8pPr marL="1279648" indent="-182807">
              <a:spcBef>
                <a:spcPts val="0"/>
              </a:spcBef>
              <a:buFont typeface="Arial" panose="020B0604020202020204" pitchFamily="34" charset="0"/>
              <a:buChar char="•"/>
              <a:defRPr>
                <a:solidFill>
                  <a:schemeClr val="bg1"/>
                </a:solidFill>
              </a:defRPr>
            </a:lvl8pPr>
            <a:lvl9pPr marL="1462455" indent="-182807">
              <a:spcBef>
                <a:spcPts val="0"/>
              </a:spcBef>
              <a:buFont typeface="Arial" panose="020B0604020202020204" pitchFamily="34" charset="0"/>
              <a:buChar cha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8"/>
          <p:cNvSpPr>
            <a:spLocks noGrp="1"/>
          </p:cNvSpPr>
          <p:nvPr>
            <p:ph type="chart" sz="quarter" idx="13"/>
          </p:nvPr>
        </p:nvSpPr>
        <p:spPr>
          <a:xfrm>
            <a:off x="4326398" y="2095500"/>
            <a:ext cx="7419631" cy="4076699"/>
          </a:xfrm>
        </p:spPr>
        <p:txBody>
          <a:bodyPr anchor="ctr" anchorCtr="0"/>
          <a:lstStyle>
            <a:lvl1pPr algn="ctr">
              <a:defRPr sz="1200" b="0">
                <a:solidFill>
                  <a:schemeClr val="tx1"/>
                </a:solidFill>
              </a:defRPr>
            </a:lvl1pPr>
          </a:lstStyle>
          <a:p>
            <a:r>
              <a:rPr lang="en-US"/>
              <a:t>Click icon to add chart</a:t>
            </a:r>
            <a:endParaRPr lang="en-GB" dirty="0"/>
          </a:p>
        </p:txBody>
      </p:sp>
      <p:sp>
        <p:nvSpPr>
          <p:cNvPr id="5" name="Title 4"/>
          <p:cNvSpPr>
            <a:spLocks noGrp="1"/>
          </p:cNvSpPr>
          <p:nvPr>
            <p:ph type="title" hasCustomPrompt="1"/>
          </p:nvPr>
        </p:nvSpPr>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814EA5A5-893B-6B4B-80D2-49FFC81C88C2}"/>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694F96C2-47B6-4747-B231-79A630D24A95}"/>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41712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7" y="2103120"/>
            <a:ext cx="11303231" cy="4073842"/>
          </a:xfrm>
        </p:spPr>
        <p:txBody>
          <a:bodyPr/>
          <a:lstStyle>
            <a:lvl1pPr marL="729958" indent="-729958">
              <a:lnSpc>
                <a:spcPct val="90000"/>
              </a:lnSpc>
              <a:spcBef>
                <a:spcPts val="0"/>
              </a:spcBef>
              <a:spcAft>
                <a:spcPts val="600"/>
              </a:spcAft>
              <a:buClr>
                <a:schemeClr val="accent1"/>
              </a:buClr>
              <a:buFont typeface="+mj-lt"/>
              <a:buAutoNum type="arabicPeriod"/>
              <a:tabLst>
                <a:tab pos="10619301" algn="r"/>
              </a:tabLst>
              <a:defRPr sz="2799" b="0">
                <a:solidFill>
                  <a:schemeClr val="tx1"/>
                </a:solidFill>
              </a:defRPr>
            </a:lvl1pPr>
            <a:lvl2pPr marL="729958" indent="0">
              <a:buClr>
                <a:schemeClr val="accent4"/>
              </a:buClr>
              <a:buFont typeface="+mj-lt"/>
              <a:buNone/>
              <a:tabLst>
                <a:tab pos="10619301" algn="r"/>
              </a:tabLst>
              <a:defRPr sz="1599"/>
            </a:lvl2pPr>
            <a:lvl3pPr marL="914034" indent="-182490">
              <a:lnSpc>
                <a:spcPct val="100000"/>
              </a:lnSpc>
              <a:tabLst>
                <a:tab pos="10619301" algn="r"/>
              </a:tabLst>
              <a:defRPr/>
            </a:lvl3pPr>
            <a:lvl4pPr marL="1096524" indent="-182490">
              <a:lnSpc>
                <a:spcPct val="100000"/>
              </a:lnSpc>
              <a:tabLst>
                <a:tab pos="10619301" algn="r"/>
              </a:tabLst>
              <a:defRPr/>
            </a:lvl4pPr>
            <a:lvl5pPr marL="1279013" indent="-182490">
              <a:lnSpc>
                <a:spcPct val="100000"/>
              </a:lnSpc>
              <a:tabLst>
                <a:tab pos="10619301" algn="r"/>
              </a:tabLst>
              <a:defRPr/>
            </a:lvl5pPr>
            <a:lvl6pPr marL="1461503" indent="-182490">
              <a:lnSpc>
                <a:spcPct val="100000"/>
              </a:lnSpc>
              <a:tabLst>
                <a:tab pos="10619301" algn="r"/>
              </a:tabLst>
              <a:defRPr/>
            </a:lvl6pPr>
            <a:lvl7pPr marL="1643992" indent="-182490">
              <a:lnSpc>
                <a:spcPct val="100000"/>
              </a:lnSpc>
              <a:tabLst>
                <a:tab pos="10619301" algn="r"/>
              </a:tabLst>
              <a:defRPr/>
            </a:lvl7pPr>
            <a:lvl8pPr marL="1828068" indent="-182490">
              <a:lnSpc>
                <a:spcPct val="100000"/>
              </a:lnSpc>
              <a:tabLst>
                <a:tab pos="10619301" algn="r"/>
              </a:tabLst>
              <a:defRPr/>
            </a:lvl8pPr>
            <a:lvl9pPr marL="2010558" indent="-182490">
              <a:lnSpc>
                <a:spcPct val="100000"/>
              </a:lnSpc>
              <a:tabLst>
                <a:tab pos="10619301"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Title 1"/>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2A29A14A-827E-1247-9162-E763C985ACD0}"/>
              </a:ext>
            </a:extLst>
          </p:cNvPr>
          <p:cNvSpPr>
            <a:spLocks noGrp="1"/>
          </p:cNvSpPr>
          <p:nvPr>
            <p:ph type="dt" sz="half" idx="12"/>
          </p:nvPr>
        </p:nvSpPr>
        <p:spPr>
          <a:xfrm>
            <a:off x="9981695" y="6355080"/>
            <a:ext cx="1764333" cy="115416"/>
          </a:xfrm>
          <a:prstGeom prst="rect">
            <a:avLst/>
          </a:prstGeom>
        </p:spPr>
        <p:txBody>
          <a:bodyPr lIns="0" tIns="0" rIns="0" bIns="0">
            <a:spAutoFit/>
          </a:bodyPr>
          <a:lstStyle>
            <a:lvl1pPr algn="r">
              <a:defRPr sz="750"/>
            </a:lvl1pPr>
          </a:lstStyle>
          <a:p>
            <a:r>
              <a:rPr lang="en-IN"/>
              <a:t>October 2024</a:t>
            </a:r>
            <a:endParaRPr lang="en-US" dirty="0"/>
          </a:p>
        </p:txBody>
      </p:sp>
      <p:sp>
        <p:nvSpPr>
          <p:cNvPr id="5" name="Footer Placeholder 4">
            <a:extLst>
              <a:ext uri="{FF2B5EF4-FFF2-40B4-BE49-F238E27FC236}">
                <a16:creationId xmlns:a16="http://schemas.microsoft.com/office/drawing/2014/main" id="{B0AE826D-197B-B84E-8B9B-E0610700761D}"/>
              </a:ext>
            </a:extLst>
          </p:cNvPr>
          <p:cNvSpPr>
            <a:spLocks noGrp="1"/>
          </p:cNvSpPr>
          <p:nvPr>
            <p:ph type="ftr" sz="quarter" idx="13"/>
          </p:nvPr>
        </p:nvSpPr>
        <p:spPr>
          <a:xfrm>
            <a:off x="442797" y="6362106"/>
            <a:ext cx="5472276" cy="123111"/>
          </a:xfrm>
          <a:prstGeom prst="rect">
            <a:avLst/>
          </a:prstGeom>
        </p:spPr>
        <p:txBody>
          <a:bodyPr/>
          <a:lstStyle/>
          <a:p>
            <a:r>
              <a:rPr lang="en-US"/>
              <a:t>Related party transactions</a:t>
            </a:r>
            <a:endParaRPr lang="en-US" dirty="0"/>
          </a:p>
        </p:txBody>
      </p:sp>
    </p:spTree>
    <p:extLst>
      <p:ext uri="{BB962C8B-B14F-4D97-AF65-F5344CB8AC3E}">
        <p14:creationId xmlns:p14="http://schemas.microsoft.com/office/powerpoint/2010/main" val="1760193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nfographic and Chart">
    <p:spTree>
      <p:nvGrpSpPr>
        <p:cNvPr id="1" name=""/>
        <p:cNvGrpSpPr/>
        <p:nvPr/>
      </p:nvGrpSpPr>
      <p:grpSpPr>
        <a:xfrm>
          <a:off x="0" y="0"/>
          <a:ext cx="0" cy="0"/>
          <a:chOff x="0" y="0"/>
          <a:chExt cx="0" cy="0"/>
        </a:xfrm>
      </p:grpSpPr>
      <p:sp>
        <p:nvSpPr>
          <p:cNvPr id="8" name="Rectangle 7"/>
          <p:cNvSpPr/>
          <p:nvPr/>
        </p:nvSpPr>
        <p:spPr bwMode="hidden">
          <a:xfrm>
            <a:off x="1" y="2103438"/>
            <a:ext cx="3970890" cy="4068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 name="Text Placeholder 9"/>
          <p:cNvSpPr>
            <a:spLocks noGrp="1"/>
          </p:cNvSpPr>
          <p:nvPr>
            <p:ph type="body" sz="quarter" idx="14" hasCustomPrompt="1"/>
          </p:nvPr>
        </p:nvSpPr>
        <p:spPr>
          <a:xfrm>
            <a:off x="360276" y="2377440"/>
            <a:ext cx="3610939" cy="1737360"/>
          </a:xfrm>
        </p:spPr>
        <p:txBody>
          <a:bodyPr tIns="0" bIns="0" anchor="t" anchorCtr="0"/>
          <a:lstStyle>
            <a:lvl1pPr>
              <a:lnSpc>
                <a:spcPct val="80000"/>
              </a:lnSpc>
              <a:spcBef>
                <a:spcPts val="0"/>
              </a:spcBef>
              <a:spcAft>
                <a:spcPts val="0"/>
              </a:spcAft>
              <a:defRPr sz="13595" b="1" spc="-100" baseline="0">
                <a:solidFill>
                  <a:schemeClr val="tx1"/>
                </a:solidFill>
              </a:defRPr>
            </a:lvl1pPr>
          </a:lstStyle>
          <a:p>
            <a:pPr lvl="0"/>
            <a:r>
              <a:rPr lang="en-US" dirty="0"/>
              <a:t>00%</a:t>
            </a:r>
            <a:endParaRPr lang="en-GB" dirty="0"/>
          </a:p>
        </p:txBody>
      </p:sp>
      <p:sp>
        <p:nvSpPr>
          <p:cNvPr id="3" name="Content Placeholder 2"/>
          <p:cNvSpPr>
            <a:spLocks noGrp="1"/>
          </p:cNvSpPr>
          <p:nvPr>
            <p:ph idx="1" hasCustomPrompt="1"/>
          </p:nvPr>
        </p:nvSpPr>
        <p:spPr>
          <a:xfrm>
            <a:off x="442798" y="3931920"/>
            <a:ext cx="3328119" cy="2061784"/>
          </a:xfrm>
        </p:spPr>
        <p:txBody>
          <a:bodyPr/>
          <a:lstStyle>
            <a:lvl1pPr>
              <a:lnSpc>
                <a:spcPct val="100000"/>
              </a:lnSpc>
              <a:spcBef>
                <a:spcPts val="0"/>
              </a:spcBef>
              <a:spcAft>
                <a:spcPts val="0"/>
              </a:spcAft>
              <a:defRPr sz="1599" b="0">
                <a:solidFill>
                  <a:schemeClr val="tx1"/>
                </a:solidFill>
              </a:defRPr>
            </a:lvl1pPr>
            <a:lvl2pPr marL="182807" indent="-182807">
              <a:lnSpc>
                <a:spcPct val="100000"/>
              </a:lnSpc>
              <a:spcBef>
                <a:spcPts val="0"/>
              </a:spcBef>
              <a:spcAft>
                <a:spcPts val="0"/>
              </a:spcAft>
              <a:buFont typeface="Arial" panose="020B0604020202020204" pitchFamily="34" charset="0"/>
              <a:buChar char="•"/>
              <a:defRPr b="0">
                <a:solidFill>
                  <a:schemeClr val="tx1"/>
                </a:solidFill>
              </a:defRPr>
            </a:lvl2pPr>
            <a:lvl3pPr marL="365614" indent="-182807">
              <a:lnSpc>
                <a:spcPct val="100000"/>
              </a:lnSpc>
              <a:spcBef>
                <a:spcPts val="0"/>
              </a:spcBef>
              <a:spcAft>
                <a:spcPts val="0"/>
              </a:spcAft>
              <a:buFont typeface="Arial" panose="020B0604020202020204" pitchFamily="34" charset="0"/>
              <a:buChar char="–"/>
              <a:defRPr b="0">
                <a:solidFill>
                  <a:schemeClr val="tx1"/>
                </a:solidFill>
              </a:defRPr>
            </a:lvl3pPr>
            <a:lvl4pPr marL="548421" indent="-182807">
              <a:lnSpc>
                <a:spcPct val="100000"/>
              </a:lnSpc>
              <a:spcBef>
                <a:spcPts val="0"/>
              </a:spcBef>
              <a:spcAft>
                <a:spcPts val="0"/>
              </a:spcAft>
              <a:buFont typeface="Arial" panose="020B0604020202020204" pitchFamily="34" charset="0"/>
              <a:buChar char="•"/>
              <a:defRPr b="0">
                <a:solidFill>
                  <a:schemeClr val="tx1"/>
                </a:solidFill>
              </a:defRPr>
            </a:lvl4pPr>
            <a:lvl5pPr marL="731227" indent="-182807">
              <a:lnSpc>
                <a:spcPct val="100000"/>
              </a:lnSpc>
              <a:spcBef>
                <a:spcPts val="0"/>
              </a:spcBef>
              <a:spcAft>
                <a:spcPts val="0"/>
              </a:spcAft>
              <a:buFont typeface="Arial" panose="020B0604020202020204" pitchFamily="34" charset="0"/>
              <a:buChar char="–"/>
              <a:defRPr b="0">
                <a:solidFill>
                  <a:schemeClr val="tx1"/>
                </a:solidFill>
              </a:defRPr>
            </a:lvl5pPr>
            <a:lvl6pPr marL="914034" indent="-182807">
              <a:spcBef>
                <a:spcPts val="0"/>
              </a:spcBef>
              <a:buFont typeface="Arial" panose="020B0604020202020204" pitchFamily="34" charset="0"/>
              <a:buChar char="•"/>
              <a:defRPr>
                <a:solidFill>
                  <a:schemeClr val="bg1"/>
                </a:solidFill>
              </a:defRPr>
            </a:lvl6pPr>
            <a:lvl7pPr marL="1096841" indent="-182807">
              <a:spcBef>
                <a:spcPts val="0"/>
              </a:spcBef>
              <a:buFont typeface="Arial" panose="020B0604020202020204" pitchFamily="34" charset="0"/>
              <a:buChar char="–"/>
              <a:defRPr>
                <a:solidFill>
                  <a:schemeClr val="bg1"/>
                </a:solidFill>
              </a:defRPr>
            </a:lvl7pPr>
            <a:lvl8pPr marL="1279648" indent="-182807">
              <a:spcBef>
                <a:spcPts val="0"/>
              </a:spcBef>
              <a:buFont typeface="Arial" panose="020B0604020202020204" pitchFamily="34" charset="0"/>
              <a:buChar char="•"/>
              <a:defRPr>
                <a:solidFill>
                  <a:schemeClr val="bg1"/>
                </a:solidFill>
              </a:defRPr>
            </a:lvl8pPr>
            <a:lvl9pPr marL="1462455" indent="-182807">
              <a:spcBef>
                <a:spcPts val="0"/>
              </a:spcBef>
              <a:buFont typeface="Arial" panose="020B0604020202020204" pitchFamily="34" charset="0"/>
              <a:buChar cha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8"/>
          <p:cNvSpPr>
            <a:spLocks noGrp="1"/>
          </p:cNvSpPr>
          <p:nvPr>
            <p:ph type="chart" sz="quarter" idx="13"/>
          </p:nvPr>
        </p:nvSpPr>
        <p:spPr>
          <a:xfrm>
            <a:off x="4326398" y="2095500"/>
            <a:ext cx="7419631" cy="4076699"/>
          </a:xfrm>
        </p:spPr>
        <p:txBody>
          <a:bodyPr anchor="ctr" anchorCtr="0"/>
          <a:lstStyle>
            <a:lvl1pPr algn="ctr">
              <a:defRPr sz="1200" b="0">
                <a:solidFill>
                  <a:schemeClr val="tx1"/>
                </a:solidFill>
              </a:defRPr>
            </a:lvl1pPr>
          </a:lstStyle>
          <a:p>
            <a:r>
              <a:rPr lang="en-US"/>
              <a:t>Click icon to add chart</a:t>
            </a:r>
            <a:endParaRPr lang="en-GB" dirty="0"/>
          </a:p>
        </p:txBody>
      </p:sp>
      <p:sp>
        <p:nvSpPr>
          <p:cNvPr id="5" name="Title 4"/>
          <p:cNvSpPr>
            <a:spLocks noGrp="1"/>
          </p:cNvSpPr>
          <p:nvPr>
            <p:ph type="title" hasCustomPrompt="1"/>
          </p:nvPr>
        </p:nvSpPr>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814EA5A5-893B-6B4B-80D2-49FFC81C88C2}"/>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694F96C2-47B6-4747-B231-79A630D24A95}"/>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441643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Infographic and Chart">
    <p:spTree>
      <p:nvGrpSpPr>
        <p:cNvPr id="1" name=""/>
        <p:cNvGrpSpPr/>
        <p:nvPr/>
      </p:nvGrpSpPr>
      <p:grpSpPr>
        <a:xfrm>
          <a:off x="0" y="0"/>
          <a:ext cx="0" cy="0"/>
          <a:chOff x="0" y="0"/>
          <a:chExt cx="0" cy="0"/>
        </a:xfrm>
      </p:grpSpPr>
      <p:sp>
        <p:nvSpPr>
          <p:cNvPr id="8" name="Rectangle 7"/>
          <p:cNvSpPr/>
          <p:nvPr/>
        </p:nvSpPr>
        <p:spPr bwMode="hidden">
          <a:xfrm>
            <a:off x="1" y="2103438"/>
            <a:ext cx="3970890" cy="4068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 name="Text Placeholder 9"/>
          <p:cNvSpPr>
            <a:spLocks noGrp="1"/>
          </p:cNvSpPr>
          <p:nvPr>
            <p:ph type="body" sz="quarter" idx="14" hasCustomPrompt="1"/>
          </p:nvPr>
        </p:nvSpPr>
        <p:spPr>
          <a:xfrm>
            <a:off x="360276" y="2377440"/>
            <a:ext cx="3610939" cy="1737360"/>
          </a:xfrm>
        </p:spPr>
        <p:txBody>
          <a:bodyPr tIns="0" bIns="0" anchor="t" anchorCtr="0"/>
          <a:lstStyle>
            <a:lvl1pPr>
              <a:lnSpc>
                <a:spcPct val="80000"/>
              </a:lnSpc>
              <a:spcBef>
                <a:spcPts val="0"/>
              </a:spcBef>
              <a:spcAft>
                <a:spcPts val="0"/>
              </a:spcAft>
              <a:defRPr sz="13595" b="1" spc="-100" baseline="0">
                <a:solidFill>
                  <a:schemeClr val="tx1"/>
                </a:solidFill>
              </a:defRPr>
            </a:lvl1pPr>
          </a:lstStyle>
          <a:p>
            <a:pPr lvl="0"/>
            <a:r>
              <a:rPr lang="en-US" dirty="0"/>
              <a:t>00%</a:t>
            </a:r>
            <a:endParaRPr lang="en-GB" dirty="0"/>
          </a:p>
        </p:txBody>
      </p:sp>
      <p:sp>
        <p:nvSpPr>
          <p:cNvPr id="3" name="Content Placeholder 2"/>
          <p:cNvSpPr>
            <a:spLocks noGrp="1"/>
          </p:cNvSpPr>
          <p:nvPr>
            <p:ph idx="1" hasCustomPrompt="1"/>
          </p:nvPr>
        </p:nvSpPr>
        <p:spPr>
          <a:xfrm>
            <a:off x="442798" y="3931920"/>
            <a:ext cx="3328119" cy="2061784"/>
          </a:xfrm>
        </p:spPr>
        <p:txBody>
          <a:bodyPr/>
          <a:lstStyle>
            <a:lvl1pPr>
              <a:lnSpc>
                <a:spcPct val="100000"/>
              </a:lnSpc>
              <a:spcBef>
                <a:spcPts val="0"/>
              </a:spcBef>
              <a:spcAft>
                <a:spcPts val="0"/>
              </a:spcAft>
              <a:defRPr sz="1599" b="0">
                <a:solidFill>
                  <a:schemeClr val="tx1"/>
                </a:solidFill>
              </a:defRPr>
            </a:lvl1pPr>
            <a:lvl2pPr marL="182807" indent="-182807">
              <a:lnSpc>
                <a:spcPct val="100000"/>
              </a:lnSpc>
              <a:spcBef>
                <a:spcPts val="0"/>
              </a:spcBef>
              <a:spcAft>
                <a:spcPts val="0"/>
              </a:spcAft>
              <a:buFont typeface="Arial" panose="020B0604020202020204" pitchFamily="34" charset="0"/>
              <a:buChar char="•"/>
              <a:defRPr b="0">
                <a:solidFill>
                  <a:schemeClr val="tx1"/>
                </a:solidFill>
              </a:defRPr>
            </a:lvl2pPr>
            <a:lvl3pPr marL="365614" indent="-182807">
              <a:lnSpc>
                <a:spcPct val="100000"/>
              </a:lnSpc>
              <a:spcBef>
                <a:spcPts val="0"/>
              </a:spcBef>
              <a:spcAft>
                <a:spcPts val="0"/>
              </a:spcAft>
              <a:buFont typeface="Arial" panose="020B0604020202020204" pitchFamily="34" charset="0"/>
              <a:buChar char="–"/>
              <a:defRPr b="0">
                <a:solidFill>
                  <a:schemeClr val="tx1"/>
                </a:solidFill>
              </a:defRPr>
            </a:lvl3pPr>
            <a:lvl4pPr marL="548421" indent="-182807">
              <a:lnSpc>
                <a:spcPct val="100000"/>
              </a:lnSpc>
              <a:spcBef>
                <a:spcPts val="0"/>
              </a:spcBef>
              <a:spcAft>
                <a:spcPts val="0"/>
              </a:spcAft>
              <a:buFont typeface="Arial" panose="020B0604020202020204" pitchFamily="34" charset="0"/>
              <a:buChar char="•"/>
              <a:defRPr b="0">
                <a:solidFill>
                  <a:schemeClr val="tx1"/>
                </a:solidFill>
              </a:defRPr>
            </a:lvl4pPr>
            <a:lvl5pPr marL="731227" indent="-182807">
              <a:lnSpc>
                <a:spcPct val="100000"/>
              </a:lnSpc>
              <a:spcBef>
                <a:spcPts val="0"/>
              </a:spcBef>
              <a:spcAft>
                <a:spcPts val="0"/>
              </a:spcAft>
              <a:buFont typeface="Arial" panose="020B0604020202020204" pitchFamily="34" charset="0"/>
              <a:buChar char="–"/>
              <a:defRPr b="0">
                <a:solidFill>
                  <a:schemeClr val="tx1"/>
                </a:solidFill>
              </a:defRPr>
            </a:lvl5pPr>
            <a:lvl6pPr marL="914034" indent="-182807">
              <a:spcBef>
                <a:spcPts val="0"/>
              </a:spcBef>
              <a:buFont typeface="Arial" panose="020B0604020202020204" pitchFamily="34" charset="0"/>
              <a:buChar char="•"/>
              <a:defRPr>
                <a:solidFill>
                  <a:schemeClr val="bg1"/>
                </a:solidFill>
              </a:defRPr>
            </a:lvl6pPr>
            <a:lvl7pPr marL="1096841" indent="-182807">
              <a:spcBef>
                <a:spcPts val="0"/>
              </a:spcBef>
              <a:buFont typeface="Arial" panose="020B0604020202020204" pitchFamily="34" charset="0"/>
              <a:buChar char="–"/>
              <a:defRPr>
                <a:solidFill>
                  <a:schemeClr val="bg1"/>
                </a:solidFill>
              </a:defRPr>
            </a:lvl7pPr>
            <a:lvl8pPr marL="1279648" indent="-182807">
              <a:spcBef>
                <a:spcPts val="0"/>
              </a:spcBef>
              <a:buFont typeface="Arial" panose="020B0604020202020204" pitchFamily="34" charset="0"/>
              <a:buChar char="•"/>
              <a:defRPr>
                <a:solidFill>
                  <a:schemeClr val="bg1"/>
                </a:solidFill>
              </a:defRPr>
            </a:lvl8pPr>
            <a:lvl9pPr marL="1462455" indent="-182807">
              <a:spcBef>
                <a:spcPts val="0"/>
              </a:spcBef>
              <a:buFont typeface="Arial" panose="020B0604020202020204" pitchFamily="34" charset="0"/>
              <a:buChar cha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8"/>
          <p:cNvSpPr>
            <a:spLocks noGrp="1"/>
          </p:cNvSpPr>
          <p:nvPr>
            <p:ph type="chart" sz="quarter" idx="13"/>
          </p:nvPr>
        </p:nvSpPr>
        <p:spPr>
          <a:xfrm>
            <a:off x="4326398" y="2095500"/>
            <a:ext cx="7419631" cy="4076699"/>
          </a:xfrm>
        </p:spPr>
        <p:txBody>
          <a:bodyPr anchor="ctr" anchorCtr="0"/>
          <a:lstStyle>
            <a:lvl1pPr algn="ctr">
              <a:defRPr sz="1200" b="0">
                <a:solidFill>
                  <a:schemeClr val="tx1"/>
                </a:solidFill>
              </a:defRPr>
            </a:lvl1pPr>
          </a:lstStyle>
          <a:p>
            <a:r>
              <a:rPr lang="en-US"/>
              <a:t>Click icon to add chart</a:t>
            </a:r>
            <a:endParaRPr lang="en-GB" dirty="0"/>
          </a:p>
        </p:txBody>
      </p:sp>
      <p:sp>
        <p:nvSpPr>
          <p:cNvPr id="5" name="Title 4"/>
          <p:cNvSpPr>
            <a:spLocks noGrp="1"/>
          </p:cNvSpPr>
          <p:nvPr>
            <p:ph type="title" hasCustomPrompt="1"/>
          </p:nvPr>
        </p:nvSpPr>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814EA5A5-893B-6B4B-80D2-49FFC81C88C2}"/>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694F96C2-47B6-4747-B231-79A630D24A95}"/>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435257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Infographic and Chart">
    <p:spTree>
      <p:nvGrpSpPr>
        <p:cNvPr id="1" name=""/>
        <p:cNvGrpSpPr/>
        <p:nvPr/>
      </p:nvGrpSpPr>
      <p:grpSpPr>
        <a:xfrm>
          <a:off x="0" y="0"/>
          <a:ext cx="0" cy="0"/>
          <a:chOff x="0" y="0"/>
          <a:chExt cx="0" cy="0"/>
        </a:xfrm>
      </p:grpSpPr>
      <p:sp>
        <p:nvSpPr>
          <p:cNvPr id="8" name="Rectangle 7"/>
          <p:cNvSpPr/>
          <p:nvPr/>
        </p:nvSpPr>
        <p:spPr bwMode="hidden">
          <a:xfrm>
            <a:off x="1" y="2103438"/>
            <a:ext cx="3970890" cy="4068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 name="Text Placeholder 9"/>
          <p:cNvSpPr>
            <a:spLocks noGrp="1"/>
          </p:cNvSpPr>
          <p:nvPr>
            <p:ph type="body" sz="quarter" idx="14" hasCustomPrompt="1"/>
          </p:nvPr>
        </p:nvSpPr>
        <p:spPr>
          <a:xfrm>
            <a:off x="360276" y="2377440"/>
            <a:ext cx="3610939" cy="1737360"/>
          </a:xfrm>
        </p:spPr>
        <p:txBody>
          <a:bodyPr tIns="0" bIns="0" anchor="t" anchorCtr="0"/>
          <a:lstStyle>
            <a:lvl1pPr>
              <a:lnSpc>
                <a:spcPct val="80000"/>
              </a:lnSpc>
              <a:spcBef>
                <a:spcPts val="0"/>
              </a:spcBef>
              <a:spcAft>
                <a:spcPts val="0"/>
              </a:spcAft>
              <a:defRPr sz="13595" b="1" spc="-100" baseline="0">
                <a:solidFill>
                  <a:schemeClr val="bg1"/>
                </a:solidFill>
              </a:defRPr>
            </a:lvl1pPr>
          </a:lstStyle>
          <a:p>
            <a:pPr lvl="0"/>
            <a:r>
              <a:rPr lang="en-US" dirty="0"/>
              <a:t>00%</a:t>
            </a:r>
            <a:endParaRPr lang="en-GB" dirty="0"/>
          </a:p>
        </p:txBody>
      </p:sp>
      <p:sp>
        <p:nvSpPr>
          <p:cNvPr id="3" name="Content Placeholder 2"/>
          <p:cNvSpPr>
            <a:spLocks noGrp="1"/>
          </p:cNvSpPr>
          <p:nvPr>
            <p:ph idx="1" hasCustomPrompt="1"/>
          </p:nvPr>
        </p:nvSpPr>
        <p:spPr>
          <a:xfrm>
            <a:off x="442798" y="3931920"/>
            <a:ext cx="3328119" cy="2061784"/>
          </a:xfrm>
        </p:spPr>
        <p:txBody>
          <a:bodyPr/>
          <a:lstStyle>
            <a:lvl1pPr>
              <a:lnSpc>
                <a:spcPct val="100000"/>
              </a:lnSpc>
              <a:spcBef>
                <a:spcPts val="0"/>
              </a:spcBef>
              <a:spcAft>
                <a:spcPts val="0"/>
              </a:spcAft>
              <a:defRPr sz="1599" b="0">
                <a:solidFill>
                  <a:schemeClr val="bg1"/>
                </a:solidFill>
              </a:defRPr>
            </a:lvl1pPr>
            <a:lvl2pPr marL="182807" indent="-182807">
              <a:lnSpc>
                <a:spcPct val="100000"/>
              </a:lnSpc>
              <a:spcBef>
                <a:spcPts val="0"/>
              </a:spcBef>
              <a:spcAft>
                <a:spcPts val="0"/>
              </a:spcAft>
              <a:buFont typeface="Arial" panose="020B0604020202020204" pitchFamily="34" charset="0"/>
              <a:buChar char="•"/>
              <a:defRPr b="0">
                <a:solidFill>
                  <a:schemeClr val="bg1"/>
                </a:solidFill>
              </a:defRPr>
            </a:lvl2pPr>
            <a:lvl3pPr marL="365614" indent="-182807">
              <a:lnSpc>
                <a:spcPct val="100000"/>
              </a:lnSpc>
              <a:spcBef>
                <a:spcPts val="0"/>
              </a:spcBef>
              <a:spcAft>
                <a:spcPts val="0"/>
              </a:spcAft>
              <a:buFont typeface="Arial" panose="020B0604020202020204" pitchFamily="34" charset="0"/>
              <a:buChar char="–"/>
              <a:defRPr b="0">
                <a:solidFill>
                  <a:schemeClr val="bg1"/>
                </a:solidFill>
              </a:defRPr>
            </a:lvl3pPr>
            <a:lvl4pPr marL="548421" indent="-182807">
              <a:lnSpc>
                <a:spcPct val="100000"/>
              </a:lnSpc>
              <a:spcBef>
                <a:spcPts val="0"/>
              </a:spcBef>
              <a:spcAft>
                <a:spcPts val="0"/>
              </a:spcAft>
              <a:buFont typeface="Arial" panose="020B0604020202020204" pitchFamily="34" charset="0"/>
              <a:buChar char="•"/>
              <a:defRPr b="0">
                <a:solidFill>
                  <a:schemeClr val="bg1"/>
                </a:solidFill>
              </a:defRPr>
            </a:lvl4pPr>
            <a:lvl5pPr marL="731227" indent="-182807">
              <a:lnSpc>
                <a:spcPct val="100000"/>
              </a:lnSpc>
              <a:spcBef>
                <a:spcPts val="0"/>
              </a:spcBef>
              <a:spcAft>
                <a:spcPts val="0"/>
              </a:spcAft>
              <a:buFont typeface="Arial" panose="020B0604020202020204" pitchFamily="34" charset="0"/>
              <a:buChar char="–"/>
              <a:defRPr b="0">
                <a:solidFill>
                  <a:schemeClr val="bg1"/>
                </a:solidFill>
              </a:defRPr>
            </a:lvl5pPr>
            <a:lvl6pPr marL="914034" indent="-182807">
              <a:spcBef>
                <a:spcPts val="0"/>
              </a:spcBef>
              <a:buFont typeface="Arial" panose="020B0604020202020204" pitchFamily="34" charset="0"/>
              <a:buChar char="•"/>
              <a:defRPr>
                <a:solidFill>
                  <a:schemeClr val="bg1"/>
                </a:solidFill>
              </a:defRPr>
            </a:lvl6pPr>
            <a:lvl7pPr marL="1096841" indent="-182807">
              <a:spcBef>
                <a:spcPts val="0"/>
              </a:spcBef>
              <a:buFont typeface="Arial" panose="020B0604020202020204" pitchFamily="34" charset="0"/>
              <a:buChar char="–"/>
              <a:defRPr>
                <a:solidFill>
                  <a:schemeClr val="bg1"/>
                </a:solidFill>
              </a:defRPr>
            </a:lvl7pPr>
            <a:lvl8pPr marL="1279648" indent="-182807">
              <a:spcBef>
                <a:spcPts val="0"/>
              </a:spcBef>
              <a:buFont typeface="Arial" panose="020B0604020202020204" pitchFamily="34" charset="0"/>
              <a:buChar char="•"/>
              <a:defRPr>
                <a:solidFill>
                  <a:schemeClr val="bg1"/>
                </a:solidFill>
              </a:defRPr>
            </a:lvl8pPr>
            <a:lvl9pPr marL="1462455" indent="-182807">
              <a:spcBef>
                <a:spcPts val="0"/>
              </a:spcBef>
              <a:buFont typeface="Arial" panose="020B0604020202020204" pitchFamily="34" charset="0"/>
              <a:buChar cha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8"/>
          <p:cNvSpPr>
            <a:spLocks noGrp="1"/>
          </p:cNvSpPr>
          <p:nvPr>
            <p:ph type="chart" sz="quarter" idx="13"/>
          </p:nvPr>
        </p:nvSpPr>
        <p:spPr>
          <a:xfrm>
            <a:off x="4326398" y="2095500"/>
            <a:ext cx="7419631" cy="4076699"/>
          </a:xfrm>
        </p:spPr>
        <p:txBody>
          <a:bodyPr anchor="ctr" anchorCtr="0"/>
          <a:lstStyle>
            <a:lvl1pPr algn="ctr">
              <a:defRPr sz="1200" b="0">
                <a:solidFill>
                  <a:schemeClr val="tx1"/>
                </a:solidFill>
              </a:defRPr>
            </a:lvl1pPr>
          </a:lstStyle>
          <a:p>
            <a:r>
              <a:rPr lang="en-US"/>
              <a:t>Click icon to add chart</a:t>
            </a:r>
            <a:endParaRPr lang="en-GB" dirty="0"/>
          </a:p>
        </p:txBody>
      </p:sp>
      <p:sp>
        <p:nvSpPr>
          <p:cNvPr id="5" name="Title 4"/>
          <p:cNvSpPr>
            <a:spLocks noGrp="1"/>
          </p:cNvSpPr>
          <p:nvPr>
            <p:ph type="title" hasCustomPrompt="1"/>
          </p:nvPr>
        </p:nvSpPr>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814EA5A5-893B-6B4B-80D2-49FFC81C88C2}"/>
              </a:ext>
            </a:extLst>
          </p:cNvPr>
          <p:cNvSpPr>
            <a:spLocks noGrp="1"/>
          </p:cNvSpPr>
          <p:nvPr>
            <p:ph type="dt" sz="half" idx="17"/>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694F96C2-47B6-4747-B231-79A630D24A95}"/>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3748102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798" y="3599544"/>
            <a:ext cx="3528093" cy="2578057"/>
          </a:xfrm>
        </p:spPr>
        <p:txBody>
          <a:bodyPr/>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4" hasCustomPrompt="1"/>
          </p:nvPr>
        </p:nvSpPr>
        <p:spPr>
          <a:xfrm>
            <a:off x="442798" y="2095500"/>
            <a:ext cx="3528093" cy="1333500"/>
          </a:xfrm>
        </p:spPr>
        <p:txBody>
          <a:bodyPr anchor="ctr" anchorCtr="0"/>
          <a:lstStyle>
            <a:lvl1pPr>
              <a:lnSpc>
                <a:spcPct val="100000"/>
              </a:lnSpc>
              <a:defRPr sz="8497" b="0" spc="-100" baseline="0">
                <a:solidFill>
                  <a:schemeClr val="accent3"/>
                </a:solidFill>
              </a:defRPr>
            </a:lvl1pPr>
          </a:lstStyle>
          <a:p>
            <a:pPr lvl="0"/>
            <a:r>
              <a:rPr lang="en-US" dirty="0"/>
              <a:t>00%</a:t>
            </a:r>
            <a:endParaRPr lang="en-GB" dirty="0"/>
          </a:p>
        </p:txBody>
      </p:sp>
      <p:sp>
        <p:nvSpPr>
          <p:cNvPr id="13" name="Text Placeholder 9"/>
          <p:cNvSpPr>
            <a:spLocks noGrp="1"/>
          </p:cNvSpPr>
          <p:nvPr>
            <p:ph type="body" sz="quarter" idx="15" hasCustomPrompt="1"/>
          </p:nvPr>
        </p:nvSpPr>
        <p:spPr>
          <a:xfrm>
            <a:off x="4326398" y="2095500"/>
            <a:ext cx="3532854" cy="1333500"/>
          </a:xfrm>
        </p:spPr>
        <p:txBody>
          <a:bodyPr anchor="ctr" anchorCtr="0"/>
          <a:lstStyle>
            <a:lvl1pPr>
              <a:lnSpc>
                <a:spcPct val="100000"/>
              </a:lnSpc>
              <a:defRPr sz="8497" b="0" spc="-100" baseline="0">
                <a:solidFill>
                  <a:schemeClr val="tx2"/>
                </a:solidFill>
              </a:defRPr>
            </a:lvl1pPr>
          </a:lstStyle>
          <a:p>
            <a:pPr lvl="0"/>
            <a:r>
              <a:rPr lang="en-US" dirty="0"/>
              <a:t>00%</a:t>
            </a:r>
            <a:endParaRPr lang="en-GB" dirty="0"/>
          </a:p>
        </p:txBody>
      </p:sp>
      <p:sp>
        <p:nvSpPr>
          <p:cNvPr id="14" name="Text Placeholder 9"/>
          <p:cNvSpPr>
            <a:spLocks noGrp="1"/>
          </p:cNvSpPr>
          <p:nvPr>
            <p:ph type="body" sz="quarter" idx="16" hasCustomPrompt="1"/>
          </p:nvPr>
        </p:nvSpPr>
        <p:spPr>
          <a:xfrm>
            <a:off x="8220430" y="2095500"/>
            <a:ext cx="3528093" cy="1333500"/>
          </a:xfrm>
        </p:spPr>
        <p:txBody>
          <a:bodyPr anchor="ctr" anchorCtr="0"/>
          <a:lstStyle>
            <a:lvl1pPr>
              <a:lnSpc>
                <a:spcPct val="100000"/>
              </a:lnSpc>
              <a:defRPr sz="8497" b="0" spc="-100" baseline="0">
                <a:solidFill>
                  <a:schemeClr val="accent1"/>
                </a:solidFill>
              </a:defRPr>
            </a:lvl1pPr>
          </a:lstStyle>
          <a:p>
            <a:pPr lvl="0"/>
            <a:r>
              <a:rPr lang="en-US" dirty="0"/>
              <a:t>00%</a:t>
            </a:r>
            <a:endParaRPr lang="en-GB" dirty="0"/>
          </a:p>
        </p:txBody>
      </p:sp>
      <p:sp>
        <p:nvSpPr>
          <p:cNvPr id="6" name="Title 5"/>
          <p:cNvSpPr>
            <a:spLocks noGrp="1"/>
          </p:cNvSpPr>
          <p:nvPr>
            <p:ph type="title" hasCustomPrompt="1"/>
          </p:nvPr>
        </p:nvSpPr>
        <p:spPr/>
        <p:txBody>
          <a:bodyPr/>
          <a:lstStyle>
            <a:lvl1pPr>
              <a:defRPr/>
            </a:lvl1pPr>
          </a:lstStyle>
          <a:p>
            <a:r>
              <a:rPr lang="en-US" dirty="0"/>
              <a:t>[Slide title]</a:t>
            </a:r>
            <a:endParaRPr lang="en-GB" dirty="0"/>
          </a:p>
        </p:txBody>
      </p:sp>
      <p:sp>
        <p:nvSpPr>
          <p:cNvPr id="7" name="Slide Number Placeholder 6">
            <a:extLst>
              <a:ext uri="{FF2B5EF4-FFF2-40B4-BE49-F238E27FC236}">
                <a16:creationId xmlns:a16="http://schemas.microsoft.com/office/drawing/2014/main" id="{6BC21E25-BA96-8149-8793-205BDC263584}"/>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15" name="Content Placeholder 2">
            <a:extLst>
              <a:ext uri="{FF2B5EF4-FFF2-40B4-BE49-F238E27FC236}">
                <a16:creationId xmlns:a16="http://schemas.microsoft.com/office/drawing/2014/main" id="{904FBFED-85D0-8C43-84C6-BADD19241EDC}"/>
              </a:ext>
            </a:extLst>
          </p:cNvPr>
          <p:cNvSpPr>
            <a:spLocks noGrp="1"/>
          </p:cNvSpPr>
          <p:nvPr>
            <p:ph sz="half" idx="19" hasCustomPrompt="1"/>
          </p:nvPr>
        </p:nvSpPr>
        <p:spPr>
          <a:xfrm>
            <a:off x="4326399" y="3599544"/>
            <a:ext cx="3532854" cy="2578057"/>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C7D43B0B-6C29-D449-BC95-219F98DA27E0}"/>
              </a:ext>
            </a:extLst>
          </p:cNvPr>
          <p:cNvSpPr>
            <a:spLocks noGrp="1"/>
          </p:cNvSpPr>
          <p:nvPr>
            <p:ph sz="half" idx="20" hasCustomPrompt="1"/>
          </p:nvPr>
        </p:nvSpPr>
        <p:spPr>
          <a:xfrm>
            <a:off x="8220430" y="3599544"/>
            <a:ext cx="3528093" cy="2578057"/>
          </a:xfrm>
        </p:spPr>
        <p:txBody>
          <a:bodyPr/>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Date Placeholder 1">
            <a:extLst>
              <a:ext uri="{FF2B5EF4-FFF2-40B4-BE49-F238E27FC236}">
                <a16:creationId xmlns:a16="http://schemas.microsoft.com/office/drawing/2014/main" id="{33F3B578-7307-3B4F-9573-5B25CD8634E9}"/>
              </a:ext>
            </a:extLst>
          </p:cNvPr>
          <p:cNvSpPr>
            <a:spLocks noGrp="1"/>
          </p:cNvSpPr>
          <p:nvPr>
            <p:ph type="dt" sz="half" idx="21"/>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A4D65346-FB7D-7243-B361-2D5958F844E6}"/>
              </a:ext>
            </a:extLst>
          </p:cNvPr>
          <p:cNvSpPr>
            <a:spLocks noGrp="1"/>
          </p:cNvSpPr>
          <p:nvPr>
            <p:ph type="ftr" sz="quarter" idx="22"/>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4246284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88825"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0" y="1143000"/>
            <a:ext cx="4570810" cy="4572000"/>
          </a:xfrm>
          <a:solidFill>
            <a:schemeClr val="accent1"/>
          </a:solidFill>
        </p:spPr>
        <p:txBody>
          <a:bodyPr lIns="438912" tIns="1440000" rIns="252000" bIns="180000"/>
          <a:lstStyle>
            <a:lvl1pPr marL="0" indent="0">
              <a:lnSpc>
                <a:spcPct val="90000"/>
              </a:lnSpc>
              <a:spcBef>
                <a:spcPts val="0"/>
              </a:spcBef>
              <a:spcAft>
                <a:spcPts val="2999"/>
              </a:spcAft>
              <a:buFont typeface="Arial" panose="020B0604020202020204" pitchFamily="34" charset="0"/>
              <a:buNone/>
              <a:defRPr sz="2599" b="0">
                <a:solidFill>
                  <a:schemeClr val="tx1"/>
                </a:solidFill>
                <a:latin typeface="+mj-lt"/>
              </a:defRPr>
            </a:lvl1pPr>
            <a:lvl2pPr marL="0" indent="0">
              <a:spcBef>
                <a:spcPts val="0"/>
              </a:spcBef>
              <a:spcAft>
                <a:spcPts val="0"/>
              </a:spcAft>
              <a:buFontTx/>
              <a:buNone/>
              <a:defRPr sz="1599" b="1">
                <a:solidFill>
                  <a:schemeClr val="tx1"/>
                </a:solidFill>
                <a:latin typeface="+mn-lt"/>
              </a:defRPr>
            </a:lvl2pPr>
            <a:lvl3pPr marL="0" indent="0">
              <a:spcBef>
                <a:spcPts val="0"/>
              </a:spcBef>
              <a:spcAft>
                <a:spcPts val="0"/>
              </a:spcAft>
              <a:buFontTx/>
              <a:buNone/>
              <a:defRPr sz="1599" b="0">
                <a:solidFill>
                  <a:schemeClr val="tx1"/>
                </a:solidFill>
                <a:latin typeface="+mn-lt"/>
              </a:defRPr>
            </a:lvl3pPr>
            <a:lvl4pPr marL="0" indent="0">
              <a:spcBef>
                <a:spcPts val="0"/>
              </a:spcBef>
              <a:spcAft>
                <a:spcPts val="0"/>
              </a:spcAft>
              <a:buFontTx/>
              <a:buNone/>
              <a:defRPr sz="1599" b="0">
                <a:solidFill>
                  <a:schemeClr val="tx1"/>
                </a:solidFill>
                <a:latin typeface="+mn-lt"/>
              </a:defRPr>
            </a:lvl4pPr>
            <a:lvl5pPr marL="0" indent="0">
              <a:spcBef>
                <a:spcPts val="0"/>
              </a:spcBef>
              <a:spcAft>
                <a:spcPts val="0"/>
              </a:spcAft>
              <a:buFontTx/>
              <a:buNone/>
              <a:defRPr sz="1599" b="0">
                <a:solidFill>
                  <a:schemeClr val="tx1"/>
                </a:solidFill>
                <a:latin typeface="+mn-lt"/>
              </a:defRPr>
            </a:lvl5pPr>
            <a:lvl6pPr marL="0" indent="0">
              <a:spcBef>
                <a:spcPts val="0"/>
              </a:spcBef>
              <a:spcAft>
                <a:spcPts val="0"/>
              </a:spcAft>
              <a:buFontTx/>
              <a:buNone/>
              <a:defRPr sz="1599">
                <a:solidFill>
                  <a:schemeClr val="tx1"/>
                </a:solidFill>
              </a:defRPr>
            </a:lvl6pPr>
            <a:lvl7pPr marL="0" indent="0">
              <a:spcBef>
                <a:spcPts val="0"/>
              </a:spcBef>
              <a:spcAft>
                <a:spcPts val="0"/>
              </a:spcAft>
              <a:buFontTx/>
              <a:buNone/>
              <a:defRPr sz="1599">
                <a:solidFill>
                  <a:schemeClr val="tx1"/>
                </a:solidFill>
              </a:defRPr>
            </a:lvl7pPr>
            <a:lvl8pPr marL="0" indent="0">
              <a:spcBef>
                <a:spcPts val="0"/>
              </a:spcBef>
              <a:spcAft>
                <a:spcPts val="0"/>
              </a:spcAft>
              <a:buFontTx/>
              <a:buNone/>
              <a:defRPr sz="1599">
                <a:solidFill>
                  <a:schemeClr val="tx1"/>
                </a:solidFill>
              </a:defRPr>
            </a:lvl8pPr>
            <a:lvl9pPr marL="0" indent="0">
              <a:spcBef>
                <a:spcPts val="0"/>
              </a:spcBef>
              <a:spcAft>
                <a:spcPts val="0"/>
              </a:spcAft>
              <a:buFontTx/>
              <a:buNone/>
              <a:defRPr sz="1599">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797" y="1623703"/>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8" name="Footer Placeholder 7">
            <a:extLst>
              <a:ext uri="{FF2B5EF4-FFF2-40B4-BE49-F238E27FC236}">
                <a16:creationId xmlns:a16="http://schemas.microsoft.com/office/drawing/2014/main" id="{3042CAE4-1315-134B-A97D-6331422E4046}"/>
              </a:ext>
            </a:extLst>
          </p:cNvPr>
          <p:cNvSpPr>
            <a:spLocks noGrp="1"/>
          </p:cNvSpPr>
          <p:nvPr>
            <p:ph type="ftr" sz="quarter" idx="16"/>
          </p:nvPr>
        </p:nvSpPr>
        <p:spPr>
          <a:xfrm>
            <a:off x="442797" y="6362104"/>
            <a:ext cx="5472276" cy="123111"/>
          </a:xfrm>
          <a:prstGeom prst="rect">
            <a:avLst/>
          </a:prstGeom>
        </p:spPr>
        <p:txBody>
          <a:bodyPr/>
          <a:lstStyle/>
          <a:p>
            <a:pPr algn="l"/>
            <a:r>
              <a:rPr lang="en-US"/>
              <a:t>Related party transactions</a:t>
            </a:r>
            <a:endParaRPr lang="en-US" dirty="0"/>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13853572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88825"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0" y="1143000"/>
            <a:ext cx="4570810" cy="4572000"/>
          </a:xfrm>
          <a:solidFill>
            <a:schemeClr val="accent5"/>
          </a:solidFill>
        </p:spPr>
        <p:txBody>
          <a:bodyPr lIns="438912" tIns="1440000" rIns="252000" bIns="180000"/>
          <a:lstStyle>
            <a:lvl1pPr marL="0" indent="0">
              <a:lnSpc>
                <a:spcPct val="90000"/>
              </a:lnSpc>
              <a:spcBef>
                <a:spcPts val="0"/>
              </a:spcBef>
              <a:spcAft>
                <a:spcPts val="2999"/>
              </a:spcAft>
              <a:buFont typeface="Arial" panose="020B0604020202020204" pitchFamily="34" charset="0"/>
              <a:buNone/>
              <a:defRPr sz="2599" b="0">
                <a:solidFill>
                  <a:schemeClr val="tx1"/>
                </a:solidFill>
                <a:latin typeface="+mj-lt"/>
              </a:defRPr>
            </a:lvl1pPr>
            <a:lvl2pPr marL="0" indent="0">
              <a:spcBef>
                <a:spcPts val="0"/>
              </a:spcBef>
              <a:spcAft>
                <a:spcPts val="0"/>
              </a:spcAft>
              <a:buFontTx/>
              <a:buNone/>
              <a:defRPr sz="1599" b="1">
                <a:solidFill>
                  <a:schemeClr val="tx1"/>
                </a:solidFill>
                <a:latin typeface="+mn-lt"/>
              </a:defRPr>
            </a:lvl2pPr>
            <a:lvl3pPr marL="0" indent="0">
              <a:spcBef>
                <a:spcPts val="0"/>
              </a:spcBef>
              <a:spcAft>
                <a:spcPts val="0"/>
              </a:spcAft>
              <a:buFontTx/>
              <a:buNone/>
              <a:defRPr sz="1599" b="0">
                <a:solidFill>
                  <a:schemeClr val="tx1"/>
                </a:solidFill>
                <a:latin typeface="+mn-lt"/>
              </a:defRPr>
            </a:lvl3pPr>
            <a:lvl4pPr marL="0" indent="0">
              <a:spcBef>
                <a:spcPts val="0"/>
              </a:spcBef>
              <a:spcAft>
                <a:spcPts val="0"/>
              </a:spcAft>
              <a:buFontTx/>
              <a:buNone/>
              <a:defRPr sz="1599" b="0">
                <a:solidFill>
                  <a:schemeClr val="tx1"/>
                </a:solidFill>
                <a:latin typeface="+mn-lt"/>
              </a:defRPr>
            </a:lvl4pPr>
            <a:lvl5pPr marL="0" indent="0">
              <a:spcBef>
                <a:spcPts val="0"/>
              </a:spcBef>
              <a:spcAft>
                <a:spcPts val="0"/>
              </a:spcAft>
              <a:buFontTx/>
              <a:buNone/>
              <a:defRPr sz="1599" b="0">
                <a:solidFill>
                  <a:schemeClr val="tx1"/>
                </a:solidFill>
                <a:latin typeface="+mn-lt"/>
              </a:defRPr>
            </a:lvl5pPr>
            <a:lvl6pPr marL="0" indent="0">
              <a:spcBef>
                <a:spcPts val="0"/>
              </a:spcBef>
              <a:spcAft>
                <a:spcPts val="0"/>
              </a:spcAft>
              <a:buFontTx/>
              <a:buNone/>
              <a:defRPr sz="1599">
                <a:solidFill>
                  <a:schemeClr val="tx1"/>
                </a:solidFill>
              </a:defRPr>
            </a:lvl6pPr>
            <a:lvl7pPr marL="0" indent="0">
              <a:spcBef>
                <a:spcPts val="0"/>
              </a:spcBef>
              <a:spcAft>
                <a:spcPts val="0"/>
              </a:spcAft>
              <a:buFontTx/>
              <a:buNone/>
              <a:defRPr sz="1599">
                <a:solidFill>
                  <a:schemeClr val="tx1"/>
                </a:solidFill>
              </a:defRPr>
            </a:lvl7pPr>
            <a:lvl8pPr marL="0" indent="0">
              <a:spcBef>
                <a:spcPts val="0"/>
              </a:spcBef>
              <a:spcAft>
                <a:spcPts val="0"/>
              </a:spcAft>
              <a:buFontTx/>
              <a:buNone/>
              <a:defRPr sz="1599">
                <a:solidFill>
                  <a:schemeClr val="tx1"/>
                </a:solidFill>
              </a:defRPr>
            </a:lvl8pPr>
            <a:lvl9pPr marL="0" indent="0">
              <a:spcBef>
                <a:spcPts val="0"/>
              </a:spcBef>
              <a:spcAft>
                <a:spcPts val="0"/>
              </a:spcAft>
              <a:buFontTx/>
              <a:buNone/>
              <a:defRPr sz="1599">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797" y="1623703"/>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8" name="Footer Placeholder 7">
            <a:extLst>
              <a:ext uri="{FF2B5EF4-FFF2-40B4-BE49-F238E27FC236}">
                <a16:creationId xmlns:a16="http://schemas.microsoft.com/office/drawing/2014/main" id="{3042CAE4-1315-134B-A97D-6331422E4046}"/>
              </a:ext>
            </a:extLst>
          </p:cNvPr>
          <p:cNvSpPr>
            <a:spLocks noGrp="1"/>
          </p:cNvSpPr>
          <p:nvPr>
            <p:ph type="ftr" sz="quarter" idx="16"/>
          </p:nvPr>
        </p:nvSpPr>
        <p:spPr>
          <a:xfrm>
            <a:off x="442797" y="6362104"/>
            <a:ext cx="5472276" cy="123111"/>
          </a:xfrm>
          <a:prstGeom prst="rect">
            <a:avLst/>
          </a:prstGeom>
        </p:spPr>
        <p:txBody>
          <a:bodyPr/>
          <a:lstStyle/>
          <a:p>
            <a:pPr algn="l"/>
            <a:r>
              <a:rPr lang="en-US"/>
              <a:t>Related party transactions</a:t>
            </a:r>
            <a:endParaRPr lang="en-US" dirty="0"/>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933322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88825"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0" y="1143000"/>
            <a:ext cx="4570810" cy="4572000"/>
          </a:xfrm>
          <a:solidFill>
            <a:schemeClr val="accent4"/>
          </a:solidFill>
        </p:spPr>
        <p:txBody>
          <a:bodyPr lIns="438912" tIns="1440000" rIns="252000" bIns="180000"/>
          <a:lstStyle>
            <a:lvl1pPr marL="0" indent="0">
              <a:lnSpc>
                <a:spcPct val="90000"/>
              </a:lnSpc>
              <a:spcBef>
                <a:spcPts val="0"/>
              </a:spcBef>
              <a:spcAft>
                <a:spcPts val="2999"/>
              </a:spcAft>
              <a:buFont typeface="Arial" panose="020B0604020202020204" pitchFamily="34" charset="0"/>
              <a:buNone/>
              <a:defRPr sz="2599" b="0">
                <a:solidFill>
                  <a:schemeClr val="bg1"/>
                </a:solidFill>
                <a:latin typeface="+mj-lt"/>
              </a:defRPr>
            </a:lvl1pPr>
            <a:lvl2pPr marL="0" indent="0">
              <a:spcBef>
                <a:spcPts val="0"/>
              </a:spcBef>
              <a:spcAft>
                <a:spcPts val="0"/>
              </a:spcAft>
              <a:buFontTx/>
              <a:buNone/>
              <a:defRPr sz="1599" b="1">
                <a:solidFill>
                  <a:schemeClr val="bg1"/>
                </a:solidFill>
                <a:latin typeface="+mn-lt"/>
              </a:defRPr>
            </a:lvl2pPr>
            <a:lvl3pPr marL="0" indent="0">
              <a:spcBef>
                <a:spcPts val="0"/>
              </a:spcBef>
              <a:spcAft>
                <a:spcPts val="0"/>
              </a:spcAft>
              <a:buFontTx/>
              <a:buNone/>
              <a:defRPr sz="1599" b="0">
                <a:solidFill>
                  <a:schemeClr val="bg1"/>
                </a:solidFill>
                <a:latin typeface="+mn-lt"/>
              </a:defRPr>
            </a:lvl3pPr>
            <a:lvl4pPr marL="0" indent="0">
              <a:spcBef>
                <a:spcPts val="0"/>
              </a:spcBef>
              <a:spcAft>
                <a:spcPts val="0"/>
              </a:spcAft>
              <a:buFontTx/>
              <a:buNone/>
              <a:defRPr sz="1599" b="0">
                <a:solidFill>
                  <a:schemeClr val="bg1"/>
                </a:solidFill>
                <a:latin typeface="+mn-lt"/>
              </a:defRPr>
            </a:lvl4pPr>
            <a:lvl5pPr marL="0" indent="0">
              <a:spcBef>
                <a:spcPts val="0"/>
              </a:spcBef>
              <a:spcAft>
                <a:spcPts val="0"/>
              </a:spcAft>
              <a:buFontTx/>
              <a:buNone/>
              <a:defRPr sz="1599" b="0">
                <a:solidFill>
                  <a:schemeClr val="bg1"/>
                </a:solidFill>
                <a:latin typeface="+mn-lt"/>
              </a:defRPr>
            </a:lvl5pPr>
            <a:lvl6pPr marL="0" indent="0">
              <a:spcBef>
                <a:spcPts val="0"/>
              </a:spcBef>
              <a:spcAft>
                <a:spcPts val="0"/>
              </a:spcAft>
              <a:buFontTx/>
              <a:buNone/>
              <a:defRPr sz="1599">
                <a:solidFill>
                  <a:schemeClr val="bg1"/>
                </a:solidFill>
              </a:defRPr>
            </a:lvl6pPr>
            <a:lvl7pPr marL="0" indent="0">
              <a:spcBef>
                <a:spcPts val="0"/>
              </a:spcBef>
              <a:spcAft>
                <a:spcPts val="0"/>
              </a:spcAft>
              <a:buFontTx/>
              <a:buNone/>
              <a:defRPr sz="1599">
                <a:solidFill>
                  <a:schemeClr val="bg1"/>
                </a:solidFill>
              </a:defRPr>
            </a:lvl7pPr>
            <a:lvl8pPr marL="0" indent="0">
              <a:spcBef>
                <a:spcPts val="0"/>
              </a:spcBef>
              <a:spcAft>
                <a:spcPts val="0"/>
              </a:spcAft>
              <a:buFontTx/>
              <a:buNone/>
              <a:defRPr sz="1599">
                <a:solidFill>
                  <a:schemeClr val="bg1"/>
                </a:solidFill>
              </a:defRPr>
            </a:lvl8pPr>
            <a:lvl9pPr marL="0" indent="0">
              <a:spcBef>
                <a:spcPts val="0"/>
              </a:spcBef>
              <a:spcAft>
                <a:spcPts val="0"/>
              </a:spcAft>
              <a:buFontTx/>
              <a:buNone/>
              <a:defRPr sz="1599">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797" y="1623703"/>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chemeClr val="bg1"/>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8" name="Footer Placeholder 7">
            <a:extLst>
              <a:ext uri="{FF2B5EF4-FFF2-40B4-BE49-F238E27FC236}">
                <a16:creationId xmlns:a16="http://schemas.microsoft.com/office/drawing/2014/main" id="{3042CAE4-1315-134B-A97D-6331422E4046}"/>
              </a:ext>
            </a:extLst>
          </p:cNvPr>
          <p:cNvSpPr>
            <a:spLocks noGrp="1"/>
          </p:cNvSpPr>
          <p:nvPr>
            <p:ph type="ftr" sz="quarter" idx="16"/>
          </p:nvPr>
        </p:nvSpPr>
        <p:spPr>
          <a:xfrm>
            <a:off x="442797" y="6362104"/>
            <a:ext cx="5472276" cy="123111"/>
          </a:xfrm>
          <a:prstGeom prst="rect">
            <a:avLst/>
          </a:prstGeom>
        </p:spPr>
        <p:txBody>
          <a:bodyPr/>
          <a:lstStyle/>
          <a:p>
            <a:pPr algn="l"/>
            <a:r>
              <a:rPr lang="en-US"/>
              <a:t>Related party transactions</a:t>
            </a:r>
            <a:endParaRPr lang="en-US" dirty="0"/>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0401833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88825"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0" y="1143000"/>
            <a:ext cx="4570810" cy="4572000"/>
          </a:xfrm>
          <a:solidFill>
            <a:schemeClr val="tx1">
              <a:lumMod val="95000"/>
            </a:schemeClr>
          </a:solidFill>
        </p:spPr>
        <p:txBody>
          <a:bodyPr lIns="438912" tIns="1440000" rIns="252000" bIns="180000"/>
          <a:lstStyle>
            <a:lvl1pPr marL="0" indent="0">
              <a:lnSpc>
                <a:spcPct val="90000"/>
              </a:lnSpc>
              <a:spcBef>
                <a:spcPts val="0"/>
              </a:spcBef>
              <a:spcAft>
                <a:spcPts val="2999"/>
              </a:spcAft>
              <a:buFont typeface="Arial" panose="020B0604020202020204" pitchFamily="34" charset="0"/>
              <a:buNone/>
              <a:defRPr sz="2599" b="0">
                <a:solidFill>
                  <a:schemeClr val="bg1"/>
                </a:solidFill>
                <a:latin typeface="+mj-lt"/>
              </a:defRPr>
            </a:lvl1pPr>
            <a:lvl2pPr marL="0" indent="0">
              <a:spcBef>
                <a:spcPts val="0"/>
              </a:spcBef>
              <a:spcAft>
                <a:spcPts val="0"/>
              </a:spcAft>
              <a:buFontTx/>
              <a:buNone/>
              <a:defRPr sz="1599" b="1">
                <a:solidFill>
                  <a:schemeClr val="bg1"/>
                </a:solidFill>
                <a:latin typeface="+mn-lt"/>
              </a:defRPr>
            </a:lvl2pPr>
            <a:lvl3pPr marL="0" indent="0">
              <a:spcBef>
                <a:spcPts val="0"/>
              </a:spcBef>
              <a:spcAft>
                <a:spcPts val="0"/>
              </a:spcAft>
              <a:buFontTx/>
              <a:buNone/>
              <a:defRPr sz="1599" b="0">
                <a:solidFill>
                  <a:schemeClr val="bg1"/>
                </a:solidFill>
                <a:latin typeface="+mn-lt"/>
              </a:defRPr>
            </a:lvl3pPr>
            <a:lvl4pPr marL="0" indent="0">
              <a:spcBef>
                <a:spcPts val="0"/>
              </a:spcBef>
              <a:spcAft>
                <a:spcPts val="0"/>
              </a:spcAft>
              <a:buFontTx/>
              <a:buNone/>
              <a:defRPr sz="1599" b="0">
                <a:solidFill>
                  <a:schemeClr val="bg1"/>
                </a:solidFill>
                <a:latin typeface="+mn-lt"/>
              </a:defRPr>
            </a:lvl4pPr>
            <a:lvl5pPr marL="0" indent="0">
              <a:spcBef>
                <a:spcPts val="0"/>
              </a:spcBef>
              <a:spcAft>
                <a:spcPts val="0"/>
              </a:spcAft>
              <a:buFontTx/>
              <a:buNone/>
              <a:defRPr sz="1599" b="0">
                <a:solidFill>
                  <a:schemeClr val="bg1"/>
                </a:solidFill>
                <a:latin typeface="+mn-lt"/>
              </a:defRPr>
            </a:lvl5pPr>
            <a:lvl6pPr marL="0" indent="0">
              <a:spcBef>
                <a:spcPts val="0"/>
              </a:spcBef>
              <a:spcAft>
                <a:spcPts val="0"/>
              </a:spcAft>
              <a:buFontTx/>
              <a:buNone/>
              <a:defRPr sz="1599">
                <a:solidFill>
                  <a:schemeClr val="bg1"/>
                </a:solidFill>
              </a:defRPr>
            </a:lvl6pPr>
            <a:lvl7pPr marL="0" indent="0">
              <a:spcBef>
                <a:spcPts val="0"/>
              </a:spcBef>
              <a:spcAft>
                <a:spcPts val="0"/>
              </a:spcAft>
              <a:buFontTx/>
              <a:buNone/>
              <a:defRPr sz="1599">
                <a:solidFill>
                  <a:schemeClr val="bg1"/>
                </a:solidFill>
              </a:defRPr>
            </a:lvl7pPr>
            <a:lvl8pPr marL="0" indent="0">
              <a:spcBef>
                <a:spcPts val="0"/>
              </a:spcBef>
              <a:spcAft>
                <a:spcPts val="0"/>
              </a:spcAft>
              <a:buFontTx/>
              <a:buNone/>
              <a:defRPr sz="1599">
                <a:solidFill>
                  <a:schemeClr val="bg1"/>
                </a:solidFill>
              </a:defRPr>
            </a:lvl8pPr>
            <a:lvl9pPr marL="0" indent="0">
              <a:spcBef>
                <a:spcPts val="0"/>
              </a:spcBef>
              <a:spcAft>
                <a:spcPts val="0"/>
              </a:spcAft>
              <a:buFontTx/>
              <a:buNone/>
              <a:defRPr sz="1599">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797" y="1623703"/>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chemeClr val="bg1"/>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8" name="Footer Placeholder 7">
            <a:extLst>
              <a:ext uri="{FF2B5EF4-FFF2-40B4-BE49-F238E27FC236}">
                <a16:creationId xmlns:a16="http://schemas.microsoft.com/office/drawing/2014/main" id="{3042CAE4-1315-134B-A97D-6331422E4046}"/>
              </a:ext>
            </a:extLst>
          </p:cNvPr>
          <p:cNvSpPr>
            <a:spLocks noGrp="1"/>
          </p:cNvSpPr>
          <p:nvPr>
            <p:ph type="ftr" sz="quarter" idx="16"/>
          </p:nvPr>
        </p:nvSpPr>
        <p:spPr>
          <a:xfrm>
            <a:off x="442797" y="6362104"/>
            <a:ext cx="5472276" cy="123111"/>
          </a:xfrm>
          <a:prstGeom prst="rect">
            <a:avLst/>
          </a:prstGeom>
        </p:spPr>
        <p:txBody>
          <a:bodyPr/>
          <a:lstStyle/>
          <a:p>
            <a:pPr algn="l"/>
            <a:r>
              <a:rPr lang="en-US"/>
              <a:t>Related party transactions</a:t>
            </a:r>
            <a:endParaRPr lang="en-US" dirty="0"/>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4769773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88825"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0" y="1143000"/>
            <a:ext cx="4570810" cy="4572000"/>
          </a:xfrm>
          <a:solidFill>
            <a:schemeClr val="bg1"/>
          </a:solidFill>
        </p:spPr>
        <p:txBody>
          <a:bodyPr lIns="438912" tIns="1440000" rIns="252000" bIns="180000"/>
          <a:lstStyle>
            <a:lvl1pPr marL="0" indent="0">
              <a:lnSpc>
                <a:spcPct val="90000"/>
              </a:lnSpc>
              <a:spcBef>
                <a:spcPts val="0"/>
              </a:spcBef>
              <a:spcAft>
                <a:spcPts val="2999"/>
              </a:spcAft>
              <a:buFont typeface="Arial" panose="020B0604020202020204" pitchFamily="34" charset="0"/>
              <a:buNone/>
              <a:defRPr sz="2599" b="0">
                <a:solidFill>
                  <a:schemeClr val="tx1"/>
                </a:solidFill>
                <a:latin typeface="+mj-lt"/>
              </a:defRPr>
            </a:lvl1pPr>
            <a:lvl2pPr marL="0" indent="0">
              <a:spcBef>
                <a:spcPts val="0"/>
              </a:spcBef>
              <a:spcAft>
                <a:spcPts val="0"/>
              </a:spcAft>
              <a:buFontTx/>
              <a:buNone/>
              <a:defRPr sz="1599" b="1">
                <a:solidFill>
                  <a:schemeClr val="tx1"/>
                </a:solidFill>
                <a:latin typeface="+mn-lt"/>
              </a:defRPr>
            </a:lvl2pPr>
            <a:lvl3pPr marL="0" indent="0">
              <a:spcBef>
                <a:spcPts val="0"/>
              </a:spcBef>
              <a:spcAft>
                <a:spcPts val="0"/>
              </a:spcAft>
              <a:buFontTx/>
              <a:buNone/>
              <a:defRPr sz="1599" b="0">
                <a:solidFill>
                  <a:schemeClr val="tx1"/>
                </a:solidFill>
                <a:latin typeface="+mn-lt"/>
              </a:defRPr>
            </a:lvl3pPr>
            <a:lvl4pPr marL="0" indent="0">
              <a:spcBef>
                <a:spcPts val="0"/>
              </a:spcBef>
              <a:spcAft>
                <a:spcPts val="0"/>
              </a:spcAft>
              <a:buFontTx/>
              <a:buNone/>
              <a:defRPr sz="1599" b="0">
                <a:solidFill>
                  <a:schemeClr val="tx1"/>
                </a:solidFill>
                <a:latin typeface="+mn-lt"/>
              </a:defRPr>
            </a:lvl4pPr>
            <a:lvl5pPr marL="0" indent="0">
              <a:spcBef>
                <a:spcPts val="0"/>
              </a:spcBef>
              <a:spcAft>
                <a:spcPts val="0"/>
              </a:spcAft>
              <a:buFontTx/>
              <a:buNone/>
              <a:defRPr sz="1599" b="0">
                <a:solidFill>
                  <a:schemeClr val="tx1"/>
                </a:solidFill>
                <a:latin typeface="+mn-lt"/>
              </a:defRPr>
            </a:lvl5pPr>
            <a:lvl6pPr marL="0" indent="0">
              <a:spcBef>
                <a:spcPts val="0"/>
              </a:spcBef>
              <a:spcAft>
                <a:spcPts val="0"/>
              </a:spcAft>
              <a:buFontTx/>
              <a:buNone/>
              <a:defRPr sz="1599">
                <a:solidFill>
                  <a:schemeClr val="tx1"/>
                </a:solidFill>
              </a:defRPr>
            </a:lvl6pPr>
            <a:lvl7pPr marL="0" indent="0">
              <a:spcBef>
                <a:spcPts val="0"/>
              </a:spcBef>
              <a:spcAft>
                <a:spcPts val="0"/>
              </a:spcAft>
              <a:buFontTx/>
              <a:buNone/>
              <a:defRPr sz="1599">
                <a:solidFill>
                  <a:schemeClr val="tx1"/>
                </a:solidFill>
              </a:defRPr>
            </a:lvl7pPr>
            <a:lvl8pPr marL="0" indent="0">
              <a:spcBef>
                <a:spcPts val="0"/>
              </a:spcBef>
              <a:spcAft>
                <a:spcPts val="0"/>
              </a:spcAft>
              <a:buFontTx/>
              <a:buNone/>
              <a:defRPr sz="1599">
                <a:solidFill>
                  <a:schemeClr val="tx1"/>
                </a:solidFill>
              </a:defRPr>
            </a:lvl8pPr>
            <a:lvl9pPr marL="0" indent="0">
              <a:spcBef>
                <a:spcPts val="0"/>
              </a:spcBef>
              <a:spcAft>
                <a:spcPts val="0"/>
              </a:spcAft>
              <a:buFontTx/>
              <a:buNone/>
              <a:defRPr sz="1599">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797" y="1623703"/>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chemeClr val="tx1"/>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8" name="Footer Placeholder 7">
            <a:extLst>
              <a:ext uri="{FF2B5EF4-FFF2-40B4-BE49-F238E27FC236}">
                <a16:creationId xmlns:a16="http://schemas.microsoft.com/office/drawing/2014/main" id="{3042CAE4-1315-134B-A97D-6331422E4046}"/>
              </a:ext>
            </a:extLst>
          </p:cNvPr>
          <p:cNvSpPr>
            <a:spLocks noGrp="1"/>
          </p:cNvSpPr>
          <p:nvPr>
            <p:ph type="ftr" sz="quarter" idx="16"/>
          </p:nvPr>
        </p:nvSpPr>
        <p:spPr>
          <a:xfrm>
            <a:off x="442797" y="6362104"/>
            <a:ext cx="5472276" cy="123111"/>
          </a:xfrm>
          <a:prstGeom prst="rect">
            <a:avLst/>
          </a:prstGeom>
        </p:spPr>
        <p:txBody>
          <a:bodyPr/>
          <a:lstStyle/>
          <a:p>
            <a:pPr algn="l"/>
            <a:r>
              <a:rPr lang="en-US"/>
              <a:t>Related party transactions</a:t>
            </a:r>
            <a:endParaRPr lang="en-US" dirty="0"/>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303756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4412" y="0"/>
            <a:ext cx="6094413"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442798" y="1714500"/>
            <a:ext cx="5298013" cy="4457700"/>
          </a:xfrm>
        </p:spPr>
        <p:txBody>
          <a:bodyPr/>
          <a:lstStyle>
            <a:lvl1pPr>
              <a:lnSpc>
                <a:spcPct val="85000"/>
              </a:lnSpc>
              <a:spcBef>
                <a:spcPts val="0"/>
              </a:spcBef>
              <a:spcAft>
                <a:spcPts val="2999"/>
              </a:spcAft>
              <a:defRPr sz="3798" b="0">
                <a:solidFill>
                  <a:schemeClr val="tx1"/>
                </a:solidFill>
                <a:latin typeface="+mj-lt"/>
              </a:defRPr>
            </a:lvl1pPr>
            <a:lvl2pPr marL="0" indent="0">
              <a:spcBef>
                <a:spcPts val="0"/>
              </a:spcBef>
              <a:spcAft>
                <a:spcPts val="0"/>
              </a:spcAft>
              <a:buFont typeface="Arial" panose="020B0604020202020204" pitchFamily="34" charset="0"/>
              <a:buNone/>
              <a:defRPr sz="1599" b="1">
                <a:solidFill>
                  <a:schemeClr val="tx1"/>
                </a:solidFill>
              </a:defRPr>
            </a:lvl2pPr>
            <a:lvl3pPr marL="0" indent="0">
              <a:spcBef>
                <a:spcPts val="0"/>
              </a:spcBef>
              <a:spcAft>
                <a:spcPts val="0"/>
              </a:spcAft>
              <a:buFontTx/>
              <a:buNone/>
              <a:defRPr sz="1599">
                <a:solidFill>
                  <a:schemeClr val="tx1"/>
                </a:solidFill>
              </a:defRPr>
            </a:lvl3pPr>
            <a:lvl4pPr marL="0" indent="0">
              <a:spcBef>
                <a:spcPts val="0"/>
              </a:spcBef>
              <a:spcAft>
                <a:spcPts val="0"/>
              </a:spcAft>
              <a:buFontTx/>
              <a:buNone/>
              <a:defRPr sz="1599">
                <a:solidFill>
                  <a:schemeClr val="tx1"/>
                </a:solidFill>
              </a:defRPr>
            </a:lvl4pPr>
            <a:lvl5pPr marL="0" indent="0">
              <a:spcBef>
                <a:spcPts val="0"/>
              </a:spcBef>
              <a:spcAft>
                <a:spcPts val="0"/>
              </a:spcAft>
              <a:buFontTx/>
              <a:buNone/>
              <a:defRPr sz="1599">
                <a:solidFill>
                  <a:schemeClr val="tx1"/>
                </a:solidFill>
              </a:defRPr>
            </a:lvl5pPr>
            <a:lvl6pPr marL="0" indent="0">
              <a:spcBef>
                <a:spcPts val="0"/>
              </a:spcBef>
              <a:spcAft>
                <a:spcPts val="0"/>
              </a:spcAft>
              <a:buFontTx/>
              <a:buNone/>
              <a:defRPr sz="1599">
                <a:solidFill>
                  <a:schemeClr val="tx1"/>
                </a:solidFill>
              </a:defRPr>
            </a:lvl6pPr>
            <a:lvl7pPr marL="0" indent="0">
              <a:spcBef>
                <a:spcPts val="0"/>
              </a:spcBef>
              <a:spcAft>
                <a:spcPts val="0"/>
              </a:spcAft>
              <a:buFontTx/>
              <a:buNone/>
              <a:defRPr sz="1599">
                <a:solidFill>
                  <a:schemeClr val="tx1"/>
                </a:solidFill>
              </a:defRPr>
            </a:lvl7pPr>
            <a:lvl8pPr marL="0" indent="0">
              <a:spcBef>
                <a:spcPts val="0"/>
              </a:spcBef>
              <a:spcAft>
                <a:spcPts val="0"/>
              </a:spcAft>
              <a:buFontTx/>
              <a:buNone/>
              <a:defRPr sz="1599">
                <a:solidFill>
                  <a:schemeClr val="tx1"/>
                </a:solidFill>
              </a:defRPr>
            </a:lvl8pPr>
            <a:lvl9pPr marL="0" indent="0">
              <a:spcBef>
                <a:spcPts val="0"/>
              </a:spcBef>
              <a:spcAft>
                <a:spcPts val="0"/>
              </a:spcAft>
              <a:buFontTx/>
              <a:buNone/>
              <a:defRPr sz="1599">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797" y="687001"/>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37FC6095-B1C7-6143-B9FD-C545A6D03573}"/>
              </a:ext>
            </a:extLst>
          </p:cNvPr>
          <p:cNvSpPr>
            <a:spLocks noGrp="1"/>
          </p:cNvSpPr>
          <p:nvPr>
            <p:ph type="ftr" sz="quarter" idx="16"/>
          </p:nvPr>
        </p:nvSpPr>
        <p:spPr>
          <a:xfrm>
            <a:off x="442797" y="6362104"/>
            <a:ext cx="5472276" cy="123111"/>
          </a:xfrm>
          <a:prstGeom prst="rect">
            <a:avLst/>
          </a:prstGeom>
        </p:spPr>
        <p:txBody>
          <a:bodyPr/>
          <a:lstStyle/>
          <a:p>
            <a:pPr algn="l"/>
            <a:r>
              <a:rPr lang="en-US"/>
              <a:t>Related party transactions</a:t>
            </a:r>
            <a:endParaRPr lang="en-US" dirty="0"/>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40022418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3462A99-E29D-0436-F242-A34B41E71464}"/>
              </a:ext>
            </a:extLst>
          </p:cNvPr>
          <p:cNvGraphicFramePr>
            <a:graphicFrameLocks noChangeAspect="1"/>
          </p:cNvGraphicFramePr>
          <p:nvPr userDrawn="1">
            <p:custDataLst>
              <p:tags r:id="rId1"/>
            </p:custDataLst>
            <p:extLst>
              <p:ext uri="{D42A27DB-BD31-4B8C-83A1-F6EECF244321}">
                <p14:modId xmlns:p14="http://schemas.microsoft.com/office/powerpoint/2010/main" val="261580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93462A99-E29D-0436-F242-A34B41E7146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442798" y="432001"/>
            <a:ext cx="11303231" cy="634800"/>
          </a:xfrm>
        </p:spPr>
        <p:txBody>
          <a:bodyPr vert="horz"/>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FA1CAC76-AD94-234E-8386-FD25DC54D41B}"/>
              </a:ext>
            </a:extLst>
          </p:cNvPr>
          <p:cNvSpPr>
            <a:spLocks noGrp="1"/>
          </p:cNvSpPr>
          <p:nvPr>
            <p:ph type="dt" sz="half" idx="12"/>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89486007-FECF-0B43-98E4-BE646CA75FA9}"/>
              </a:ext>
            </a:extLst>
          </p:cNvPr>
          <p:cNvSpPr>
            <a:spLocks noGrp="1"/>
          </p:cNvSpPr>
          <p:nvPr>
            <p:ph type="ftr" sz="quarter" idx="13"/>
          </p:nvPr>
        </p:nvSpPr>
        <p:spPr>
          <a:xfrm>
            <a:off x="442797" y="6362104"/>
            <a:ext cx="5472276" cy="123111"/>
          </a:xfrm>
          <a:prstGeom prst="rect">
            <a:avLst/>
          </a:prstGeom>
        </p:spPr>
        <p:txBody>
          <a:bodyPr/>
          <a:lstStyle/>
          <a:p>
            <a:pPr algn="l"/>
            <a:r>
              <a:rPr lang="en-US"/>
              <a:t>Related party transactions</a:t>
            </a:r>
            <a:endParaRPr lang="en-US" dirty="0"/>
          </a:p>
        </p:txBody>
      </p:sp>
      <p:pic>
        <p:nvPicPr>
          <p:cNvPr id="7" name="Picture 6" descr="A black and orange diagonal stripes&#10;&#10;Description automatically generated">
            <a:extLst>
              <a:ext uri="{FF2B5EF4-FFF2-40B4-BE49-F238E27FC236}">
                <a16:creationId xmlns:a16="http://schemas.microsoft.com/office/drawing/2014/main" id="{E6778B67-5BDB-1844-E033-A70DE161F6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1503025" y="0"/>
            <a:ext cx="685800" cy="685800"/>
          </a:xfrm>
          <a:prstGeom prst="rect">
            <a:avLst/>
          </a:prstGeom>
        </p:spPr>
      </p:pic>
    </p:spTree>
    <p:extLst>
      <p:ext uri="{BB962C8B-B14F-4D97-AF65-F5344CB8AC3E}">
        <p14:creationId xmlns:p14="http://schemas.microsoft.com/office/powerpoint/2010/main" val="499159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ote 1 Image Orange">
    <p:bg>
      <p:bgPr>
        <a:solidFill>
          <a:schemeClr val="accent5"/>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4412" y="0"/>
            <a:ext cx="6094413"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442798" y="1714500"/>
            <a:ext cx="5298013" cy="4457700"/>
          </a:xfrm>
        </p:spPr>
        <p:txBody>
          <a:bodyPr/>
          <a:lstStyle>
            <a:lvl1pPr>
              <a:lnSpc>
                <a:spcPct val="85000"/>
              </a:lnSpc>
              <a:spcBef>
                <a:spcPts val="0"/>
              </a:spcBef>
              <a:spcAft>
                <a:spcPts val="2999"/>
              </a:spcAft>
              <a:defRPr sz="3798" b="0">
                <a:solidFill>
                  <a:schemeClr val="tx1"/>
                </a:solidFill>
                <a:latin typeface="+mj-lt"/>
              </a:defRPr>
            </a:lvl1pPr>
            <a:lvl2pPr marL="0" indent="0">
              <a:spcBef>
                <a:spcPts val="0"/>
              </a:spcBef>
              <a:spcAft>
                <a:spcPts val="0"/>
              </a:spcAft>
              <a:buFont typeface="Arial" panose="020B0604020202020204" pitchFamily="34" charset="0"/>
              <a:buNone/>
              <a:defRPr sz="1599" b="1">
                <a:solidFill>
                  <a:schemeClr val="tx1"/>
                </a:solidFill>
              </a:defRPr>
            </a:lvl2pPr>
            <a:lvl3pPr marL="0" indent="0">
              <a:spcBef>
                <a:spcPts val="0"/>
              </a:spcBef>
              <a:spcAft>
                <a:spcPts val="0"/>
              </a:spcAft>
              <a:buFontTx/>
              <a:buNone/>
              <a:defRPr sz="1599">
                <a:solidFill>
                  <a:schemeClr val="tx1"/>
                </a:solidFill>
              </a:defRPr>
            </a:lvl3pPr>
            <a:lvl4pPr marL="0" indent="0">
              <a:spcBef>
                <a:spcPts val="0"/>
              </a:spcBef>
              <a:spcAft>
                <a:spcPts val="0"/>
              </a:spcAft>
              <a:buFontTx/>
              <a:buNone/>
              <a:defRPr sz="1599">
                <a:solidFill>
                  <a:schemeClr val="tx1"/>
                </a:solidFill>
              </a:defRPr>
            </a:lvl4pPr>
            <a:lvl5pPr marL="0" indent="0">
              <a:spcBef>
                <a:spcPts val="0"/>
              </a:spcBef>
              <a:spcAft>
                <a:spcPts val="0"/>
              </a:spcAft>
              <a:buFontTx/>
              <a:buNone/>
              <a:defRPr sz="1599">
                <a:solidFill>
                  <a:schemeClr val="tx1"/>
                </a:solidFill>
              </a:defRPr>
            </a:lvl5pPr>
            <a:lvl6pPr marL="0" indent="0">
              <a:spcBef>
                <a:spcPts val="0"/>
              </a:spcBef>
              <a:spcAft>
                <a:spcPts val="0"/>
              </a:spcAft>
              <a:buFontTx/>
              <a:buNone/>
              <a:defRPr sz="1599">
                <a:solidFill>
                  <a:schemeClr val="tx1"/>
                </a:solidFill>
              </a:defRPr>
            </a:lvl6pPr>
            <a:lvl7pPr marL="0" indent="0">
              <a:spcBef>
                <a:spcPts val="0"/>
              </a:spcBef>
              <a:spcAft>
                <a:spcPts val="0"/>
              </a:spcAft>
              <a:buFontTx/>
              <a:buNone/>
              <a:defRPr sz="1599">
                <a:solidFill>
                  <a:schemeClr val="tx1"/>
                </a:solidFill>
              </a:defRPr>
            </a:lvl7pPr>
            <a:lvl8pPr marL="0" indent="0">
              <a:spcBef>
                <a:spcPts val="0"/>
              </a:spcBef>
              <a:spcAft>
                <a:spcPts val="0"/>
              </a:spcAft>
              <a:buFontTx/>
              <a:buNone/>
              <a:defRPr sz="1599">
                <a:solidFill>
                  <a:schemeClr val="tx1"/>
                </a:solidFill>
              </a:defRPr>
            </a:lvl8pPr>
            <a:lvl9pPr marL="0" indent="0">
              <a:spcBef>
                <a:spcPts val="0"/>
              </a:spcBef>
              <a:spcAft>
                <a:spcPts val="0"/>
              </a:spcAft>
              <a:buFontTx/>
              <a:buNone/>
              <a:defRPr sz="1599">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797" y="687001"/>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37FC6095-B1C7-6143-B9FD-C545A6D03573}"/>
              </a:ext>
            </a:extLst>
          </p:cNvPr>
          <p:cNvSpPr>
            <a:spLocks noGrp="1"/>
          </p:cNvSpPr>
          <p:nvPr>
            <p:ph type="ftr" sz="quarter" idx="16"/>
          </p:nvPr>
        </p:nvSpPr>
        <p:spPr>
          <a:xfrm>
            <a:off x="442797" y="6362104"/>
            <a:ext cx="5472276" cy="123111"/>
          </a:xfrm>
          <a:prstGeom prst="rect">
            <a:avLst/>
          </a:prstGeom>
        </p:spPr>
        <p:txBody>
          <a:bodyPr/>
          <a:lstStyle/>
          <a:p>
            <a:pPr algn="l"/>
            <a:r>
              <a:rPr lang="en-US"/>
              <a:t>Related party transactions</a:t>
            </a:r>
            <a:endParaRPr lang="en-US" dirty="0"/>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1474083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Quote 1 Image Orange">
    <p:bg>
      <p:bgPr>
        <a:solidFill>
          <a:schemeClr val="accent4"/>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4412" y="0"/>
            <a:ext cx="6094413"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442798" y="1714500"/>
            <a:ext cx="5298013" cy="4457700"/>
          </a:xfrm>
        </p:spPr>
        <p:txBody>
          <a:bodyPr/>
          <a:lstStyle>
            <a:lvl1pPr>
              <a:lnSpc>
                <a:spcPct val="85000"/>
              </a:lnSpc>
              <a:spcBef>
                <a:spcPts val="0"/>
              </a:spcBef>
              <a:spcAft>
                <a:spcPts val="2999"/>
              </a:spcAft>
              <a:defRPr sz="3798" b="0">
                <a:solidFill>
                  <a:schemeClr val="bg1"/>
                </a:solidFill>
                <a:latin typeface="+mj-lt"/>
              </a:defRPr>
            </a:lvl1pPr>
            <a:lvl2pPr marL="0" indent="0">
              <a:spcBef>
                <a:spcPts val="0"/>
              </a:spcBef>
              <a:spcAft>
                <a:spcPts val="0"/>
              </a:spcAft>
              <a:buFont typeface="Arial" panose="020B0604020202020204" pitchFamily="34" charset="0"/>
              <a:buNone/>
              <a:defRPr sz="1599" b="1">
                <a:solidFill>
                  <a:schemeClr val="bg1"/>
                </a:solidFill>
              </a:defRPr>
            </a:lvl2pPr>
            <a:lvl3pPr marL="0" indent="0">
              <a:spcBef>
                <a:spcPts val="0"/>
              </a:spcBef>
              <a:spcAft>
                <a:spcPts val="0"/>
              </a:spcAft>
              <a:buFontTx/>
              <a:buNone/>
              <a:defRPr sz="1599">
                <a:solidFill>
                  <a:schemeClr val="bg1"/>
                </a:solidFill>
              </a:defRPr>
            </a:lvl3pPr>
            <a:lvl4pPr marL="0" indent="0">
              <a:spcBef>
                <a:spcPts val="0"/>
              </a:spcBef>
              <a:spcAft>
                <a:spcPts val="0"/>
              </a:spcAft>
              <a:buFontTx/>
              <a:buNone/>
              <a:defRPr sz="1599">
                <a:solidFill>
                  <a:schemeClr val="bg1"/>
                </a:solidFill>
              </a:defRPr>
            </a:lvl4pPr>
            <a:lvl5pPr marL="0" indent="0">
              <a:spcBef>
                <a:spcPts val="0"/>
              </a:spcBef>
              <a:spcAft>
                <a:spcPts val="0"/>
              </a:spcAft>
              <a:buFontTx/>
              <a:buNone/>
              <a:defRPr sz="1599">
                <a:solidFill>
                  <a:schemeClr val="bg1"/>
                </a:solidFill>
              </a:defRPr>
            </a:lvl5pPr>
            <a:lvl6pPr marL="0" indent="0">
              <a:spcBef>
                <a:spcPts val="0"/>
              </a:spcBef>
              <a:spcAft>
                <a:spcPts val="0"/>
              </a:spcAft>
              <a:buFontTx/>
              <a:buNone/>
              <a:defRPr sz="1599">
                <a:solidFill>
                  <a:schemeClr val="bg1"/>
                </a:solidFill>
              </a:defRPr>
            </a:lvl6pPr>
            <a:lvl7pPr marL="0" indent="0">
              <a:spcBef>
                <a:spcPts val="0"/>
              </a:spcBef>
              <a:spcAft>
                <a:spcPts val="0"/>
              </a:spcAft>
              <a:buFontTx/>
              <a:buNone/>
              <a:defRPr sz="1599">
                <a:solidFill>
                  <a:schemeClr val="bg1"/>
                </a:solidFill>
              </a:defRPr>
            </a:lvl7pPr>
            <a:lvl8pPr marL="0" indent="0">
              <a:spcBef>
                <a:spcPts val="0"/>
              </a:spcBef>
              <a:spcAft>
                <a:spcPts val="0"/>
              </a:spcAft>
              <a:buFontTx/>
              <a:buNone/>
              <a:defRPr sz="1599">
                <a:solidFill>
                  <a:schemeClr val="bg1"/>
                </a:solidFill>
              </a:defRPr>
            </a:lvl8pPr>
            <a:lvl9pPr marL="0" indent="0">
              <a:spcBef>
                <a:spcPts val="0"/>
              </a:spcBef>
              <a:spcAft>
                <a:spcPts val="0"/>
              </a:spcAft>
              <a:buFontTx/>
              <a:buNone/>
              <a:defRPr sz="1599">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797" y="687001"/>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chemeClr val="bg1"/>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37FC6095-B1C7-6143-B9FD-C545A6D03573}"/>
              </a:ext>
            </a:extLst>
          </p:cNvPr>
          <p:cNvSpPr>
            <a:spLocks noGrp="1"/>
          </p:cNvSpPr>
          <p:nvPr>
            <p:ph type="ftr" sz="quarter" idx="16"/>
          </p:nvPr>
        </p:nvSpPr>
        <p:spPr>
          <a:xfrm>
            <a:off x="442797" y="6362105"/>
            <a:ext cx="5472276" cy="123111"/>
          </a:xfrm>
          <a:prstGeom prst="rect">
            <a:avLst/>
          </a:prstGeom>
        </p:spPr>
        <p:txBody>
          <a:bodyPr/>
          <a:lstStyle>
            <a:lvl1pPr>
              <a:defRPr>
                <a:solidFill>
                  <a:schemeClr val="bg1"/>
                </a:solidFill>
              </a:defRPr>
            </a:lvl1pPr>
          </a:lstStyle>
          <a:p>
            <a:r>
              <a:rPr lang="en-US"/>
              <a:t>Related party transactions</a:t>
            </a:r>
            <a:endParaRPr lang="en-US" dirty="0"/>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GB" smtClean="0"/>
              <a:pPr/>
              <a:t>‹#›</a:t>
            </a:fld>
            <a:endParaRPr lang="en-GB" dirty="0"/>
          </a:p>
        </p:txBody>
      </p:sp>
      <p:sp>
        <p:nvSpPr>
          <p:cNvPr id="6" name="TextBox 5">
            <a:extLst>
              <a:ext uri="{FF2B5EF4-FFF2-40B4-BE49-F238E27FC236}">
                <a16:creationId xmlns:a16="http://schemas.microsoft.com/office/drawing/2014/main" id="{E0347463-A0BD-9007-9A89-F4714E27DB68}"/>
              </a:ext>
            </a:extLst>
          </p:cNvPr>
          <p:cNvSpPr txBox="1"/>
          <p:nvPr userDrawn="1"/>
        </p:nvSpPr>
        <p:spPr>
          <a:xfrm>
            <a:off x="442798" y="6492240"/>
            <a:ext cx="5472275" cy="137160"/>
          </a:xfrm>
          <a:prstGeom prst="rect">
            <a:avLst/>
          </a:prstGeom>
          <a:noFill/>
        </p:spPr>
        <p:txBody>
          <a:bodyPr wrap="square" lIns="0" tIns="0" rIns="0" bIns="0" rtlCol="0" anchor="b" anchorCtr="0">
            <a:noAutofit/>
          </a:bodyPr>
          <a:lstStyle/>
          <a:p>
            <a:pPr algn="l"/>
            <a:r>
              <a:rPr lang="en-GB" sz="800" b="0" dirty="0">
                <a:solidFill>
                  <a:schemeClr val="bg1"/>
                </a:solidFill>
              </a:rPr>
              <a:t>PwC</a:t>
            </a:r>
          </a:p>
        </p:txBody>
      </p:sp>
    </p:spTree>
    <p:extLst>
      <p:ext uri="{BB962C8B-B14F-4D97-AF65-F5344CB8AC3E}">
        <p14:creationId xmlns:p14="http://schemas.microsoft.com/office/powerpoint/2010/main" val="2760411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Quote 1 Image Orange">
    <p:bg>
      <p:bgPr>
        <a:solidFill>
          <a:schemeClr val="tx1">
            <a:lumMod val="95000"/>
          </a:schemeClr>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4412" y="0"/>
            <a:ext cx="6094413"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442798" y="1714500"/>
            <a:ext cx="5298013" cy="4457700"/>
          </a:xfrm>
        </p:spPr>
        <p:txBody>
          <a:bodyPr/>
          <a:lstStyle>
            <a:lvl1pPr>
              <a:lnSpc>
                <a:spcPct val="85000"/>
              </a:lnSpc>
              <a:spcBef>
                <a:spcPts val="0"/>
              </a:spcBef>
              <a:spcAft>
                <a:spcPts val="2999"/>
              </a:spcAft>
              <a:defRPr sz="3798" b="0">
                <a:solidFill>
                  <a:schemeClr val="bg1"/>
                </a:solidFill>
                <a:latin typeface="+mj-lt"/>
              </a:defRPr>
            </a:lvl1pPr>
            <a:lvl2pPr marL="0" indent="0">
              <a:spcBef>
                <a:spcPts val="0"/>
              </a:spcBef>
              <a:spcAft>
                <a:spcPts val="0"/>
              </a:spcAft>
              <a:buFont typeface="Arial" panose="020B0604020202020204" pitchFamily="34" charset="0"/>
              <a:buNone/>
              <a:defRPr sz="1599" b="1">
                <a:solidFill>
                  <a:schemeClr val="bg1"/>
                </a:solidFill>
              </a:defRPr>
            </a:lvl2pPr>
            <a:lvl3pPr marL="0" indent="0">
              <a:spcBef>
                <a:spcPts val="0"/>
              </a:spcBef>
              <a:spcAft>
                <a:spcPts val="0"/>
              </a:spcAft>
              <a:buFontTx/>
              <a:buNone/>
              <a:defRPr sz="1599">
                <a:solidFill>
                  <a:schemeClr val="bg1"/>
                </a:solidFill>
              </a:defRPr>
            </a:lvl3pPr>
            <a:lvl4pPr marL="0" indent="0">
              <a:spcBef>
                <a:spcPts val="0"/>
              </a:spcBef>
              <a:spcAft>
                <a:spcPts val="0"/>
              </a:spcAft>
              <a:buFontTx/>
              <a:buNone/>
              <a:defRPr sz="1599">
                <a:solidFill>
                  <a:schemeClr val="bg1"/>
                </a:solidFill>
              </a:defRPr>
            </a:lvl4pPr>
            <a:lvl5pPr marL="0" indent="0">
              <a:spcBef>
                <a:spcPts val="0"/>
              </a:spcBef>
              <a:spcAft>
                <a:spcPts val="0"/>
              </a:spcAft>
              <a:buFontTx/>
              <a:buNone/>
              <a:defRPr sz="1599">
                <a:solidFill>
                  <a:schemeClr val="bg1"/>
                </a:solidFill>
              </a:defRPr>
            </a:lvl5pPr>
            <a:lvl6pPr marL="0" indent="0">
              <a:spcBef>
                <a:spcPts val="0"/>
              </a:spcBef>
              <a:spcAft>
                <a:spcPts val="0"/>
              </a:spcAft>
              <a:buFontTx/>
              <a:buNone/>
              <a:defRPr sz="1599">
                <a:solidFill>
                  <a:schemeClr val="bg1"/>
                </a:solidFill>
              </a:defRPr>
            </a:lvl6pPr>
            <a:lvl7pPr marL="0" indent="0">
              <a:spcBef>
                <a:spcPts val="0"/>
              </a:spcBef>
              <a:spcAft>
                <a:spcPts val="0"/>
              </a:spcAft>
              <a:buFontTx/>
              <a:buNone/>
              <a:defRPr sz="1599">
                <a:solidFill>
                  <a:schemeClr val="bg1"/>
                </a:solidFill>
              </a:defRPr>
            </a:lvl7pPr>
            <a:lvl8pPr marL="0" indent="0">
              <a:spcBef>
                <a:spcPts val="0"/>
              </a:spcBef>
              <a:spcAft>
                <a:spcPts val="0"/>
              </a:spcAft>
              <a:buFontTx/>
              <a:buNone/>
              <a:defRPr sz="1599">
                <a:solidFill>
                  <a:schemeClr val="bg1"/>
                </a:solidFill>
              </a:defRPr>
            </a:lvl8pPr>
            <a:lvl9pPr marL="0" indent="0">
              <a:spcBef>
                <a:spcPts val="0"/>
              </a:spcBef>
              <a:spcAft>
                <a:spcPts val="0"/>
              </a:spcAft>
              <a:buFontTx/>
              <a:buNone/>
              <a:defRPr sz="1599">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797" y="687001"/>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chemeClr val="bg1"/>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37FC6095-B1C7-6143-B9FD-C545A6D03573}"/>
              </a:ext>
            </a:extLst>
          </p:cNvPr>
          <p:cNvSpPr>
            <a:spLocks noGrp="1"/>
          </p:cNvSpPr>
          <p:nvPr>
            <p:ph type="ftr" sz="quarter" idx="16"/>
          </p:nvPr>
        </p:nvSpPr>
        <p:spPr>
          <a:xfrm>
            <a:off x="442797" y="6362105"/>
            <a:ext cx="5472276" cy="123111"/>
          </a:xfrm>
          <a:prstGeom prst="rect">
            <a:avLst/>
          </a:prstGeom>
        </p:spPr>
        <p:txBody>
          <a:bodyPr/>
          <a:lstStyle>
            <a:lvl1pPr>
              <a:defRPr>
                <a:solidFill>
                  <a:schemeClr val="bg1"/>
                </a:solidFill>
              </a:defRPr>
            </a:lvl1pPr>
          </a:lstStyle>
          <a:p>
            <a:r>
              <a:rPr lang="en-US"/>
              <a:t>Related party transactions</a:t>
            </a:r>
            <a:endParaRPr lang="en-US" dirty="0"/>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GB" smtClean="0"/>
              <a:pPr/>
              <a:t>‹#›</a:t>
            </a:fld>
            <a:endParaRPr lang="en-GB" dirty="0"/>
          </a:p>
        </p:txBody>
      </p:sp>
      <p:sp>
        <p:nvSpPr>
          <p:cNvPr id="6" name="TextBox 5">
            <a:extLst>
              <a:ext uri="{FF2B5EF4-FFF2-40B4-BE49-F238E27FC236}">
                <a16:creationId xmlns:a16="http://schemas.microsoft.com/office/drawing/2014/main" id="{E0347463-A0BD-9007-9A89-F4714E27DB68}"/>
              </a:ext>
            </a:extLst>
          </p:cNvPr>
          <p:cNvSpPr txBox="1"/>
          <p:nvPr userDrawn="1"/>
        </p:nvSpPr>
        <p:spPr>
          <a:xfrm>
            <a:off x="442798" y="6492240"/>
            <a:ext cx="5472275" cy="137160"/>
          </a:xfrm>
          <a:prstGeom prst="rect">
            <a:avLst/>
          </a:prstGeom>
          <a:noFill/>
        </p:spPr>
        <p:txBody>
          <a:bodyPr wrap="square" lIns="0" tIns="0" rIns="0" bIns="0" rtlCol="0" anchor="b" anchorCtr="0">
            <a:noAutofit/>
          </a:bodyPr>
          <a:lstStyle/>
          <a:p>
            <a:pPr algn="l"/>
            <a:r>
              <a:rPr lang="en-GB" sz="800" b="0" dirty="0">
                <a:solidFill>
                  <a:schemeClr val="bg1"/>
                </a:solidFill>
              </a:rPr>
              <a:t>PwC</a:t>
            </a:r>
          </a:p>
        </p:txBody>
      </p:sp>
    </p:spTree>
    <p:extLst>
      <p:ext uri="{BB962C8B-B14F-4D97-AF65-F5344CB8AC3E}">
        <p14:creationId xmlns:p14="http://schemas.microsoft.com/office/powerpoint/2010/main" val="4635651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Quote 1 Image Orange">
    <p:bg>
      <p:bgPr>
        <a:solidFill>
          <a:schemeClr val="bg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4412" y="0"/>
            <a:ext cx="6094413"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442798" y="1714500"/>
            <a:ext cx="5298013" cy="4457700"/>
          </a:xfrm>
        </p:spPr>
        <p:txBody>
          <a:bodyPr/>
          <a:lstStyle>
            <a:lvl1pPr>
              <a:lnSpc>
                <a:spcPct val="85000"/>
              </a:lnSpc>
              <a:spcBef>
                <a:spcPts val="0"/>
              </a:spcBef>
              <a:spcAft>
                <a:spcPts val="2999"/>
              </a:spcAft>
              <a:defRPr sz="3798" b="0">
                <a:solidFill>
                  <a:schemeClr val="tx1"/>
                </a:solidFill>
                <a:latin typeface="+mj-lt"/>
              </a:defRPr>
            </a:lvl1pPr>
            <a:lvl2pPr marL="0" indent="0">
              <a:spcBef>
                <a:spcPts val="0"/>
              </a:spcBef>
              <a:spcAft>
                <a:spcPts val="0"/>
              </a:spcAft>
              <a:buFont typeface="Arial" panose="020B0604020202020204" pitchFamily="34" charset="0"/>
              <a:buNone/>
              <a:defRPr sz="1599" b="1">
                <a:solidFill>
                  <a:schemeClr val="tx1"/>
                </a:solidFill>
              </a:defRPr>
            </a:lvl2pPr>
            <a:lvl3pPr marL="0" indent="0">
              <a:spcBef>
                <a:spcPts val="0"/>
              </a:spcBef>
              <a:spcAft>
                <a:spcPts val="0"/>
              </a:spcAft>
              <a:buFontTx/>
              <a:buNone/>
              <a:defRPr sz="1599">
                <a:solidFill>
                  <a:schemeClr val="tx1"/>
                </a:solidFill>
              </a:defRPr>
            </a:lvl3pPr>
            <a:lvl4pPr marL="0" indent="0">
              <a:spcBef>
                <a:spcPts val="0"/>
              </a:spcBef>
              <a:spcAft>
                <a:spcPts val="0"/>
              </a:spcAft>
              <a:buFontTx/>
              <a:buNone/>
              <a:defRPr sz="1599">
                <a:solidFill>
                  <a:schemeClr val="tx1"/>
                </a:solidFill>
              </a:defRPr>
            </a:lvl4pPr>
            <a:lvl5pPr marL="0" indent="0">
              <a:spcBef>
                <a:spcPts val="0"/>
              </a:spcBef>
              <a:spcAft>
                <a:spcPts val="0"/>
              </a:spcAft>
              <a:buFontTx/>
              <a:buNone/>
              <a:defRPr sz="1599">
                <a:solidFill>
                  <a:schemeClr val="tx1"/>
                </a:solidFill>
              </a:defRPr>
            </a:lvl5pPr>
            <a:lvl6pPr marL="0" indent="0">
              <a:spcBef>
                <a:spcPts val="0"/>
              </a:spcBef>
              <a:spcAft>
                <a:spcPts val="0"/>
              </a:spcAft>
              <a:buFontTx/>
              <a:buNone/>
              <a:defRPr sz="1599">
                <a:solidFill>
                  <a:schemeClr val="tx1"/>
                </a:solidFill>
              </a:defRPr>
            </a:lvl6pPr>
            <a:lvl7pPr marL="0" indent="0">
              <a:spcBef>
                <a:spcPts val="0"/>
              </a:spcBef>
              <a:spcAft>
                <a:spcPts val="0"/>
              </a:spcAft>
              <a:buFontTx/>
              <a:buNone/>
              <a:defRPr sz="1599">
                <a:solidFill>
                  <a:schemeClr val="tx1"/>
                </a:solidFill>
              </a:defRPr>
            </a:lvl7pPr>
            <a:lvl8pPr marL="0" indent="0">
              <a:spcBef>
                <a:spcPts val="0"/>
              </a:spcBef>
              <a:spcAft>
                <a:spcPts val="0"/>
              </a:spcAft>
              <a:buFontTx/>
              <a:buNone/>
              <a:defRPr sz="1599">
                <a:solidFill>
                  <a:schemeClr val="tx1"/>
                </a:solidFill>
              </a:defRPr>
            </a:lvl8pPr>
            <a:lvl9pPr marL="0" indent="0">
              <a:spcBef>
                <a:spcPts val="0"/>
              </a:spcBef>
              <a:spcAft>
                <a:spcPts val="0"/>
              </a:spcAft>
              <a:buFontTx/>
              <a:buNone/>
              <a:defRPr sz="1599">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797" y="687001"/>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37FC6095-B1C7-6143-B9FD-C545A6D03573}"/>
              </a:ext>
            </a:extLst>
          </p:cNvPr>
          <p:cNvSpPr>
            <a:spLocks noGrp="1"/>
          </p:cNvSpPr>
          <p:nvPr>
            <p:ph type="ftr" sz="quarter" idx="16"/>
          </p:nvPr>
        </p:nvSpPr>
        <p:spPr>
          <a:xfrm>
            <a:off x="442797" y="6362104"/>
            <a:ext cx="5472276" cy="123111"/>
          </a:xfrm>
          <a:prstGeom prst="rect">
            <a:avLst/>
          </a:prstGeom>
        </p:spPr>
        <p:txBody>
          <a:bodyPr/>
          <a:lstStyle/>
          <a:p>
            <a:pPr algn="l"/>
            <a:r>
              <a:rPr lang="en-US"/>
              <a:t>Related party transactions</a:t>
            </a:r>
            <a:endParaRPr lang="en-US" dirty="0"/>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3685799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4412" y="0"/>
            <a:ext cx="6094413"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442798" y="1714500"/>
            <a:ext cx="5298013" cy="4457700"/>
          </a:xfrm>
        </p:spPr>
        <p:txBody>
          <a:bodyPr/>
          <a:lstStyle>
            <a:lvl1pPr>
              <a:lnSpc>
                <a:spcPct val="85000"/>
              </a:lnSpc>
              <a:spcBef>
                <a:spcPts val="0"/>
              </a:spcBef>
              <a:spcAft>
                <a:spcPts val="2999"/>
              </a:spcAft>
              <a:defRPr sz="3798" b="0">
                <a:solidFill>
                  <a:schemeClr val="tx1"/>
                </a:solidFill>
                <a:latin typeface="+mj-lt"/>
              </a:defRPr>
            </a:lvl1pPr>
            <a:lvl2pPr marL="0" indent="0">
              <a:spcBef>
                <a:spcPts val="0"/>
              </a:spcBef>
              <a:spcAft>
                <a:spcPts val="0"/>
              </a:spcAft>
              <a:buFont typeface="Arial" panose="020B0604020202020204" pitchFamily="34" charset="0"/>
              <a:buNone/>
              <a:defRPr sz="1599" b="1"/>
            </a:lvl2pPr>
            <a:lvl3pPr marL="0" indent="0">
              <a:spcBef>
                <a:spcPts val="0"/>
              </a:spcBef>
              <a:spcAft>
                <a:spcPts val="0"/>
              </a:spcAft>
              <a:buFontTx/>
              <a:buNone/>
              <a:defRPr sz="1599"/>
            </a:lvl3pPr>
            <a:lvl4pPr marL="0" indent="0">
              <a:spcBef>
                <a:spcPts val="0"/>
              </a:spcBef>
              <a:spcAft>
                <a:spcPts val="0"/>
              </a:spcAft>
              <a:buFontTx/>
              <a:buNone/>
              <a:defRPr sz="1599"/>
            </a:lvl4pPr>
            <a:lvl5pPr marL="0" indent="0">
              <a:spcBef>
                <a:spcPts val="0"/>
              </a:spcBef>
              <a:spcAft>
                <a:spcPts val="0"/>
              </a:spcAft>
              <a:buFontTx/>
              <a:buNone/>
              <a:defRPr sz="1599"/>
            </a:lvl5pPr>
            <a:lvl6pPr marL="0" indent="0">
              <a:spcBef>
                <a:spcPts val="0"/>
              </a:spcBef>
              <a:spcAft>
                <a:spcPts val="0"/>
              </a:spcAft>
              <a:buFontTx/>
              <a:buNone/>
              <a:defRPr sz="1599"/>
            </a:lvl6pPr>
            <a:lvl7pPr marL="0" indent="0">
              <a:spcBef>
                <a:spcPts val="0"/>
              </a:spcBef>
              <a:spcAft>
                <a:spcPts val="0"/>
              </a:spcAft>
              <a:buFontTx/>
              <a:buNone/>
              <a:defRPr sz="1599"/>
            </a:lvl7pPr>
            <a:lvl8pPr marL="0" indent="0">
              <a:spcBef>
                <a:spcPts val="0"/>
              </a:spcBef>
              <a:spcAft>
                <a:spcPts val="0"/>
              </a:spcAft>
              <a:buFontTx/>
              <a:buNone/>
              <a:defRPr sz="1599"/>
            </a:lvl8pPr>
            <a:lvl9pPr marL="0" indent="0">
              <a:spcBef>
                <a:spcPts val="0"/>
              </a:spcBef>
              <a:spcAft>
                <a:spcPts val="0"/>
              </a:spcAft>
              <a:buFontTx/>
              <a:buNone/>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797" y="687001"/>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6" name="Slide Number Placeholder 5">
            <a:extLst>
              <a:ext uri="{FF2B5EF4-FFF2-40B4-BE49-F238E27FC236}">
                <a16:creationId xmlns:a16="http://schemas.microsoft.com/office/drawing/2014/main" id="{C0618CEB-562C-EF47-A905-BA1BD3BB0B4A}"/>
              </a:ext>
            </a:extLst>
          </p:cNvPr>
          <p:cNvSpPr>
            <a:spLocks noGrp="1"/>
          </p:cNvSpPr>
          <p:nvPr>
            <p:ph type="sldNum" sz="quarter" idx="16"/>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B7BEC181-486E-E441-8900-B8446C2DF2CE}"/>
              </a:ext>
            </a:extLst>
          </p:cNvPr>
          <p:cNvSpPr>
            <a:spLocks noGrp="1"/>
          </p:cNvSpPr>
          <p:nvPr>
            <p:ph type="dt" sz="half" idx="17"/>
          </p:nvPr>
        </p:nvSpPr>
        <p:spPr>
          <a:xfrm>
            <a:off x="9981695" y="6355080"/>
            <a:ext cx="1764333" cy="123111"/>
          </a:xfrm>
          <a:prstGeom prst="rect">
            <a:avLst/>
          </a:prstGeom>
        </p:spPr>
        <p:txBody>
          <a:bodyPr/>
          <a:lstStyle>
            <a:lvl1pPr>
              <a:defRPr>
                <a:solidFill>
                  <a:schemeClr val="bg1"/>
                </a:solidFill>
              </a:defRPr>
            </a:lvl1pPr>
          </a:lstStyle>
          <a:p>
            <a:r>
              <a:rPr lang="en-IN"/>
              <a:t>October 2024</a:t>
            </a:r>
            <a:endParaRPr lang="en-US" dirty="0"/>
          </a:p>
        </p:txBody>
      </p:sp>
      <p:sp>
        <p:nvSpPr>
          <p:cNvPr id="4" name="Footer Placeholder 3">
            <a:extLst>
              <a:ext uri="{FF2B5EF4-FFF2-40B4-BE49-F238E27FC236}">
                <a16:creationId xmlns:a16="http://schemas.microsoft.com/office/drawing/2014/main" id="{761E6323-CD0D-424F-880F-557372819009}"/>
              </a:ext>
            </a:extLst>
          </p:cNvPr>
          <p:cNvSpPr>
            <a:spLocks noGrp="1"/>
          </p:cNvSpPr>
          <p:nvPr>
            <p:ph type="ftr" sz="quarter" idx="18"/>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82639911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274570"/>
            <a:ext cx="9537882" cy="3897630"/>
          </a:xfrm>
        </p:spPr>
        <p:txBody>
          <a:bodyPr/>
          <a:lstStyle>
            <a:lvl1pPr>
              <a:lnSpc>
                <a:spcPct val="85000"/>
              </a:lnSpc>
              <a:spcBef>
                <a:spcPts val="0"/>
              </a:spcBef>
              <a:spcAft>
                <a:spcPts val="2999"/>
              </a:spcAft>
              <a:defRPr sz="3798" b="0">
                <a:solidFill>
                  <a:schemeClr val="tx1"/>
                </a:solidFill>
                <a:latin typeface="+mj-lt"/>
              </a:defRPr>
            </a:lvl1pPr>
            <a:lvl2pPr marL="0" indent="0">
              <a:spcBef>
                <a:spcPts val="0"/>
              </a:spcBef>
              <a:spcAft>
                <a:spcPts val="0"/>
              </a:spcAft>
              <a:buFont typeface="Arial" panose="020B0604020202020204" pitchFamily="34" charset="0"/>
              <a:buNone/>
              <a:defRPr sz="1599" b="1"/>
            </a:lvl2pPr>
            <a:lvl3pPr marL="0" indent="0">
              <a:spcBef>
                <a:spcPts val="0"/>
              </a:spcBef>
              <a:spcAft>
                <a:spcPts val="0"/>
              </a:spcAft>
              <a:buFontTx/>
              <a:buNone/>
              <a:defRPr sz="1599"/>
            </a:lvl3pPr>
            <a:lvl4pPr marL="0" indent="0">
              <a:spcBef>
                <a:spcPts val="0"/>
              </a:spcBef>
              <a:spcAft>
                <a:spcPts val="0"/>
              </a:spcAft>
              <a:buFontTx/>
              <a:buNone/>
              <a:defRPr sz="1599"/>
            </a:lvl4pPr>
            <a:lvl5pPr marL="0" indent="0">
              <a:spcBef>
                <a:spcPts val="0"/>
              </a:spcBef>
              <a:spcAft>
                <a:spcPts val="0"/>
              </a:spcAft>
              <a:buFontTx/>
              <a:buNone/>
              <a:defRPr sz="1599"/>
            </a:lvl5pPr>
            <a:lvl6pPr marL="0" indent="0">
              <a:spcBef>
                <a:spcPts val="0"/>
              </a:spcBef>
              <a:spcAft>
                <a:spcPts val="0"/>
              </a:spcAft>
              <a:buFontTx/>
              <a:buNone/>
              <a:defRPr sz="1599"/>
            </a:lvl6pPr>
            <a:lvl7pPr marL="0" indent="0">
              <a:spcBef>
                <a:spcPts val="0"/>
              </a:spcBef>
              <a:spcAft>
                <a:spcPts val="0"/>
              </a:spcAft>
              <a:buFontTx/>
              <a:buNone/>
              <a:defRPr sz="1599"/>
            </a:lvl7pPr>
            <a:lvl8pPr marL="0" indent="0">
              <a:spcBef>
                <a:spcPts val="0"/>
              </a:spcBef>
              <a:spcAft>
                <a:spcPts val="0"/>
              </a:spcAft>
              <a:buFontTx/>
              <a:buNone/>
              <a:defRPr sz="1599"/>
            </a:lvl8pPr>
            <a:lvl9pPr marL="0" indent="0">
              <a:spcBef>
                <a:spcPts val="0"/>
              </a:spcBef>
              <a:spcAft>
                <a:spcPts val="0"/>
              </a:spcAft>
              <a:buFontTx/>
              <a:buNone/>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797" y="1362959"/>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2" name="Date Placeholder 1">
            <a:extLst>
              <a:ext uri="{FF2B5EF4-FFF2-40B4-BE49-F238E27FC236}">
                <a16:creationId xmlns:a16="http://schemas.microsoft.com/office/drawing/2014/main" id="{7E5DC986-4502-464F-A426-50A70EA2E41A}"/>
              </a:ext>
            </a:extLst>
          </p:cNvPr>
          <p:cNvSpPr>
            <a:spLocks noGrp="1"/>
          </p:cNvSpPr>
          <p:nvPr>
            <p:ph type="dt" sz="half" idx="10"/>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FE17195B-4456-9145-8D6E-97A5EBDF8090}"/>
              </a:ext>
            </a:extLst>
          </p:cNvPr>
          <p:cNvSpPr>
            <a:spLocks noGrp="1"/>
          </p:cNvSpPr>
          <p:nvPr>
            <p:ph type="ftr" sz="quarter" idx="11"/>
          </p:nvPr>
        </p:nvSpPr>
        <p:spPr>
          <a:xfrm>
            <a:off x="442797" y="6362104"/>
            <a:ext cx="5472276" cy="123111"/>
          </a:xfrm>
          <a:prstGeom prst="rect">
            <a:avLst/>
          </a:prstGeom>
        </p:spPr>
        <p:txBody>
          <a:bodyPr/>
          <a:lstStyle/>
          <a:p>
            <a:pPr algn="l"/>
            <a:r>
              <a:rPr lang="en-US"/>
              <a:t>Related party transactions</a:t>
            </a:r>
            <a:endParaRPr lang="en-US" dirty="0"/>
          </a:p>
        </p:txBody>
      </p:sp>
      <p:sp>
        <p:nvSpPr>
          <p:cNvPr id="7" name="Slide Number Placeholder 6">
            <a:extLst>
              <a:ext uri="{FF2B5EF4-FFF2-40B4-BE49-F238E27FC236}">
                <a16:creationId xmlns:a16="http://schemas.microsoft.com/office/drawing/2014/main" id="{FC67263F-492F-7F4E-9E89-2A38E1B27F39}"/>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98560578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274570"/>
            <a:ext cx="9537882" cy="3897630"/>
          </a:xfrm>
        </p:spPr>
        <p:txBody>
          <a:bodyPr/>
          <a:lstStyle>
            <a:lvl1pPr>
              <a:lnSpc>
                <a:spcPct val="85000"/>
              </a:lnSpc>
              <a:spcBef>
                <a:spcPts val="0"/>
              </a:spcBef>
              <a:spcAft>
                <a:spcPts val="2999"/>
              </a:spcAft>
              <a:defRPr sz="3798" b="0">
                <a:solidFill>
                  <a:schemeClr val="tx1"/>
                </a:solidFill>
                <a:latin typeface="+mj-lt"/>
              </a:defRPr>
            </a:lvl1pPr>
            <a:lvl2pPr marL="0" indent="0">
              <a:spcBef>
                <a:spcPts val="0"/>
              </a:spcBef>
              <a:spcAft>
                <a:spcPts val="0"/>
              </a:spcAft>
              <a:buFont typeface="Arial" panose="020B0604020202020204" pitchFamily="34" charset="0"/>
              <a:buNone/>
              <a:defRPr sz="1599" b="1">
                <a:solidFill>
                  <a:schemeClr val="tx1"/>
                </a:solidFill>
              </a:defRPr>
            </a:lvl2pPr>
            <a:lvl3pPr marL="0" indent="0">
              <a:spcBef>
                <a:spcPts val="0"/>
              </a:spcBef>
              <a:spcAft>
                <a:spcPts val="0"/>
              </a:spcAft>
              <a:buFontTx/>
              <a:buNone/>
              <a:defRPr sz="1599">
                <a:solidFill>
                  <a:schemeClr val="tx1"/>
                </a:solidFill>
              </a:defRPr>
            </a:lvl3pPr>
            <a:lvl4pPr marL="0" indent="0">
              <a:spcBef>
                <a:spcPts val="0"/>
              </a:spcBef>
              <a:spcAft>
                <a:spcPts val="0"/>
              </a:spcAft>
              <a:buFontTx/>
              <a:buNone/>
              <a:defRPr sz="1599">
                <a:solidFill>
                  <a:schemeClr val="tx1"/>
                </a:solidFill>
              </a:defRPr>
            </a:lvl4pPr>
            <a:lvl5pPr marL="0" indent="0">
              <a:spcBef>
                <a:spcPts val="0"/>
              </a:spcBef>
              <a:spcAft>
                <a:spcPts val="0"/>
              </a:spcAft>
              <a:buFontTx/>
              <a:buNone/>
              <a:defRPr sz="1599">
                <a:solidFill>
                  <a:schemeClr val="tx1"/>
                </a:solidFill>
              </a:defRPr>
            </a:lvl5pPr>
            <a:lvl6pPr marL="0" indent="0">
              <a:spcBef>
                <a:spcPts val="0"/>
              </a:spcBef>
              <a:spcAft>
                <a:spcPts val="0"/>
              </a:spcAft>
              <a:buFontTx/>
              <a:buNone/>
              <a:defRPr sz="1599">
                <a:solidFill>
                  <a:schemeClr val="tx1"/>
                </a:solidFill>
              </a:defRPr>
            </a:lvl6pPr>
            <a:lvl7pPr marL="0" indent="0">
              <a:spcBef>
                <a:spcPts val="0"/>
              </a:spcBef>
              <a:spcAft>
                <a:spcPts val="0"/>
              </a:spcAft>
              <a:buFontTx/>
              <a:buNone/>
              <a:defRPr sz="1599">
                <a:solidFill>
                  <a:schemeClr val="tx1"/>
                </a:solidFill>
              </a:defRPr>
            </a:lvl7pPr>
            <a:lvl8pPr marL="0" indent="0">
              <a:spcBef>
                <a:spcPts val="0"/>
              </a:spcBef>
              <a:spcAft>
                <a:spcPts val="0"/>
              </a:spcAft>
              <a:buFontTx/>
              <a:buNone/>
              <a:defRPr sz="1599">
                <a:solidFill>
                  <a:schemeClr val="tx1"/>
                </a:solidFill>
              </a:defRPr>
            </a:lvl8pPr>
            <a:lvl9pPr marL="0" indent="0">
              <a:spcBef>
                <a:spcPts val="0"/>
              </a:spcBef>
              <a:spcAft>
                <a:spcPts val="0"/>
              </a:spcAft>
              <a:buFontTx/>
              <a:buNone/>
              <a:defRPr sz="1599">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797" y="1362959"/>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10" name="Date Placeholder 9">
            <a:extLst>
              <a:ext uri="{FF2B5EF4-FFF2-40B4-BE49-F238E27FC236}">
                <a16:creationId xmlns:a16="http://schemas.microsoft.com/office/drawing/2014/main" id="{F95925A0-A65A-B94F-AD42-4A17D5E9B63B}"/>
              </a:ext>
            </a:extLst>
          </p:cNvPr>
          <p:cNvSpPr>
            <a:spLocks noGrp="1"/>
          </p:cNvSpPr>
          <p:nvPr>
            <p:ph type="dt" sz="half" idx="10"/>
          </p:nvPr>
        </p:nvSpPr>
        <p:spPr>
          <a:xfrm>
            <a:off x="9981695" y="6355080"/>
            <a:ext cx="1764333" cy="123111"/>
          </a:xfrm>
          <a:prstGeom prst="rect">
            <a:avLst/>
          </a:prstGeom>
        </p:spPr>
        <p:txBody>
          <a:bodyPr/>
          <a:lstStyle/>
          <a:p>
            <a:r>
              <a:rPr lang="en-IN"/>
              <a:t>October 2024</a:t>
            </a:r>
            <a:endParaRPr lang="en-US" dirty="0"/>
          </a:p>
        </p:txBody>
      </p:sp>
      <p:sp>
        <p:nvSpPr>
          <p:cNvPr id="11" name="Footer Placeholder 10">
            <a:extLst>
              <a:ext uri="{FF2B5EF4-FFF2-40B4-BE49-F238E27FC236}">
                <a16:creationId xmlns:a16="http://schemas.microsoft.com/office/drawing/2014/main" id="{01CB2D71-BA29-2E4C-A7F8-AB7C48FCE919}"/>
              </a:ext>
            </a:extLst>
          </p:cNvPr>
          <p:cNvSpPr>
            <a:spLocks noGrp="1"/>
          </p:cNvSpPr>
          <p:nvPr>
            <p:ph type="ftr" sz="quarter" idx="11"/>
          </p:nvPr>
        </p:nvSpPr>
        <p:spPr>
          <a:xfrm>
            <a:off x="442797" y="6362104"/>
            <a:ext cx="5472276" cy="123111"/>
          </a:xfrm>
          <a:prstGeom prst="rect">
            <a:avLst/>
          </a:prstGeom>
        </p:spPr>
        <p:txBody>
          <a:bodyPr/>
          <a:lstStyle/>
          <a:p>
            <a:pPr algn="l"/>
            <a:r>
              <a:rPr lang="en-US"/>
              <a:t>Related party transactions</a:t>
            </a:r>
            <a:endParaRPr lang="en-US" dirty="0"/>
          </a:p>
        </p:txBody>
      </p:sp>
      <p:sp>
        <p:nvSpPr>
          <p:cNvPr id="12" name="Slide Number Placeholder 11">
            <a:extLst>
              <a:ext uri="{FF2B5EF4-FFF2-40B4-BE49-F238E27FC236}">
                <a16:creationId xmlns:a16="http://schemas.microsoft.com/office/drawing/2014/main" id="{1E0FBAD1-BD7F-C249-B609-9F42DAA28A2B}"/>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19470827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ote 2 Orange">
    <p:bg>
      <p:bgPr>
        <a:solidFill>
          <a:schemeClr val="accent5"/>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274570"/>
            <a:ext cx="9537882" cy="3897630"/>
          </a:xfrm>
        </p:spPr>
        <p:txBody>
          <a:bodyPr/>
          <a:lstStyle>
            <a:lvl1pPr>
              <a:lnSpc>
                <a:spcPct val="85000"/>
              </a:lnSpc>
              <a:spcBef>
                <a:spcPts val="0"/>
              </a:spcBef>
              <a:spcAft>
                <a:spcPts val="2999"/>
              </a:spcAft>
              <a:defRPr sz="3798" b="0">
                <a:solidFill>
                  <a:schemeClr val="tx1"/>
                </a:solidFill>
                <a:latin typeface="+mj-lt"/>
              </a:defRPr>
            </a:lvl1pPr>
            <a:lvl2pPr marL="0" indent="0">
              <a:spcBef>
                <a:spcPts val="0"/>
              </a:spcBef>
              <a:spcAft>
                <a:spcPts val="0"/>
              </a:spcAft>
              <a:buFont typeface="Arial" panose="020B0604020202020204" pitchFamily="34" charset="0"/>
              <a:buNone/>
              <a:defRPr sz="1599" b="1">
                <a:solidFill>
                  <a:schemeClr val="tx1"/>
                </a:solidFill>
              </a:defRPr>
            </a:lvl2pPr>
            <a:lvl3pPr marL="0" indent="0">
              <a:spcBef>
                <a:spcPts val="0"/>
              </a:spcBef>
              <a:spcAft>
                <a:spcPts val="0"/>
              </a:spcAft>
              <a:buFontTx/>
              <a:buNone/>
              <a:defRPr sz="1599">
                <a:solidFill>
                  <a:schemeClr val="tx1"/>
                </a:solidFill>
              </a:defRPr>
            </a:lvl3pPr>
            <a:lvl4pPr marL="0" indent="0">
              <a:spcBef>
                <a:spcPts val="0"/>
              </a:spcBef>
              <a:spcAft>
                <a:spcPts val="0"/>
              </a:spcAft>
              <a:buFontTx/>
              <a:buNone/>
              <a:defRPr sz="1599">
                <a:solidFill>
                  <a:schemeClr val="tx1"/>
                </a:solidFill>
              </a:defRPr>
            </a:lvl4pPr>
            <a:lvl5pPr marL="0" indent="0">
              <a:spcBef>
                <a:spcPts val="0"/>
              </a:spcBef>
              <a:spcAft>
                <a:spcPts val="0"/>
              </a:spcAft>
              <a:buFontTx/>
              <a:buNone/>
              <a:defRPr sz="1599">
                <a:solidFill>
                  <a:schemeClr val="tx1"/>
                </a:solidFill>
              </a:defRPr>
            </a:lvl5pPr>
            <a:lvl6pPr marL="0" indent="0">
              <a:spcBef>
                <a:spcPts val="0"/>
              </a:spcBef>
              <a:spcAft>
                <a:spcPts val="0"/>
              </a:spcAft>
              <a:buFontTx/>
              <a:buNone/>
              <a:defRPr sz="1599">
                <a:solidFill>
                  <a:schemeClr val="tx1"/>
                </a:solidFill>
              </a:defRPr>
            </a:lvl6pPr>
            <a:lvl7pPr marL="0" indent="0">
              <a:spcBef>
                <a:spcPts val="0"/>
              </a:spcBef>
              <a:spcAft>
                <a:spcPts val="0"/>
              </a:spcAft>
              <a:buFontTx/>
              <a:buNone/>
              <a:defRPr sz="1599">
                <a:solidFill>
                  <a:schemeClr val="tx1"/>
                </a:solidFill>
              </a:defRPr>
            </a:lvl7pPr>
            <a:lvl8pPr marL="0" indent="0">
              <a:spcBef>
                <a:spcPts val="0"/>
              </a:spcBef>
              <a:spcAft>
                <a:spcPts val="0"/>
              </a:spcAft>
              <a:buFontTx/>
              <a:buNone/>
              <a:defRPr sz="1599">
                <a:solidFill>
                  <a:schemeClr val="tx1"/>
                </a:solidFill>
              </a:defRPr>
            </a:lvl8pPr>
            <a:lvl9pPr marL="0" indent="0">
              <a:spcBef>
                <a:spcPts val="0"/>
              </a:spcBef>
              <a:spcAft>
                <a:spcPts val="0"/>
              </a:spcAft>
              <a:buFontTx/>
              <a:buNone/>
              <a:defRPr sz="1599">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797" y="1362959"/>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10" name="Date Placeholder 9">
            <a:extLst>
              <a:ext uri="{FF2B5EF4-FFF2-40B4-BE49-F238E27FC236}">
                <a16:creationId xmlns:a16="http://schemas.microsoft.com/office/drawing/2014/main" id="{F95925A0-A65A-B94F-AD42-4A17D5E9B63B}"/>
              </a:ext>
            </a:extLst>
          </p:cNvPr>
          <p:cNvSpPr>
            <a:spLocks noGrp="1"/>
          </p:cNvSpPr>
          <p:nvPr>
            <p:ph type="dt" sz="half" idx="10"/>
          </p:nvPr>
        </p:nvSpPr>
        <p:spPr>
          <a:xfrm>
            <a:off x="9981695" y="6355080"/>
            <a:ext cx="1764333" cy="123111"/>
          </a:xfrm>
          <a:prstGeom prst="rect">
            <a:avLst/>
          </a:prstGeom>
        </p:spPr>
        <p:txBody>
          <a:bodyPr/>
          <a:lstStyle/>
          <a:p>
            <a:r>
              <a:rPr lang="en-IN"/>
              <a:t>October 2024</a:t>
            </a:r>
            <a:endParaRPr lang="en-US" dirty="0"/>
          </a:p>
        </p:txBody>
      </p:sp>
      <p:sp>
        <p:nvSpPr>
          <p:cNvPr id="11" name="Footer Placeholder 10">
            <a:extLst>
              <a:ext uri="{FF2B5EF4-FFF2-40B4-BE49-F238E27FC236}">
                <a16:creationId xmlns:a16="http://schemas.microsoft.com/office/drawing/2014/main" id="{01CB2D71-BA29-2E4C-A7F8-AB7C48FCE919}"/>
              </a:ext>
            </a:extLst>
          </p:cNvPr>
          <p:cNvSpPr>
            <a:spLocks noGrp="1"/>
          </p:cNvSpPr>
          <p:nvPr>
            <p:ph type="ftr" sz="quarter" idx="11"/>
          </p:nvPr>
        </p:nvSpPr>
        <p:spPr>
          <a:xfrm>
            <a:off x="442797" y="6362104"/>
            <a:ext cx="5472276" cy="123111"/>
          </a:xfrm>
          <a:prstGeom prst="rect">
            <a:avLst/>
          </a:prstGeom>
        </p:spPr>
        <p:txBody>
          <a:bodyPr/>
          <a:lstStyle/>
          <a:p>
            <a:pPr algn="l"/>
            <a:r>
              <a:rPr lang="en-US"/>
              <a:t>Related party transactions</a:t>
            </a:r>
            <a:endParaRPr lang="en-US" dirty="0"/>
          </a:p>
        </p:txBody>
      </p:sp>
      <p:sp>
        <p:nvSpPr>
          <p:cNvPr id="12" name="Slide Number Placeholder 11">
            <a:extLst>
              <a:ext uri="{FF2B5EF4-FFF2-40B4-BE49-F238E27FC236}">
                <a16:creationId xmlns:a16="http://schemas.microsoft.com/office/drawing/2014/main" id="{1E0FBAD1-BD7F-C249-B609-9F42DAA28A2B}"/>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99195862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274570"/>
            <a:ext cx="9537882" cy="3897630"/>
          </a:xfrm>
        </p:spPr>
        <p:txBody>
          <a:bodyPr/>
          <a:lstStyle>
            <a:lvl1pPr>
              <a:lnSpc>
                <a:spcPct val="85000"/>
              </a:lnSpc>
              <a:spcBef>
                <a:spcPts val="0"/>
              </a:spcBef>
              <a:spcAft>
                <a:spcPts val="2999"/>
              </a:spcAft>
              <a:defRPr sz="3798" b="0">
                <a:solidFill>
                  <a:schemeClr val="bg1"/>
                </a:solidFill>
                <a:latin typeface="+mj-lt"/>
              </a:defRPr>
            </a:lvl1pPr>
            <a:lvl2pPr marL="0" indent="0">
              <a:spcBef>
                <a:spcPts val="0"/>
              </a:spcBef>
              <a:spcAft>
                <a:spcPts val="0"/>
              </a:spcAft>
              <a:buFont typeface="Arial" panose="020B0604020202020204" pitchFamily="34" charset="0"/>
              <a:buNone/>
              <a:defRPr sz="1599" b="1">
                <a:solidFill>
                  <a:schemeClr val="bg1"/>
                </a:solidFill>
              </a:defRPr>
            </a:lvl2pPr>
            <a:lvl3pPr marL="0" indent="0">
              <a:spcBef>
                <a:spcPts val="0"/>
              </a:spcBef>
              <a:spcAft>
                <a:spcPts val="0"/>
              </a:spcAft>
              <a:buFontTx/>
              <a:buNone/>
              <a:defRPr sz="1599">
                <a:solidFill>
                  <a:schemeClr val="bg1"/>
                </a:solidFill>
              </a:defRPr>
            </a:lvl3pPr>
            <a:lvl4pPr marL="0" indent="0">
              <a:spcBef>
                <a:spcPts val="0"/>
              </a:spcBef>
              <a:spcAft>
                <a:spcPts val="0"/>
              </a:spcAft>
              <a:buFontTx/>
              <a:buNone/>
              <a:defRPr sz="1599">
                <a:solidFill>
                  <a:schemeClr val="bg1"/>
                </a:solidFill>
              </a:defRPr>
            </a:lvl4pPr>
            <a:lvl5pPr marL="0" indent="0">
              <a:spcBef>
                <a:spcPts val="0"/>
              </a:spcBef>
              <a:spcAft>
                <a:spcPts val="0"/>
              </a:spcAft>
              <a:buFontTx/>
              <a:buNone/>
              <a:defRPr sz="1599">
                <a:solidFill>
                  <a:schemeClr val="bg1"/>
                </a:solidFill>
              </a:defRPr>
            </a:lvl5pPr>
            <a:lvl6pPr marL="0" indent="0">
              <a:spcBef>
                <a:spcPts val="0"/>
              </a:spcBef>
              <a:spcAft>
                <a:spcPts val="0"/>
              </a:spcAft>
              <a:buFontTx/>
              <a:buNone/>
              <a:defRPr sz="1599">
                <a:solidFill>
                  <a:schemeClr val="bg1"/>
                </a:solidFill>
              </a:defRPr>
            </a:lvl6pPr>
            <a:lvl7pPr marL="0" indent="0">
              <a:spcBef>
                <a:spcPts val="0"/>
              </a:spcBef>
              <a:spcAft>
                <a:spcPts val="0"/>
              </a:spcAft>
              <a:buFontTx/>
              <a:buNone/>
              <a:defRPr sz="1599">
                <a:solidFill>
                  <a:schemeClr val="bg1"/>
                </a:solidFill>
              </a:defRPr>
            </a:lvl7pPr>
            <a:lvl8pPr marL="0" indent="0">
              <a:spcBef>
                <a:spcPts val="0"/>
              </a:spcBef>
              <a:spcAft>
                <a:spcPts val="0"/>
              </a:spcAft>
              <a:buFontTx/>
              <a:buNone/>
              <a:defRPr sz="1599">
                <a:solidFill>
                  <a:schemeClr val="bg1"/>
                </a:solidFill>
              </a:defRPr>
            </a:lvl8pPr>
            <a:lvl9pPr marL="0" indent="0">
              <a:spcBef>
                <a:spcPts val="0"/>
              </a:spcBef>
              <a:spcAft>
                <a:spcPts val="0"/>
              </a:spcAft>
              <a:buFontTx/>
              <a:buNone/>
              <a:defRPr sz="1599">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797" y="1362959"/>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chemeClr val="bg1"/>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solidFill>
                <a:schemeClr val="bg1"/>
              </a:solidFill>
            </a:endParaRPr>
          </a:p>
        </p:txBody>
      </p:sp>
      <p:sp>
        <p:nvSpPr>
          <p:cNvPr id="2" name="Date Placeholder 1">
            <a:extLst>
              <a:ext uri="{FF2B5EF4-FFF2-40B4-BE49-F238E27FC236}">
                <a16:creationId xmlns:a16="http://schemas.microsoft.com/office/drawing/2014/main" id="{75944E79-860F-9542-986D-3F487E112641}"/>
              </a:ext>
            </a:extLst>
          </p:cNvPr>
          <p:cNvSpPr>
            <a:spLocks noGrp="1"/>
          </p:cNvSpPr>
          <p:nvPr>
            <p:ph type="dt" sz="half" idx="10"/>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6503EA61-A2A9-8D46-A8C8-F5D81CC931C5}"/>
              </a:ext>
            </a:extLst>
          </p:cNvPr>
          <p:cNvSpPr>
            <a:spLocks noGrp="1"/>
          </p:cNvSpPr>
          <p:nvPr>
            <p:ph type="ftr" sz="quarter" idx="11"/>
          </p:nvPr>
        </p:nvSpPr>
        <p:spPr>
          <a:xfrm>
            <a:off x="442797" y="6362105"/>
            <a:ext cx="5472276" cy="123111"/>
          </a:xfrm>
          <a:prstGeom prst="rect">
            <a:avLst/>
          </a:prstGeom>
        </p:spPr>
        <p:txBody>
          <a:bodyPr/>
          <a:lstStyle>
            <a:lvl1pPr>
              <a:defRPr>
                <a:solidFill>
                  <a:schemeClr val="bg1"/>
                </a:solidFill>
              </a:defRPr>
            </a:lvl1pPr>
          </a:lstStyle>
          <a:p>
            <a:r>
              <a:rPr lang="en-US"/>
              <a:t>Related party transactions</a:t>
            </a:r>
            <a:endParaRPr lang="en-US" dirty="0"/>
          </a:p>
        </p:txBody>
      </p:sp>
      <p:sp>
        <p:nvSpPr>
          <p:cNvPr id="9" name="Slide Number Placeholder 8">
            <a:extLst>
              <a:ext uri="{FF2B5EF4-FFF2-40B4-BE49-F238E27FC236}">
                <a16:creationId xmlns:a16="http://schemas.microsoft.com/office/drawing/2014/main" id="{E4410A1E-B181-CB46-A25E-398B598C5B78}"/>
              </a:ext>
            </a:extLst>
          </p:cNvPr>
          <p:cNvSpPr>
            <a:spLocks noGrp="1"/>
          </p:cNvSpPr>
          <p:nvPr>
            <p:ph type="sldNum" sz="quarter" idx="12"/>
          </p:nvPr>
        </p:nvSpPr>
        <p:spPr/>
        <p:txBody>
          <a:bodyPr/>
          <a:lstStyle>
            <a:lvl1pPr>
              <a:defRPr>
                <a:solidFill>
                  <a:schemeClr val="bg1"/>
                </a:solidFill>
              </a:defRPr>
            </a:lvl1pPr>
          </a:lstStyle>
          <a:p>
            <a:fld id="{7870704B-CE94-48CC-AF30-84932A1262A7}" type="slidenum">
              <a:rPr lang="en-GB" smtClean="0"/>
              <a:pPr/>
              <a:t>‹#›</a:t>
            </a:fld>
            <a:endParaRPr lang="en-GB" dirty="0"/>
          </a:p>
        </p:txBody>
      </p:sp>
      <p:sp>
        <p:nvSpPr>
          <p:cNvPr id="5" name="TextBox 4">
            <a:extLst>
              <a:ext uri="{FF2B5EF4-FFF2-40B4-BE49-F238E27FC236}">
                <a16:creationId xmlns:a16="http://schemas.microsoft.com/office/drawing/2014/main" id="{0BF97B94-AFB3-117C-58F1-41244EF46CBF}"/>
              </a:ext>
            </a:extLst>
          </p:cNvPr>
          <p:cNvSpPr txBox="1"/>
          <p:nvPr userDrawn="1"/>
        </p:nvSpPr>
        <p:spPr>
          <a:xfrm>
            <a:off x="442798" y="6492240"/>
            <a:ext cx="5472275" cy="137160"/>
          </a:xfrm>
          <a:prstGeom prst="rect">
            <a:avLst/>
          </a:prstGeom>
          <a:noFill/>
        </p:spPr>
        <p:txBody>
          <a:bodyPr wrap="square" lIns="0" tIns="0" rIns="0" bIns="0" rtlCol="0" anchor="b" anchorCtr="0">
            <a:noAutofit/>
          </a:bodyPr>
          <a:lstStyle/>
          <a:p>
            <a:pPr algn="l"/>
            <a:r>
              <a:rPr lang="en-GB" sz="800" b="0" dirty="0">
                <a:solidFill>
                  <a:schemeClr val="bg1"/>
                </a:solidFill>
              </a:rPr>
              <a:t>PwC</a:t>
            </a:r>
          </a:p>
        </p:txBody>
      </p:sp>
    </p:spTree>
    <p:extLst>
      <p:ext uri="{BB962C8B-B14F-4D97-AF65-F5344CB8AC3E}">
        <p14:creationId xmlns:p14="http://schemas.microsoft.com/office/powerpoint/2010/main" val="110348719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2 Red">
    <p:bg>
      <p:bgPr>
        <a:solidFill>
          <a:schemeClr val="tx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274570"/>
            <a:ext cx="9537882" cy="3897630"/>
          </a:xfrm>
        </p:spPr>
        <p:txBody>
          <a:bodyPr/>
          <a:lstStyle>
            <a:lvl1pPr>
              <a:lnSpc>
                <a:spcPct val="85000"/>
              </a:lnSpc>
              <a:spcBef>
                <a:spcPts val="0"/>
              </a:spcBef>
              <a:spcAft>
                <a:spcPts val="2999"/>
              </a:spcAft>
              <a:defRPr sz="3798" b="0">
                <a:solidFill>
                  <a:schemeClr val="bg1"/>
                </a:solidFill>
                <a:latin typeface="+mj-lt"/>
              </a:defRPr>
            </a:lvl1pPr>
            <a:lvl2pPr marL="0" indent="0">
              <a:spcBef>
                <a:spcPts val="0"/>
              </a:spcBef>
              <a:spcAft>
                <a:spcPts val="0"/>
              </a:spcAft>
              <a:buFont typeface="Arial" panose="020B0604020202020204" pitchFamily="34" charset="0"/>
              <a:buNone/>
              <a:defRPr sz="1599" b="1">
                <a:solidFill>
                  <a:schemeClr val="bg1"/>
                </a:solidFill>
              </a:defRPr>
            </a:lvl2pPr>
            <a:lvl3pPr marL="0" indent="0">
              <a:spcBef>
                <a:spcPts val="0"/>
              </a:spcBef>
              <a:spcAft>
                <a:spcPts val="0"/>
              </a:spcAft>
              <a:buFontTx/>
              <a:buNone/>
              <a:defRPr sz="1599">
                <a:solidFill>
                  <a:schemeClr val="bg1"/>
                </a:solidFill>
              </a:defRPr>
            </a:lvl3pPr>
            <a:lvl4pPr marL="0" indent="0">
              <a:spcBef>
                <a:spcPts val="0"/>
              </a:spcBef>
              <a:spcAft>
                <a:spcPts val="0"/>
              </a:spcAft>
              <a:buFontTx/>
              <a:buNone/>
              <a:defRPr sz="1599">
                <a:solidFill>
                  <a:schemeClr val="bg1"/>
                </a:solidFill>
              </a:defRPr>
            </a:lvl4pPr>
            <a:lvl5pPr marL="0" indent="0">
              <a:spcBef>
                <a:spcPts val="0"/>
              </a:spcBef>
              <a:spcAft>
                <a:spcPts val="0"/>
              </a:spcAft>
              <a:buFontTx/>
              <a:buNone/>
              <a:defRPr sz="1599">
                <a:solidFill>
                  <a:schemeClr val="bg1"/>
                </a:solidFill>
              </a:defRPr>
            </a:lvl5pPr>
            <a:lvl6pPr marL="0" indent="0">
              <a:spcBef>
                <a:spcPts val="0"/>
              </a:spcBef>
              <a:spcAft>
                <a:spcPts val="0"/>
              </a:spcAft>
              <a:buFontTx/>
              <a:buNone/>
              <a:defRPr sz="1599">
                <a:solidFill>
                  <a:schemeClr val="bg1"/>
                </a:solidFill>
              </a:defRPr>
            </a:lvl6pPr>
            <a:lvl7pPr marL="0" indent="0">
              <a:spcBef>
                <a:spcPts val="0"/>
              </a:spcBef>
              <a:spcAft>
                <a:spcPts val="0"/>
              </a:spcAft>
              <a:buFontTx/>
              <a:buNone/>
              <a:defRPr sz="1599">
                <a:solidFill>
                  <a:schemeClr val="bg1"/>
                </a:solidFill>
              </a:defRPr>
            </a:lvl7pPr>
            <a:lvl8pPr marL="0" indent="0">
              <a:spcBef>
                <a:spcPts val="0"/>
              </a:spcBef>
              <a:spcAft>
                <a:spcPts val="0"/>
              </a:spcAft>
              <a:buFontTx/>
              <a:buNone/>
              <a:defRPr sz="1599">
                <a:solidFill>
                  <a:schemeClr val="bg1"/>
                </a:solidFill>
              </a:defRPr>
            </a:lvl8pPr>
            <a:lvl9pPr marL="0" indent="0">
              <a:spcBef>
                <a:spcPts val="0"/>
              </a:spcBef>
              <a:spcAft>
                <a:spcPts val="0"/>
              </a:spcAft>
              <a:buFontTx/>
              <a:buNone/>
              <a:defRPr sz="1599">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797" y="1362959"/>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chemeClr val="bg1"/>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solidFill>
                <a:schemeClr val="bg1"/>
              </a:solidFill>
            </a:endParaRPr>
          </a:p>
        </p:txBody>
      </p:sp>
      <p:sp>
        <p:nvSpPr>
          <p:cNvPr id="2" name="Date Placeholder 1">
            <a:extLst>
              <a:ext uri="{FF2B5EF4-FFF2-40B4-BE49-F238E27FC236}">
                <a16:creationId xmlns:a16="http://schemas.microsoft.com/office/drawing/2014/main" id="{75944E79-860F-9542-986D-3F487E112641}"/>
              </a:ext>
            </a:extLst>
          </p:cNvPr>
          <p:cNvSpPr>
            <a:spLocks noGrp="1"/>
          </p:cNvSpPr>
          <p:nvPr>
            <p:ph type="dt" sz="half" idx="10"/>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6503EA61-A2A9-8D46-A8C8-F5D81CC931C5}"/>
              </a:ext>
            </a:extLst>
          </p:cNvPr>
          <p:cNvSpPr>
            <a:spLocks noGrp="1"/>
          </p:cNvSpPr>
          <p:nvPr>
            <p:ph type="ftr" sz="quarter" idx="11"/>
          </p:nvPr>
        </p:nvSpPr>
        <p:spPr>
          <a:xfrm>
            <a:off x="442797" y="6362105"/>
            <a:ext cx="5472276" cy="123111"/>
          </a:xfrm>
          <a:prstGeom prst="rect">
            <a:avLst/>
          </a:prstGeom>
        </p:spPr>
        <p:txBody>
          <a:bodyPr/>
          <a:lstStyle>
            <a:lvl1pPr>
              <a:defRPr>
                <a:solidFill>
                  <a:schemeClr val="bg1"/>
                </a:solidFill>
              </a:defRPr>
            </a:lvl1pPr>
          </a:lstStyle>
          <a:p>
            <a:r>
              <a:rPr lang="en-US"/>
              <a:t>Related party transactions</a:t>
            </a:r>
            <a:endParaRPr lang="en-US" dirty="0"/>
          </a:p>
        </p:txBody>
      </p:sp>
      <p:sp>
        <p:nvSpPr>
          <p:cNvPr id="9" name="Slide Number Placeholder 8">
            <a:extLst>
              <a:ext uri="{FF2B5EF4-FFF2-40B4-BE49-F238E27FC236}">
                <a16:creationId xmlns:a16="http://schemas.microsoft.com/office/drawing/2014/main" id="{E4410A1E-B181-CB46-A25E-398B598C5B78}"/>
              </a:ext>
            </a:extLst>
          </p:cNvPr>
          <p:cNvSpPr>
            <a:spLocks noGrp="1"/>
          </p:cNvSpPr>
          <p:nvPr>
            <p:ph type="sldNum" sz="quarter" idx="12"/>
          </p:nvPr>
        </p:nvSpPr>
        <p:spPr/>
        <p:txBody>
          <a:bodyPr/>
          <a:lstStyle>
            <a:lvl1pPr>
              <a:defRPr>
                <a:solidFill>
                  <a:schemeClr val="bg1"/>
                </a:solidFill>
              </a:defRPr>
            </a:lvl1pPr>
          </a:lstStyle>
          <a:p>
            <a:fld id="{7870704B-CE94-48CC-AF30-84932A1262A7}" type="slidenum">
              <a:rPr lang="en-GB" smtClean="0"/>
              <a:pPr/>
              <a:t>‹#›</a:t>
            </a:fld>
            <a:endParaRPr lang="en-GB" dirty="0"/>
          </a:p>
        </p:txBody>
      </p:sp>
      <p:sp>
        <p:nvSpPr>
          <p:cNvPr id="5" name="TextBox 4">
            <a:extLst>
              <a:ext uri="{FF2B5EF4-FFF2-40B4-BE49-F238E27FC236}">
                <a16:creationId xmlns:a16="http://schemas.microsoft.com/office/drawing/2014/main" id="{0BF97B94-AFB3-117C-58F1-41244EF46CBF}"/>
              </a:ext>
            </a:extLst>
          </p:cNvPr>
          <p:cNvSpPr txBox="1"/>
          <p:nvPr userDrawn="1"/>
        </p:nvSpPr>
        <p:spPr>
          <a:xfrm>
            <a:off x="442798" y="6492240"/>
            <a:ext cx="5472275" cy="137160"/>
          </a:xfrm>
          <a:prstGeom prst="rect">
            <a:avLst/>
          </a:prstGeom>
          <a:noFill/>
        </p:spPr>
        <p:txBody>
          <a:bodyPr wrap="square" lIns="0" tIns="0" rIns="0" bIns="0" rtlCol="0" anchor="b" anchorCtr="0">
            <a:noAutofit/>
          </a:bodyPr>
          <a:lstStyle/>
          <a:p>
            <a:pPr algn="l"/>
            <a:r>
              <a:rPr lang="en-GB" sz="800" b="0" dirty="0">
                <a:solidFill>
                  <a:schemeClr val="bg1"/>
                </a:solidFill>
              </a:rPr>
              <a:t>PwC</a:t>
            </a:r>
          </a:p>
        </p:txBody>
      </p:sp>
    </p:spTree>
    <p:extLst>
      <p:ext uri="{BB962C8B-B14F-4D97-AF65-F5344CB8AC3E}">
        <p14:creationId xmlns:p14="http://schemas.microsoft.com/office/powerpoint/2010/main" val="326599584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3" name="Content Placeholder 2"/>
          <p:cNvSpPr>
            <a:spLocks noGrp="1"/>
          </p:cNvSpPr>
          <p:nvPr>
            <p:ph idx="1" hasCustomPrompt="1"/>
          </p:nvPr>
        </p:nvSpPr>
        <p:spPr>
          <a:xfrm>
            <a:off x="442798" y="2103120"/>
            <a:ext cx="11303231" cy="40738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C7AE0E6F-13EB-BD40-A19F-F1CFDDB46584}"/>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77EE818A-A3B1-A74B-A063-799FD726DC71}"/>
              </a:ext>
            </a:extLst>
          </p:cNvPr>
          <p:cNvSpPr>
            <a:spLocks noGrp="1"/>
          </p:cNvSpPr>
          <p:nvPr>
            <p:ph type="dt" sz="half" idx="12"/>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3EB0F34F-6B8E-584C-9E9F-165D07878245}"/>
              </a:ext>
            </a:extLst>
          </p:cNvPr>
          <p:cNvSpPr>
            <a:spLocks noGrp="1"/>
          </p:cNvSpPr>
          <p:nvPr>
            <p:ph type="ftr" sz="quarter" idx="13"/>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39149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Quote 2 Oran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274570"/>
            <a:ext cx="9537882" cy="3897630"/>
          </a:xfrm>
        </p:spPr>
        <p:txBody>
          <a:bodyPr/>
          <a:lstStyle>
            <a:lvl1pPr>
              <a:lnSpc>
                <a:spcPct val="85000"/>
              </a:lnSpc>
              <a:spcBef>
                <a:spcPts val="0"/>
              </a:spcBef>
              <a:spcAft>
                <a:spcPts val="2999"/>
              </a:spcAft>
              <a:defRPr sz="3798" b="0">
                <a:solidFill>
                  <a:schemeClr val="tx1"/>
                </a:solidFill>
                <a:latin typeface="+mj-lt"/>
              </a:defRPr>
            </a:lvl1pPr>
            <a:lvl2pPr marL="0" indent="0">
              <a:spcBef>
                <a:spcPts val="0"/>
              </a:spcBef>
              <a:spcAft>
                <a:spcPts val="0"/>
              </a:spcAft>
              <a:buFont typeface="Arial" panose="020B0604020202020204" pitchFamily="34" charset="0"/>
              <a:buNone/>
              <a:defRPr sz="1599" b="1">
                <a:solidFill>
                  <a:schemeClr val="tx1"/>
                </a:solidFill>
              </a:defRPr>
            </a:lvl2pPr>
            <a:lvl3pPr marL="0" indent="0">
              <a:spcBef>
                <a:spcPts val="0"/>
              </a:spcBef>
              <a:spcAft>
                <a:spcPts val="0"/>
              </a:spcAft>
              <a:buFontTx/>
              <a:buNone/>
              <a:defRPr sz="1599">
                <a:solidFill>
                  <a:schemeClr val="tx1"/>
                </a:solidFill>
              </a:defRPr>
            </a:lvl3pPr>
            <a:lvl4pPr marL="0" indent="0">
              <a:spcBef>
                <a:spcPts val="0"/>
              </a:spcBef>
              <a:spcAft>
                <a:spcPts val="0"/>
              </a:spcAft>
              <a:buFontTx/>
              <a:buNone/>
              <a:defRPr sz="1599">
                <a:solidFill>
                  <a:schemeClr val="tx1"/>
                </a:solidFill>
              </a:defRPr>
            </a:lvl4pPr>
            <a:lvl5pPr marL="0" indent="0">
              <a:spcBef>
                <a:spcPts val="0"/>
              </a:spcBef>
              <a:spcAft>
                <a:spcPts val="0"/>
              </a:spcAft>
              <a:buFontTx/>
              <a:buNone/>
              <a:defRPr sz="1599">
                <a:solidFill>
                  <a:schemeClr val="tx1"/>
                </a:solidFill>
              </a:defRPr>
            </a:lvl5pPr>
            <a:lvl6pPr marL="0" indent="0">
              <a:spcBef>
                <a:spcPts val="0"/>
              </a:spcBef>
              <a:spcAft>
                <a:spcPts val="0"/>
              </a:spcAft>
              <a:buFontTx/>
              <a:buNone/>
              <a:defRPr sz="1599">
                <a:solidFill>
                  <a:schemeClr val="tx1"/>
                </a:solidFill>
              </a:defRPr>
            </a:lvl6pPr>
            <a:lvl7pPr marL="0" indent="0">
              <a:spcBef>
                <a:spcPts val="0"/>
              </a:spcBef>
              <a:spcAft>
                <a:spcPts val="0"/>
              </a:spcAft>
              <a:buFontTx/>
              <a:buNone/>
              <a:defRPr sz="1599">
                <a:solidFill>
                  <a:schemeClr val="tx1"/>
                </a:solidFill>
              </a:defRPr>
            </a:lvl7pPr>
            <a:lvl8pPr marL="0" indent="0">
              <a:spcBef>
                <a:spcPts val="0"/>
              </a:spcBef>
              <a:spcAft>
                <a:spcPts val="0"/>
              </a:spcAft>
              <a:buFontTx/>
              <a:buNone/>
              <a:defRPr sz="1599">
                <a:solidFill>
                  <a:schemeClr val="tx1"/>
                </a:solidFill>
              </a:defRPr>
            </a:lvl8pPr>
            <a:lvl9pPr marL="0" indent="0">
              <a:spcBef>
                <a:spcPts val="0"/>
              </a:spcBef>
              <a:spcAft>
                <a:spcPts val="0"/>
              </a:spcAft>
              <a:buFontTx/>
              <a:buNone/>
              <a:defRPr sz="1599">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797" y="1362959"/>
            <a:ext cx="871312"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sz="700"/>
          </a:p>
        </p:txBody>
      </p:sp>
      <p:sp>
        <p:nvSpPr>
          <p:cNvPr id="10" name="Date Placeholder 9">
            <a:extLst>
              <a:ext uri="{FF2B5EF4-FFF2-40B4-BE49-F238E27FC236}">
                <a16:creationId xmlns:a16="http://schemas.microsoft.com/office/drawing/2014/main" id="{F95925A0-A65A-B94F-AD42-4A17D5E9B63B}"/>
              </a:ext>
            </a:extLst>
          </p:cNvPr>
          <p:cNvSpPr>
            <a:spLocks noGrp="1"/>
          </p:cNvSpPr>
          <p:nvPr>
            <p:ph type="dt" sz="half" idx="10"/>
          </p:nvPr>
        </p:nvSpPr>
        <p:spPr>
          <a:xfrm>
            <a:off x="9981695" y="6355080"/>
            <a:ext cx="1764333" cy="123111"/>
          </a:xfrm>
          <a:prstGeom prst="rect">
            <a:avLst/>
          </a:prstGeom>
        </p:spPr>
        <p:txBody>
          <a:bodyPr/>
          <a:lstStyle/>
          <a:p>
            <a:r>
              <a:rPr lang="en-IN"/>
              <a:t>October 2024</a:t>
            </a:r>
            <a:endParaRPr lang="en-US" dirty="0"/>
          </a:p>
        </p:txBody>
      </p:sp>
      <p:sp>
        <p:nvSpPr>
          <p:cNvPr id="11" name="Footer Placeholder 10">
            <a:extLst>
              <a:ext uri="{FF2B5EF4-FFF2-40B4-BE49-F238E27FC236}">
                <a16:creationId xmlns:a16="http://schemas.microsoft.com/office/drawing/2014/main" id="{01CB2D71-BA29-2E4C-A7F8-AB7C48FCE919}"/>
              </a:ext>
            </a:extLst>
          </p:cNvPr>
          <p:cNvSpPr>
            <a:spLocks noGrp="1"/>
          </p:cNvSpPr>
          <p:nvPr>
            <p:ph type="ftr" sz="quarter" idx="11"/>
          </p:nvPr>
        </p:nvSpPr>
        <p:spPr>
          <a:xfrm>
            <a:off x="442797" y="6362104"/>
            <a:ext cx="5472276" cy="123111"/>
          </a:xfrm>
          <a:prstGeom prst="rect">
            <a:avLst/>
          </a:prstGeom>
        </p:spPr>
        <p:txBody>
          <a:bodyPr/>
          <a:lstStyle/>
          <a:p>
            <a:pPr algn="l"/>
            <a:r>
              <a:rPr lang="en-US"/>
              <a:t>Related party transactions</a:t>
            </a:r>
            <a:endParaRPr lang="en-US" dirty="0"/>
          </a:p>
        </p:txBody>
      </p:sp>
      <p:sp>
        <p:nvSpPr>
          <p:cNvPr id="12" name="Slide Number Placeholder 11">
            <a:extLst>
              <a:ext uri="{FF2B5EF4-FFF2-40B4-BE49-F238E27FC236}">
                <a16:creationId xmlns:a16="http://schemas.microsoft.com/office/drawing/2014/main" id="{1E0FBAD1-BD7F-C249-B609-9F42DAA28A2B}"/>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3177255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5AE750E3-3DF6-B94E-959B-C6E962A30CCF}"/>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3" name="Date Placeholder 2">
            <a:extLst>
              <a:ext uri="{FF2B5EF4-FFF2-40B4-BE49-F238E27FC236}">
                <a16:creationId xmlns:a16="http://schemas.microsoft.com/office/drawing/2014/main" id="{78ADAC9E-8878-DA41-A1D3-2D5C54FB456A}"/>
              </a:ext>
            </a:extLst>
          </p:cNvPr>
          <p:cNvSpPr>
            <a:spLocks noGrp="1"/>
          </p:cNvSpPr>
          <p:nvPr>
            <p:ph type="dt" sz="half" idx="12"/>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839088E2-6117-534E-A3B5-65400594E309}"/>
              </a:ext>
            </a:extLst>
          </p:cNvPr>
          <p:cNvSpPr>
            <a:spLocks noGrp="1"/>
          </p:cNvSpPr>
          <p:nvPr>
            <p:ph type="ftr" sz="quarter" idx="13"/>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32595632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B7AB-8379-3341-BEF5-2E85A7299A74}"/>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859B7FC3-54D3-A044-9662-AED001F4D972}"/>
              </a:ext>
            </a:extLst>
          </p:cNvPr>
          <p:cNvSpPr>
            <a:spLocks noGrp="1"/>
          </p:cNvSpPr>
          <p:nvPr>
            <p:ph type="dt" sz="half" idx="12"/>
          </p:nvPr>
        </p:nvSpPr>
        <p:spPr>
          <a:xfrm>
            <a:off x="9981695" y="6355080"/>
            <a:ext cx="1764333" cy="123111"/>
          </a:xfrm>
          <a:prstGeom prst="rect">
            <a:avLst/>
          </a:prstGeom>
        </p:spPr>
        <p:txBody>
          <a:bodyPr/>
          <a:lstStyle/>
          <a:p>
            <a:r>
              <a:rPr lang="en-IN"/>
              <a:t>October 2024</a:t>
            </a:r>
            <a:endParaRPr lang="en-US" dirty="0"/>
          </a:p>
        </p:txBody>
      </p:sp>
      <p:sp>
        <p:nvSpPr>
          <p:cNvPr id="3" name="Footer Placeholder 2">
            <a:extLst>
              <a:ext uri="{FF2B5EF4-FFF2-40B4-BE49-F238E27FC236}">
                <a16:creationId xmlns:a16="http://schemas.microsoft.com/office/drawing/2014/main" id="{03092CA8-9C8A-8146-8F00-4833507614AE}"/>
              </a:ext>
            </a:extLst>
          </p:cNvPr>
          <p:cNvSpPr>
            <a:spLocks noGrp="1"/>
          </p:cNvSpPr>
          <p:nvPr>
            <p:ph type="ftr" sz="quarter" idx="13"/>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528801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hank You Light" preserve="1">
  <p:cSld name="Thank You Light">
    <p:bg>
      <p:bgPr>
        <a:solidFill>
          <a:schemeClr val="lt1"/>
        </a:solidFill>
        <a:effectLst/>
      </p:bgPr>
    </p:bg>
    <p:spTree>
      <p:nvGrpSpPr>
        <p:cNvPr id="1" name="Shape 275"/>
        <p:cNvGrpSpPr/>
        <p:nvPr/>
      </p:nvGrpSpPr>
      <p:grpSpPr>
        <a:xfrm>
          <a:off x="0" y="0"/>
          <a:ext cx="0" cy="0"/>
          <a:chOff x="0" y="0"/>
          <a:chExt cx="0" cy="0"/>
        </a:xfrm>
      </p:grpSpPr>
      <p:sp>
        <p:nvSpPr>
          <p:cNvPr id="277" name="Google Shape;277;p42"/>
          <p:cNvSpPr txBox="1">
            <a:spLocks noGrp="1"/>
          </p:cNvSpPr>
          <p:nvPr>
            <p:ph type="ctrTitle" hasCustomPrompt="1"/>
          </p:nvPr>
        </p:nvSpPr>
        <p:spPr>
          <a:xfrm>
            <a:off x="442799" y="428625"/>
            <a:ext cx="5472274"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5800"/>
              <a:buFont typeface="Georgia"/>
              <a:buNone/>
              <a:defRPr sz="5798">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Thank you</a:t>
            </a:r>
            <a:endParaRPr dirty="0"/>
          </a:p>
        </p:txBody>
      </p:sp>
      <p:sp>
        <p:nvSpPr>
          <p:cNvPr id="278" name="Google Shape;278;p42"/>
          <p:cNvSpPr/>
          <p:nvPr/>
        </p:nvSpPr>
        <p:spPr>
          <a:xfrm>
            <a:off x="5332612" y="0"/>
            <a:ext cx="6856214" cy="6858000"/>
          </a:xfrm>
          <a:prstGeom prst="rect">
            <a:avLst/>
          </a:prstGeom>
          <a:noFill/>
          <a:ln>
            <a:noFill/>
          </a:ln>
        </p:spPr>
        <p:txBody>
          <a:bodyPr spcFirstLastPara="1" wrap="square" lIns="91389" tIns="45682" rIns="91389" bIns="45682" anchor="t" anchorCtr="0">
            <a:noAutofit/>
          </a:bodyPr>
          <a:lstStyle/>
          <a:p>
            <a:pPr marL="0" marR="0" lvl="0" indent="0" algn="l" rtl="0">
              <a:spcBef>
                <a:spcPts val="0"/>
              </a:spcBef>
              <a:spcAft>
                <a:spcPts val="0"/>
              </a:spcAft>
              <a:buNone/>
            </a:pPr>
            <a:endParaRPr sz="1799">
              <a:solidFill>
                <a:schemeClr val="dk1"/>
              </a:solidFill>
              <a:latin typeface="Arial"/>
              <a:ea typeface="Arial"/>
              <a:cs typeface="Arial"/>
              <a:sym typeface="Arial"/>
            </a:endParaRPr>
          </a:p>
        </p:txBody>
      </p:sp>
      <p:sp>
        <p:nvSpPr>
          <p:cNvPr id="279" name="Google Shape;279;p42"/>
          <p:cNvSpPr txBox="1">
            <a:spLocks noGrp="1"/>
          </p:cNvSpPr>
          <p:nvPr>
            <p:ph type="body" idx="1"/>
          </p:nvPr>
        </p:nvSpPr>
        <p:spPr>
          <a:xfrm>
            <a:off x="442785" y="4889400"/>
            <a:ext cx="11303156" cy="1282800"/>
          </a:xfrm>
          <a:prstGeom prst="rect">
            <a:avLst/>
          </a:prstGeom>
          <a:noFill/>
          <a:ln>
            <a:noFill/>
          </a:ln>
        </p:spPr>
        <p:txBody>
          <a:bodyPr spcFirstLastPara="1" wrap="square" lIns="0" tIns="0" rIns="0" bIns="0" anchor="b" anchorCtr="0">
            <a:noAutofit/>
          </a:bodyPr>
          <a:lstStyle>
            <a:lvl1pPr marL="0" lvl="0" indent="0" algn="l" rtl="0">
              <a:lnSpc>
                <a:spcPct val="100000"/>
              </a:lnSpc>
              <a:spcBef>
                <a:spcPts val="0"/>
              </a:spcBef>
              <a:spcAft>
                <a:spcPts val="300"/>
              </a:spcAft>
              <a:buClr>
                <a:schemeClr val="lt1"/>
              </a:buClr>
              <a:buSzPts val="1000"/>
              <a:buFont typeface="Arial"/>
              <a:buNone/>
              <a:defRPr sz="900" b="0">
                <a:solidFill>
                  <a:schemeClr val="tx1"/>
                </a:solidFill>
              </a:defRPr>
            </a:lvl1pPr>
            <a:lvl2pPr marL="914034" lvl="1" indent="-228509" algn="l" rtl="0">
              <a:lnSpc>
                <a:spcPct val="100000"/>
              </a:lnSpc>
              <a:spcBef>
                <a:spcPts val="300"/>
              </a:spcBef>
              <a:spcAft>
                <a:spcPts val="0"/>
              </a:spcAft>
              <a:buClr>
                <a:schemeClr val="lt1"/>
              </a:buClr>
              <a:buSzPts val="1000"/>
              <a:buFont typeface="Arial"/>
              <a:buNone/>
              <a:defRPr sz="1000" b="0">
                <a:solidFill>
                  <a:schemeClr val="lt1"/>
                </a:solidFill>
              </a:defRPr>
            </a:lvl2pPr>
            <a:lvl3pPr marL="1371051" lvl="2" indent="-228509" algn="l" rtl="0">
              <a:lnSpc>
                <a:spcPct val="100000"/>
              </a:lnSpc>
              <a:spcBef>
                <a:spcPts val="300"/>
              </a:spcBef>
              <a:spcAft>
                <a:spcPts val="0"/>
              </a:spcAft>
              <a:buClr>
                <a:schemeClr val="lt1"/>
              </a:buClr>
              <a:buSzPts val="1000"/>
              <a:buFont typeface="Arial"/>
              <a:buNone/>
              <a:defRPr sz="1000" b="0">
                <a:solidFill>
                  <a:schemeClr val="lt1"/>
                </a:solidFill>
              </a:defRPr>
            </a:lvl3pPr>
            <a:lvl4pPr marL="1828068" lvl="3" indent="-228509" algn="l" rtl="0">
              <a:lnSpc>
                <a:spcPct val="100000"/>
              </a:lnSpc>
              <a:spcBef>
                <a:spcPts val="300"/>
              </a:spcBef>
              <a:spcAft>
                <a:spcPts val="0"/>
              </a:spcAft>
              <a:buClr>
                <a:schemeClr val="lt1"/>
              </a:buClr>
              <a:buSzPts val="1000"/>
              <a:buFont typeface="Arial"/>
              <a:buNone/>
              <a:defRPr sz="1000" b="0">
                <a:solidFill>
                  <a:schemeClr val="lt1"/>
                </a:solidFill>
              </a:defRPr>
            </a:lvl4pPr>
            <a:lvl5pPr marL="2285086" lvl="4" indent="-228509" algn="l" rtl="0">
              <a:lnSpc>
                <a:spcPct val="100000"/>
              </a:lnSpc>
              <a:spcBef>
                <a:spcPts val="300"/>
              </a:spcBef>
              <a:spcAft>
                <a:spcPts val="0"/>
              </a:spcAft>
              <a:buClr>
                <a:schemeClr val="lt1"/>
              </a:buClr>
              <a:buSzPts val="1000"/>
              <a:buFont typeface="Arial"/>
              <a:buNone/>
              <a:defRPr sz="1000" b="0">
                <a:solidFill>
                  <a:schemeClr val="lt1"/>
                </a:solidFill>
              </a:defRPr>
            </a:lvl5pPr>
            <a:lvl6pPr marL="2742103" lvl="5" indent="-228509" algn="l" rtl="0">
              <a:lnSpc>
                <a:spcPct val="100000"/>
              </a:lnSpc>
              <a:spcBef>
                <a:spcPts val="300"/>
              </a:spcBef>
              <a:spcAft>
                <a:spcPts val="0"/>
              </a:spcAft>
              <a:buClr>
                <a:schemeClr val="lt1"/>
              </a:buClr>
              <a:buSzPts val="1000"/>
              <a:buFont typeface="Arial"/>
              <a:buNone/>
              <a:defRPr sz="1000">
                <a:solidFill>
                  <a:schemeClr val="lt1"/>
                </a:solidFill>
              </a:defRPr>
            </a:lvl6pPr>
            <a:lvl7pPr marL="3199120" lvl="6" indent="-228509" algn="l" rtl="0">
              <a:lnSpc>
                <a:spcPct val="100000"/>
              </a:lnSpc>
              <a:spcBef>
                <a:spcPts val="300"/>
              </a:spcBef>
              <a:spcAft>
                <a:spcPts val="0"/>
              </a:spcAft>
              <a:buClr>
                <a:schemeClr val="lt1"/>
              </a:buClr>
              <a:buSzPts val="1000"/>
              <a:buFont typeface="Arial"/>
              <a:buNone/>
              <a:defRPr sz="1000">
                <a:solidFill>
                  <a:schemeClr val="lt1"/>
                </a:solidFill>
              </a:defRPr>
            </a:lvl7pPr>
            <a:lvl8pPr marL="3656137" lvl="7" indent="-228509" algn="l" rtl="0">
              <a:lnSpc>
                <a:spcPct val="100000"/>
              </a:lnSpc>
              <a:spcBef>
                <a:spcPts val="300"/>
              </a:spcBef>
              <a:spcAft>
                <a:spcPts val="0"/>
              </a:spcAft>
              <a:buClr>
                <a:schemeClr val="lt1"/>
              </a:buClr>
              <a:buSzPts val="1000"/>
              <a:buFont typeface="Arial"/>
              <a:buNone/>
              <a:defRPr sz="1000">
                <a:solidFill>
                  <a:schemeClr val="lt1"/>
                </a:solidFill>
              </a:defRPr>
            </a:lvl8pPr>
            <a:lvl9pPr marL="4113154" lvl="8" indent="-228509" algn="l" rtl="0">
              <a:lnSpc>
                <a:spcPct val="100000"/>
              </a:lnSpc>
              <a:spcBef>
                <a:spcPts val="300"/>
              </a:spcBef>
              <a:spcAft>
                <a:spcPts val="300"/>
              </a:spcAft>
              <a:buClr>
                <a:schemeClr val="lt1"/>
              </a:buClr>
              <a:buSzPts val="1000"/>
              <a:buFont typeface="Arial"/>
              <a:buNone/>
              <a:defRPr sz="1000">
                <a:solidFill>
                  <a:schemeClr val="lt1"/>
                </a:solidFill>
              </a:defRPr>
            </a:lvl9pPr>
          </a:lstStyle>
          <a:p>
            <a:endParaRPr dirty="0"/>
          </a:p>
        </p:txBody>
      </p:sp>
      <p:sp>
        <p:nvSpPr>
          <p:cNvPr id="280" name="Google Shape;280;p42"/>
          <p:cNvSpPr/>
          <p:nvPr/>
        </p:nvSpPr>
        <p:spPr>
          <a:xfrm>
            <a:off x="5332612" y="0"/>
            <a:ext cx="6856214" cy="6858000"/>
          </a:xfrm>
          <a:prstGeom prst="rect">
            <a:avLst/>
          </a:prstGeom>
          <a:noFill/>
          <a:ln>
            <a:noFill/>
          </a:ln>
        </p:spPr>
        <p:txBody>
          <a:bodyPr spcFirstLastPara="1" wrap="square" lIns="91389" tIns="45682" rIns="91389" bIns="45682" anchor="t" anchorCtr="0">
            <a:noAutofit/>
          </a:bodyPr>
          <a:lstStyle/>
          <a:p>
            <a:pPr marL="0" marR="0" lvl="0" indent="0" algn="l" rtl="0">
              <a:spcBef>
                <a:spcPts val="0"/>
              </a:spcBef>
              <a:spcAft>
                <a:spcPts val="0"/>
              </a:spcAft>
              <a:buNone/>
            </a:pPr>
            <a:endParaRPr sz="1799">
              <a:solidFill>
                <a:schemeClr val="dk1"/>
              </a:solidFill>
              <a:latin typeface="Arial"/>
              <a:ea typeface="Arial"/>
              <a:cs typeface="Arial"/>
              <a:sym typeface="Arial"/>
            </a:endParaRPr>
          </a:p>
        </p:txBody>
      </p:sp>
    </p:spTree>
    <p:extLst>
      <p:ext uri="{BB962C8B-B14F-4D97-AF65-F5344CB8AC3E}">
        <p14:creationId xmlns:p14="http://schemas.microsoft.com/office/powerpoint/2010/main" val="288115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799" y="2103438"/>
            <a:ext cx="3528093"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5" name="Title 4"/>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A1127051-9445-A34F-940C-D451EEF39800}"/>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C5E96824-1DC8-8F4C-9F19-4AA8BD36E946}"/>
              </a:ext>
            </a:extLst>
          </p:cNvPr>
          <p:cNvSpPr>
            <a:spLocks noGrp="1"/>
          </p:cNvSpPr>
          <p:nvPr>
            <p:ph type="dt" sz="half" idx="12"/>
          </p:nvPr>
        </p:nvSpPr>
        <p:spPr>
          <a:xfrm>
            <a:off x="9981695" y="6355080"/>
            <a:ext cx="1764333" cy="123111"/>
          </a:xfrm>
          <a:prstGeom prst="rect">
            <a:avLst/>
          </a:prstGeom>
        </p:spPr>
        <p:txBody>
          <a:bodyPr/>
          <a:lstStyle/>
          <a:p>
            <a:r>
              <a:rPr lang="en-IN"/>
              <a:t>October 2024</a:t>
            </a:r>
            <a:endParaRPr lang="en-US" dirty="0"/>
          </a:p>
        </p:txBody>
      </p:sp>
      <p:sp>
        <p:nvSpPr>
          <p:cNvPr id="4" name="Footer Placeholder 3">
            <a:extLst>
              <a:ext uri="{FF2B5EF4-FFF2-40B4-BE49-F238E27FC236}">
                <a16:creationId xmlns:a16="http://schemas.microsoft.com/office/drawing/2014/main" id="{46C406C8-2617-D442-A446-EA4D0CC6D9A3}"/>
              </a:ext>
            </a:extLst>
          </p:cNvPr>
          <p:cNvSpPr>
            <a:spLocks noGrp="1"/>
          </p:cNvSpPr>
          <p:nvPr>
            <p:ph type="ftr" sz="quarter" idx="13"/>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51321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798" y="2103440"/>
            <a:ext cx="5472275" cy="40687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 name="Content Placeholder 3"/>
          <p:cNvSpPr>
            <a:spLocks noGrp="1"/>
          </p:cNvSpPr>
          <p:nvPr>
            <p:ph sz="half" idx="2" hasCustomPrompt="1"/>
          </p:nvPr>
        </p:nvSpPr>
        <p:spPr>
          <a:xfrm>
            <a:off x="6273754" y="2103438"/>
            <a:ext cx="5472275"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Title 5"/>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31232899-915E-C74D-8F7F-7C2DD55182A1}"/>
              </a:ext>
            </a:extLst>
          </p:cNvPr>
          <p:cNvSpPr>
            <a:spLocks noGrp="1"/>
          </p:cNvSpPr>
          <p:nvPr>
            <p:ph type="dt" sz="half" idx="12"/>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09E4EFE4-848B-FB4C-92AC-48F9C8C7E472}"/>
              </a:ext>
            </a:extLst>
          </p:cNvPr>
          <p:cNvSpPr>
            <a:spLocks noGrp="1"/>
          </p:cNvSpPr>
          <p:nvPr>
            <p:ph type="ftr" sz="quarter" idx="13"/>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1884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4412" y="0"/>
            <a:ext cx="6094413"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3" name="Content Placeholder 2"/>
          <p:cNvSpPr>
            <a:spLocks noGrp="1"/>
          </p:cNvSpPr>
          <p:nvPr>
            <p:ph sz="half" idx="1" hasCustomPrompt="1"/>
          </p:nvPr>
        </p:nvSpPr>
        <p:spPr>
          <a:xfrm>
            <a:off x="442798" y="2103440"/>
            <a:ext cx="5316423"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Title 1"/>
          <p:cNvSpPr>
            <a:spLocks noGrp="1"/>
          </p:cNvSpPr>
          <p:nvPr>
            <p:ph type="title" hasCustomPrompt="1"/>
          </p:nvPr>
        </p:nvSpPr>
        <p:spPr>
          <a:xfrm>
            <a:off x="442798" y="432000"/>
            <a:ext cx="5316423"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A3DF40C9-D7F9-A14D-8F2B-F46833A0170E}"/>
              </a:ext>
            </a:extLst>
          </p:cNvPr>
          <p:cNvSpPr>
            <a:spLocks noGrp="1"/>
          </p:cNvSpPr>
          <p:nvPr>
            <p:ph type="dt" sz="half" idx="16"/>
          </p:nvPr>
        </p:nvSpPr>
        <p:spPr>
          <a:xfrm>
            <a:off x="9981695" y="6355080"/>
            <a:ext cx="1764333" cy="123111"/>
          </a:xfrm>
          <a:prstGeom prst="rect">
            <a:avLst/>
          </a:prstGeom>
        </p:spPr>
        <p:txBody>
          <a:bodyPr/>
          <a:lstStyle>
            <a:lvl1pPr>
              <a:defRPr>
                <a:solidFill>
                  <a:schemeClr val="bg1"/>
                </a:solidFill>
              </a:defRPr>
            </a:lvl1pPr>
          </a:lstStyle>
          <a:p>
            <a:r>
              <a:rPr lang="en-IN"/>
              <a:t>October 2024</a:t>
            </a:r>
            <a:endParaRPr lang="en-US" dirty="0"/>
          </a:p>
        </p:txBody>
      </p:sp>
      <p:sp>
        <p:nvSpPr>
          <p:cNvPr id="5" name="Footer Placeholder 4">
            <a:extLst>
              <a:ext uri="{FF2B5EF4-FFF2-40B4-BE49-F238E27FC236}">
                <a16:creationId xmlns:a16="http://schemas.microsoft.com/office/drawing/2014/main" id="{B2913943-67C1-A441-988B-505B7F0D23BF}"/>
              </a:ext>
            </a:extLst>
          </p:cNvPr>
          <p:cNvSpPr>
            <a:spLocks noGrp="1"/>
          </p:cNvSpPr>
          <p:nvPr>
            <p:ph type="ftr" sz="quarter" idx="17"/>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270260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798" y="2103438"/>
            <a:ext cx="352809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331160" y="2103438"/>
            <a:ext cx="352809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2" name="Content Placeholder 3"/>
          <p:cNvSpPr>
            <a:spLocks noGrp="1"/>
          </p:cNvSpPr>
          <p:nvPr>
            <p:ph sz="half" idx="13" hasCustomPrompt="1"/>
          </p:nvPr>
        </p:nvSpPr>
        <p:spPr>
          <a:xfrm>
            <a:off x="8217935" y="2103438"/>
            <a:ext cx="352809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Title 5"/>
          <p:cNvSpPr>
            <a:spLocks noGrp="1"/>
          </p:cNvSpPr>
          <p:nvPr>
            <p:ph type="title" hasCustomPrompt="1"/>
          </p:nvPr>
        </p:nvSpPr>
        <p:spPr>
          <a:xfrm>
            <a:off x="442798" y="432000"/>
            <a:ext cx="11303231" cy="1387275"/>
          </a:xfrm>
        </p:spPr>
        <p:txBody>
          <a:bodyPr/>
          <a:lstStyle>
            <a:lvl1pPr>
              <a:defRPr/>
            </a:lvl1pPr>
          </a:lstStyle>
          <a:p>
            <a:r>
              <a:rPr lang="en-US" dirty="0"/>
              <a:t>[Slide title]</a:t>
            </a:r>
            <a:endParaRPr lang="en-GB" dirty="0"/>
          </a:p>
        </p:txBody>
      </p:sp>
      <p:sp>
        <p:nvSpPr>
          <p:cNvPr id="7" name="Slide Number Placeholder 6">
            <a:extLst>
              <a:ext uri="{FF2B5EF4-FFF2-40B4-BE49-F238E27FC236}">
                <a16:creationId xmlns:a16="http://schemas.microsoft.com/office/drawing/2014/main" id="{2DE0F926-F4BA-044E-B97A-AA8668B032A8}"/>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92EB6748-91CD-EA44-B3CB-A9D864D8B207}"/>
              </a:ext>
            </a:extLst>
          </p:cNvPr>
          <p:cNvSpPr>
            <a:spLocks noGrp="1"/>
          </p:cNvSpPr>
          <p:nvPr>
            <p:ph type="dt" sz="half" idx="16"/>
          </p:nvPr>
        </p:nvSpPr>
        <p:spPr>
          <a:xfrm>
            <a:off x="9981695" y="6355080"/>
            <a:ext cx="1764333" cy="123111"/>
          </a:xfrm>
          <a:prstGeom prst="rect">
            <a:avLst/>
          </a:prstGeo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D1B9031D-3AD3-5746-B707-659608332137}"/>
              </a:ext>
            </a:extLst>
          </p:cNvPr>
          <p:cNvSpPr>
            <a:spLocks noGrp="1"/>
          </p:cNvSpPr>
          <p:nvPr>
            <p:ph type="ftr" sz="quarter" idx="17"/>
          </p:nvPr>
        </p:nvSpPr>
        <p:spPr>
          <a:xfrm>
            <a:off x="442797" y="6362104"/>
            <a:ext cx="5472276" cy="123111"/>
          </a:xfrm>
          <a:prstGeom prst="rect">
            <a:avLst/>
          </a:prstGeom>
        </p:spPr>
        <p:txBody>
          <a:bodyPr/>
          <a:lstStyle/>
          <a:p>
            <a:pPr algn="l"/>
            <a:r>
              <a:rPr lang="en-US"/>
              <a:t>Related party transactions</a:t>
            </a:r>
            <a:endParaRPr lang="en-US" dirty="0"/>
          </a:p>
        </p:txBody>
      </p:sp>
    </p:spTree>
    <p:extLst>
      <p:ext uri="{BB962C8B-B14F-4D97-AF65-F5344CB8AC3E}">
        <p14:creationId xmlns:p14="http://schemas.microsoft.com/office/powerpoint/2010/main" val="546221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55" Type="http://schemas.openxmlformats.org/officeDocument/2006/relationships/image" Target="../media/image4.emf"/><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tags" Target="../tags/tag4.xml"/><Relationship Id="rId5" Type="http://schemas.openxmlformats.org/officeDocument/2006/relationships/slideLayout" Target="../slideLayouts/slideLayout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0" Type="http://schemas.openxmlformats.org/officeDocument/2006/relationships/slideLayout" Target="../slideLayouts/slideLayout22.xml"/><Relationship Id="rId41" Type="http://schemas.openxmlformats.org/officeDocument/2006/relationships/slideLayout" Target="../slideLayouts/slideLayout43.xml"/><Relationship Id="rId54" Type="http://schemas.openxmlformats.org/officeDocument/2006/relationships/oleObject" Target="../embeddings/oleObject3.bin"/><Relationship Id="rId1" Type="http://schemas.openxmlformats.org/officeDocument/2006/relationships/slideLayout" Target="../slideLayouts/slideLayout3.xml"/><Relationship Id="rId6" Type="http://schemas.openxmlformats.org/officeDocument/2006/relationships/slideLayout" Target="../slideLayouts/slideLayout8.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CF70AAC-E2DB-1EB0-C113-B84EC5285727}"/>
              </a:ext>
            </a:extLst>
          </p:cNvPr>
          <p:cNvGraphicFramePr>
            <a:graphicFrameLocks noChangeAspect="1"/>
          </p:cNvGraphicFramePr>
          <p:nvPr userDrawn="1">
            <p:custDataLst>
              <p:tags r:id="rId4"/>
            </p:custDataLst>
            <p:extLst>
              <p:ext uri="{D42A27DB-BD31-4B8C-83A1-F6EECF244321}">
                <p14:modId xmlns:p14="http://schemas.microsoft.com/office/powerpoint/2010/main" val="31339915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think-cell data - do not delete" hidden="1">
                        <a:extLst>
                          <a:ext uri="{FF2B5EF4-FFF2-40B4-BE49-F238E27FC236}">
                            <a16:creationId xmlns:a16="http://schemas.microsoft.com/office/drawing/2014/main" id="{BCF70AAC-E2DB-1EB0-C113-B84EC5285727}"/>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87" r:id="rId1"/>
    <p:sldLayoutId id="2147483840" r:id="rId2"/>
  </p:sldLayoutIdLst>
  <p:hf hdr="0"/>
  <p:txStyles>
    <p:titleStyle>
      <a:lvl1pPr algn="l" defTabSz="812739" rtl="0" eaLnBrk="1" latinLnBrk="0" hangingPunct="1">
        <a:lnSpc>
          <a:spcPct val="85000"/>
        </a:lnSpc>
        <a:spcBef>
          <a:spcPct val="0"/>
        </a:spcBef>
        <a:buNone/>
        <a:defRPr sz="2845" kern="1200">
          <a:solidFill>
            <a:schemeClr val="tx1"/>
          </a:solidFill>
          <a:latin typeface="+mj-lt"/>
          <a:ea typeface="+mj-ea"/>
          <a:cs typeface="+mj-cs"/>
        </a:defRPr>
      </a:lvl1pPr>
    </p:titleStyle>
    <p:bodyStyle>
      <a:lvl1pPr marL="0" indent="0" algn="l" defTabSz="812739" rtl="0" eaLnBrk="1" latinLnBrk="0" hangingPunct="1">
        <a:lnSpc>
          <a:spcPct val="100000"/>
        </a:lnSpc>
        <a:spcBef>
          <a:spcPts val="0"/>
        </a:spcBef>
        <a:spcAft>
          <a:spcPts val="1067"/>
        </a:spcAft>
        <a:buFont typeface="Arial" panose="020B0604020202020204" pitchFamily="34" charset="0"/>
        <a:buNone/>
        <a:defRPr sz="1599" b="1" kern="1200">
          <a:solidFill>
            <a:schemeClr val="accent1"/>
          </a:solidFill>
          <a:latin typeface="+mn-lt"/>
          <a:ea typeface="+mn-ea"/>
          <a:cs typeface="+mn-cs"/>
        </a:defRPr>
      </a:lvl1pPr>
      <a:lvl2pPr marL="0" indent="0" algn="l" defTabSz="812739" rtl="0" eaLnBrk="1" latinLnBrk="0" hangingPunct="1">
        <a:lnSpc>
          <a:spcPct val="100000"/>
        </a:lnSpc>
        <a:spcBef>
          <a:spcPts val="0"/>
        </a:spcBef>
        <a:spcAft>
          <a:spcPts val="534"/>
        </a:spcAft>
        <a:buFont typeface="Arial" panose="020B0604020202020204" pitchFamily="34" charset="0"/>
        <a:buNone/>
        <a:defRPr sz="1422" kern="1200">
          <a:solidFill>
            <a:schemeClr val="tx1"/>
          </a:solidFill>
          <a:latin typeface="+mn-lt"/>
          <a:ea typeface="+mn-ea"/>
          <a:cs typeface="+mn-cs"/>
        </a:defRPr>
      </a:lvl2pPr>
      <a:lvl3pPr marL="160855" indent="-160855" algn="l" defTabSz="812739" rtl="0" eaLnBrk="1" latinLnBrk="0" hangingPunct="1">
        <a:lnSpc>
          <a:spcPct val="100000"/>
        </a:lnSpc>
        <a:spcBef>
          <a:spcPts val="0"/>
        </a:spcBef>
        <a:spcAft>
          <a:spcPts val="534"/>
        </a:spcAft>
        <a:buFont typeface="Arial" panose="020B0604020202020204" pitchFamily="34" charset="0"/>
        <a:buChar char="•"/>
        <a:defRPr sz="1422" kern="1200">
          <a:solidFill>
            <a:schemeClr val="tx1"/>
          </a:solidFill>
          <a:latin typeface="+mn-lt"/>
          <a:ea typeface="+mn-ea"/>
          <a:cs typeface="+mn-cs"/>
        </a:defRPr>
      </a:lvl3pPr>
      <a:lvl4pPr marL="321709" indent="-160855" algn="l" defTabSz="812739" rtl="0" eaLnBrk="1" latinLnBrk="0" hangingPunct="1">
        <a:lnSpc>
          <a:spcPct val="100000"/>
        </a:lnSpc>
        <a:spcBef>
          <a:spcPts val="0"/>
        </a:spcBef>
        <a:spcAft>
          <a:spcPts val="534"/>
        </a:spcAft>
        <a:buFont typeface="Arial" panose="020B0604020202020204" pitchFamily="34" charset="0"/>
        <a:buChar char="–"/>
        <a:defRPr sz="1422" kern="1200">
          <a:solidFill>
            <a:schemeClr val="tx1"/>
          </a:solidFill>
          <a:latin typeface="+mn-lt"/>
          <a:ea typeface="+mn-ea"/>
          <a:cs typeface="+mn-cs"/>
        </a:defRPr>
      </a:lvl4pPr>
      <a:lvl5pPr marL="487644" indent="-160855" algn="l" defTabSz="812739" rtl="0" eaLnBrk="1" latinLnBrk="0" hangingPunct="1">
        <a:lnSpc>
          <a:spcPct val="100000"/>
        </a:lnSpc>
        <a:spcBef>
          <a:spcPts val="0"/>
        </a:spcBef>
        <a:spcAft>
          <a:spcPts val="534"/>
        </a:spcAft>
        <a:buFont typeface="Arial" panose="020B0604020202020204" pitchFamily="34" charset="0"/>
        <a:buChar char="•"/>
        <a:defRPr sz="1422" kern="1200">
          <a:solidFill>
            <a:schemeClr val="tx1"/>
          </a:solidFill>
          <a:latin typeface="+mn-lt"/>
          <a:ea typeface="+mn-ea"/>
          <a:cs typeface="+mn-cs"/>
        </a:defRPr>
      </a:lvl5pPr>
      <a:lvl6pPr marL="650192" indent="-162548" algn="l" defTabSz="812739" rtl="0" eaLnBrk="1" latinLnBrk="0" hangingPunct="1">
        <a:lnSpc>
          <a:spcPct val="100000"/>
        </a:lnSpc>
        <a:spcBef>
          <a:spcPts val="0"/>
        </a:spcBef>
        <a:spcAft>
          <a:spcPts val="534"/>
        </a:spcAft>
        <a:buFont typeface="Arial" panose="020B0604020202020204" pitchFamily="34" charset="0"/>
        <a:buChar char="–"/>
        <a:defRPr sz="1422" kern="1200">
          <a:solidFill>
            <a:schemeClr val="tx1"/>
          </a:solidFill>
          <a:latin typeface="+mn-lt"/>
          <a:ea typeface="+mn-ea"/>
          <a:cs typeface="+mn-cs"/>
        </a:defRPr>
      </a:lvl6pPr>
      <a:lvl7pPr marL="812739" indent="-162548" algn="l" defTabSz="812739" rtl="0" eaLnBrk="1" latinLnBrk="0" hangingPunct="1">
        <a:lnSpc>
          <a:spcPct val="100000"/>
        </a:lnSpc>
        <a:spcBef>
          <a:spcPts val="0"/>
        </a:spcBef>
        <a:spcAft>
          <a:spcPts val="534"/>
        </a:spcAft>
        <a:buFont typeface="Arial" panose="020B0604020202020204" pitchFamily="34" charset="0"/>
        <a:buChar char="•"/>
        <a:defRPr sz="1422" kern="1200">
          <a:solidFill>
            <a:schemeClr val="tx1"/>
          </a:solidFill>
          <a:latin typeface="+mn-lt"/>
          <a:ea typeface="+mn-ea"/>
          <a:cs typeface="+mn-cs"/>
        </a:defRPr>
      </a:lvl7pPr>
      <a:lvl8pPr marL="975287" indent="-162548" algn="l" defTabSz="812739" rtl="0" eaLnBrk="1" latinLnBrk="0" hangingPunct="1">
        <a:lnSpc>
          <a:spcPct val="100000"/>
        </a:lnSpc>
        <a:spcBef>
          <a:spcPts val="0"/>
        </a:spcBef>
        <a:spcAft>
          <a:spcPts val="534"/>
        </a:spcAft>
        <a:buFont typeface="Arial" panose="020B0604020202020204" pitchFamily="34" charset="0"/>
        <a:buChar char="–"/>
        <a:defRPr sz="1422" kern="1200">
          <a:solidFill>
            <a:schemeClr val="tx1"/>
          </a:solidFill>
          <a:latin typeface="+mn-lt"/>
          <a:ea typeface="+mn-ea"/>
          <a:cs typeface="+mn-cs"/>
        </a:defRPr>
      </a:lvl8pPr>
      <a:lvl9pPr marL="1137835" indent="-162548" algn="l" defTabSz="812739" rtl="0" eaLnBrk="1" latinLnBrk="0" hangingPunct="1">
        <a:lnSpc>
          <a:spcPct val="100000"/>
        </a:lnSpc>
        <a:spcBef>
          <a:spcPts val="0"/>
        </a:spcBef>
        <a:spcAft>
          <a:spcPts val="534"/>
        </a:spcAft>
        <a:buFont typeface="Arial" panose="020B0604020202020204" pitchFamily="34" charset="0"/>
        <a:buChar char="•"/>
        <a:defRPr sz="1422" kern="1200">
          <a:solidFill>
            <a:schemeClr val="tx1"/>
          </a:solidFill>
          <a:latin typeface="+mn-lt"/>
          <a:ea typeface="+mn-ea"/>
          <a:cs typeface="+mn-cs"/>
        </a:defRPr>
      </a:lvl9pPr>
    </p:bodyStyle>
    <p:otherStyle>
      <a:defPPr>
        <a:defRPr lang="en-US"/>
      </a:defPPr>
      <a:lvl1pPr marL="0" algn="l" defTabSz="812739" rtl="0" eaLnBrk="1" latinLnBrk="0" hangingPunct="1">
        <a:defRPr sz="1422" kern="1200">
          <a:solidFill>
            <a:schemeClr val="tx1"/>
          </a:solidFill>
          <a:latin typeface="+mn-lt"/>
          <a:ea typeface="+mn-ea"/>
          <a:cs typeface="+mn-cs"/>
        </a:defRPr>
      </a:lvl1pPr>
      <a:lvl2pPr marL="406369" algn="l" defTabSz="812739" rtl="0" eaLnBrk="1" latinLnBrk="0" hangingPunct="1">
        <a:defRPr sz="1422" kern="1200">
          <a:solidFill>
            <a:schemeClr val="tx1"/>
          </a:solidFill>
          <a:latin typeface="+mn-lt"/>
          <a:ea typeface="+mn-ea"/>
          <a:cs typeface="+mn-cs"/>
        </a:defRPr>
      </a:lvl2pPr>
      <a:lvl3pPr marL="812739" algn="l" defTabSz="812739" rtl="0" eaLnBrk="1" latinLnBrk="0" hangingPunct="1">
        <a:defRPr sz="1422" kern="1200">
          <a:solidFill>
            <a:schemeClr val="tx1"/>
          </a:solidFill>
          <a:latin typeface="+mn-lt"/>
          <a:ea typeface="+mn-ea"/>
          <a:cs typeface="+mn-cs"/>
        </a:defRPr>
      </a:lvl3pPr>
      <a:lvl4pPr marL="1219108" algn="l" defTabSz="812739" rtl="0" eaLnBrk="1" latinLnBrk="0" hangingPunct="1">
        <a:defRPr sz="1422" kern="1200">
          <a:solidFill>
            <a:schemeClr val="tx1"/>
          </a:solidFill>
          <a:latin typeface="+mn-lt"/>
          <a:ea typeface="+mn-ea"/>
          <a:cs typeface="+mn-cs"/>
        </a:defRPr>
      </a:lvl4pPr>
      <a:lvl5pPr marL="1625478" algn="l" defTabSz="812739" rtl="0" eaLnBrk="1" latinLnBrk="0" hangingPunct="1">
        <a:defRPr sz="1422" kern="1200">
          <a:solidFill>
            <a:schemeClr val="tx1"/>
          </a:solidFill>
          <a:latin typeface="+mn-lt"/>
          <a:ea typeface="+mn-ea"/>
          <a:cs typeface="+mn-cs"/>
        </a:defRPr>
      </a:lvl5pPr>
      <a:lvl6pPr marL="2031847" algn="l" defTabSz="812739" rtl="0" eaLnBrk="1" latinLnBrk="0" hangingPunct="1">
        <a:defRPr sz="1422" kern="1200">
          <a:solidFill>
            <a:schemeClr val="tx1"/>
          </a:solidFill>
          <a:latin typeface="+mn-lt"/>
          <a:ea typeface="+mn-ea"/>
          <a:cs typeface="+mn-cs"/>
        </a:defRPr>
      </a:lvl6pPr>
      <a:lvl7pPr marL="2438217" algn="l" defTabSz="812739" rtl="0" eaLnBrk="1" latinLnBrk="0" hangingPunct="1">
        <a:defRPr sz="1422" kern="1200">
          <a:solidFill>
            <a:schemeClr val="tx1"/>
          </a:solidFill>
          <a:latin typeface="+mn-lt"/>
          <a:ea typeface="+mn-ea"/>
          <a:cs typeface="+mn-cs"/>
        </a:defRPr>
      </a:lvl7pPr>
      <a:lvl8pPr marL="2844587" algn="l" defTabSz="812739" rtl="0" eaLnBrk="1" latinLnBrk="0" hangingPunct="1">
        <a:defRPr sz="1422" kern="1200">
          <a:solidFill>
            <a:schemeClr val="tx1"/>
          </a:solidFill>
          <a:latin typeface="+mn-lt"/>
          <a:ea typeface="+mn-ea"/>
          <a:cs typeface="+mn-cs"/>
        </a:defRPr>
      </a:lvl8pPr>
      <a:lvl9pPr marL="3250956" algn="l" defTabSz="812739" rtl="0" eaLnBrk="1" latinLnBrk="0" hangingPunct="1">
        <a:defRPr sz="1422" kern="1200">
          <a:solidFill>
            <a:schemeClr val="tx1"/>
          </a:solidFill>
          <a:latin typeface="+mn-lt"/>
          <a:ea typeface="+mn-ea"/>
          <a:cs typeface="+mn-cs"/>
        </a:defRPr>
      </a:lvl9pPr>
    </p:otherStyle>
  </p:txStyles>
  <p:extLst>
    <p:ext uri="{27BBF7A9-308A-43DC-89C8-2F10F3537804}">
      <p15:sldGuideLst xmlns:p15="http://schemas.microsoft.com/office/powerpoint/2012/main">
        <p15:guide id="0" pos="4322" userDrawn="1">
          <p15:clr>
            <a:srgbClr val="F26B43"/>
          </p15:clr>
        </p15:guide>
        <p15:guide id="3" pos="5188" userDrawn="1">
          <p15:clr>
            <a:srgbClr val="F26B43"/>
          </p15:clr>
        </p15:guide>
        <p15:guide id="4" pos="3459" userDrawn="1">
          <p15:clr>
            <a:srgbClr val="F26B43"/>
          </p15:clr>
        </p15:guide>
        <p15:guide id="5" orient="horz" pos="3456" userDrawn="1">
          <p15:clr>
            <a:srgbClr val="F26B43"/>
          </p15:clr>
        </p15:guide>
        <p15:guide id="9" pos="6919" userDrawn="1">
          <p15:clr>
            <a:srgbClr val="F26B43"/>
          </p15:clr>
        </p15:guide>
        <p15:guide id="10" orient="horz" pos="2592" userDrawn="1">
          <p15:clr>
            <a:srgbClr val="F26B43"/>
          </p15:clr>
        </p15:guide>
        <p15:guide id="11" orient="horz" pos="1728" userDrawn="1">
          <p15:clr>
            <a:srgbClr val="F26B43"/>
          </p15:clr>
        </p15:guide>
        <p15:guide id="13" orient="horz" pos="865" userDrawn="1">
          <p15:clr>
            <a:srgbClr val="F26B43"/>
          </p15:clr>
        </p15:guide>
        <p15:guide id="14" pos="866" userDrawn="1">
          <p15:clr>
            <a:srgbClr val="F26B43"/>
          </p15:clr>
        </p15:guide>
        <p15:guide id="15" pos="1729" userDrawn="1">
          <p15:clr>
            <a:srgbClr val="F26B43"/>
          </p15:clr>
        </p15:guide>
        <p15:guide id="16" pos="2595" userDrawn="1">
          <p15:clr>
            <a:srgbClr val="F26B43"/>
          </p15:clr>
        </p15:guide>
        <p15:guide id="18" pos="60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52EBC8B-C8BE-6D4C-03C9-A338AEB967D8}"/>
              </a:ext>
            </a:extLst>
          </p:cNvPr>
          <p:cNvGraphicFramePr>
            <a:graphicFrameLocks noChangeAspect="1"/>
          </p:cNvGraphicFramePr>
          <p:nvPr userDrawn="1">
            <p:custDataLst>
              <p:tags r:id="rId53"/>
            </p:custDataLst>
            <p:extLst>
              <p:ext uri="{D42A27DB-BD31-4B8C-83A1-F6EECF244321}">
                <p14:modId xmlns:p14="http://schemas.microsoft.com/office/powerpoint/2010/main" val="27407342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4" imgW="7772400" imgH="10058400" progId="TCLayout.ActiveDocument.1">
                  <p:embed/>
                </p:oleObj>
              </mc:Choice>
              <mc:Fallback>
                <p:oleObj name="think-cell Slide" r:id="rId54" imgW="7772400" imgH="10058400" progId="TCLayout.ActiveDocument.1">
                  <p:embed/>
                  <p:pic>
                    <p:nvPicPr>
                      <p:cNvPr id="5" name="think-cell data - do not delete" hidden="1">
                        <a:extLst>
                          <a:ext uri="{FF2B5EF4-FFF2-40B4-BE49-F238E27FC236}">
                            <a16:creationId xmlns:a16="http://schemas.microsoft.com/office/drawing/2014/main" id="{052EBC8B-C8BE-6D4C-03C9-A338AEB967D8}"/>
                          </a:ext>
                        </a:extLst>
                      </p:cNvPr>
                      <p:cNvPicPr/>
                      <p:nvPr/>
                    </p:nvPicPr>
                    <p:blipFill>
                      <a:blip r:embed="rId55"/>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42797" y="425515"/>
            <a:ext cx="11303231" cy="641285"/>
          </a:xfrm>
          <a:prstGeom prst="rect">
            <a:avLst/>
          </a:prstGeom>
        </p:spPr>
        <p:txBody>
          <a:bodyPr vert="horz" lIns="0" tIns="0" rIns="0" bIns="0" rtlCol="0" anchor="t" anchorCtr="0">
            <a:normAutofit/>
          </a:bodyPr>
          <a:lstStyle/>
          <a:p>
            <a:r>
              <a:rPr lang="en-US" dirty="0"/>
              <a:t>[Slide title]</a:t>
            </a:r>
            <a:endParaRPr lang="en-GB" dirty="0"/>
          </a:p>
        </p:txBody>
      </p:sp>
      <p:sp>
        <p:nvSpPr>
          <p:cNvPr id="3" name="Text Placeholder 2"/>
          <p:cNvSpPr>
            <a:spLocks noGrp="1"/>
          </p:cNvSpPr>
          <p:nvPr>
            <p:ph type="body" idx="1"/>
          </p:nvPr>
        </p:nvSpPr>
        <p:spPr>
          <a:xfrm>
            <a:off x="442798" y="2103438"/>
            <a:ext cx="11303231" cy="406876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9981695" y="6492240"/>
            <a:ext cx="1764333" cy="137160"/>
          </a:xfrm>
          <a:prstGeom prst="rect">
            <a:avLst/>
          </a:prstGeom>
        </p:spPr>
        <p:txBody>
          <a:bodyPr vert="horz" lIns="0" tIns="0" rIns="0" bIns="0" rtlCol="0" anchor="b" anchorCtr="0">
            <a:noAutofit/>
          </a:bodyPr>
          <a:lstStyle>
            <a:lvl1pPr algn="r">
              <a:defRPr sz="800">
                <a:solidFill>
                  <a:schemeClr val="tx1"/>
                </a:solidFill>
              </a:defRPr>
            </a:lvl1pPr>
          </a:lstStyle>
          <a:p>
            <a:fld id="{7870704B-CE94-48CC-AF30-84932A1262A7}" type="slidenum">
              <a:rPr lang="en-GB" smtClean="0"/>
              <a:pPr/>
              <a:t>‹#›</a:t>
            </a:fld>
            <a:endParaRPr lang="en-GB" dirty="0"/>
          </a:p>
        </p:txBody>
      </p:sp>
      <p:sp>
        <p:nvSpPr>
          <p:cNvPr id="8" name="TextBox 7"/>
          <p:cNvSpPr txBox="1"/>
          <p:nvPr/>
        </p:nvSpPr>
        <p:spPr>
          <a:xfrm>
            <a:off x="442798" y="6492240"/>
            <a:ext cx="5472275" cy="137160"/>
          </a:xfrm>
          <a:prstGeom prst="rect">
            <a:avLst/>
          </a:prstGeom>
          <a:noFill/>
        </p:spPr>
        <p:txBody>
          <a:bodyPr wrap="square" lIns="0" tIns="0" rIns="0" bIns="0" rtlCol="0" anchor="b" anchorCtr="0">
            <a:noAutofit/>
          </a:bodyPr>
          <a:lstStyle/>
          <a:p>
            <a:pPr algn="l"/>
            <a:r>
              <a:rPr lang="en-GB" sz="800" b="0" dirty="0">
                <a:solidFill>
                  <a:schemeClr val="tx1"/>
                </a:solidFill>
              </a:rPr>
              <a:t>Price Waterhouse &amp; Co LLP</a:t>
            </a:r>
          </a:p>
        </p:txBody>
      </p:sp>
      <p:sp>
        <p:nvSpPr>
          <p:cNvPr id="7" name="Footer Placeholder 6">
            <a:extLst>
              <a:ext uri="{FF2B5EF4-FFF2-40B4-BE49-F238E27FC236}">
                <a16:creationId xmlns:a16="http://schemas.microsoft.com/office/drawing/2014/main" id="{7004AC5A-0A62-C123-7184-F65BFE2925C7}"/>
              </a:ext>
            </a:extLst>
          </p:cNvPr>
          <p:cNvSpPr>
            <a:spLocks noGrp="1"/>
          </p:cNvSpPr>
          <p:nvPr>
            <p:ph type="ftr" sz="quarter" idx="3"/>
          </p:nvPr>
        </p:nvSpPr>
        <p:spPr>
          <a:xfrm>
            <a:off x="442797" y="6362106"/>
            <a:ext cx="4114780" cy="123111"/>
          </a:xfrm>
          <a:prstGeom prst="rect">
            <a:avLst/>
          </a:prstGeom>
        </p:spPr>
        <p:txBody>
          <a:bodyPr vert="horz" lIns="0" tIns="0" rIns="0" bIns="0" rtlCol="0" anchor="ctr">
            <a:spAutoFit/>
          </a:bodyPr>
          <a:lstStyle>
            <a:lvl1pPr algn="l">
              <a:defRPr sz="800">
                <a:solidFill>
                  <a:schemeClr val="tx1"/>
                </a:solidFill>
              </a:defRPr>
            </a:lvl1pPr>
          </a:lstStyle>
          <a:p>
            <a:r>
              <a:rPr lang="en-US"/>
              <a:t>Related party transactions</a:t>
            </a:r>
            <a:endParaRPr lang="en-US" dirty="0"/>
          </a:p>
        </p:txBody>
      </p:sp>
      <p:sp>
        <p:nvSpPr>
          <p:cNvPr id="9" name="Date Placeholder 3">
            <a:extLst>
              <a:ext uri="{FF2B5EF4-FFF2-40B4-BE49-F238E27FC236}">
                <a16:creationId xmlns:a16="http://schemas.microsoft.com/office/drawing/2014/main" id="{B6844927-E566-B01F-95B5-0C1E9F05D847}"/>
              </a:ext>
            </a:extLst>
          </p:cNvPr>
          <p:cNvSpPr>
            <a:spLocks noGrp="1"/>
          </p:cNvSpPr>
          <p:nvPr>
            <p:ph type="dt" sz="half" idx="2"/>
          </p:nvPr>
        </p:nvSpPr>
        <p:spPr>
          <a:xfrm>
            <a:off x="9981695" y="6355081"/>
            <a:ext cx="1764333" cy="123111"/>
          </a:xfrm>
          <a:prstGeom prst="rect">
            <a:avLst/>
          </a:prstGeom>
        </p:spPr>
        <p:txBody>
          <a:bodyPr lIns="0" tIns="0" rIns="0" bIns="0">
            <a:spAutoFit/>
          </a:bodyPr>
          <a:lstStyle>
            <a:lvl1pPr algn="r">
              <a:defRPr sz="800"/>
            </a:lvl1pPr>
          </a:lstStyle>
          <a:p>
            <a:r>
              <a:rPr lang="en-IN"/>
              <a:t>October 2024</a:t>
            </a:r>
            <a:endParaRPr lang="en-US" dirty="0"/>
          </a:p>
        </p:txBody>
      </p:sp>
    </p:spTree>
    <p:extLst>
      <p:ext uri="{BB962C8B-B14F-4D97-AF65-F5344CB8AC3E}">
        <p14:creationId xmlns:p14="http://schemas.microsoft.com/office/powerpoint/2010/main" val="355637423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25" r:id="rId27"/>
    <p:sldLayoutId id="2147483826" r:id="rId28"/>
    <p:sldLayoutId id="2147483831" r:id="rId29"/>
    <p:sldLayoutId id="2147483827" r:id="rId30"/>
    <p:sldLayoutId id="2147483815" r:id="rId31"/>
    <p:sldLayoutId id="2147483816" r:id="rId32"/>
    <p:sldLayoutId id="2147483828" r:id="rId33"/>
    <p:sldLayoutId id="2147483829" r:id="rId34"/>
    <p:sldLayoutId id="2147483832" r:id="rId35"/>
    <p:sldLayoutId id="2147483830" r:id="rId36"/>
    <p:sldLayoutId id="2147483817" r:id="rId37"/>
    <p:sldLayoutId id="2147483833" r:id="rId38"/>
    <p:sldLayoutId id="2147483834" r:id="rId39"/>
    <p:sldLayoutId id="2147483835" r:id="rId40"/>
    <p:sldLayoutId id="2147483836" r:id="rId41"/>
    <p:sldLayoutId id="2147483818" r:id="rId42"/>
    <p:sldLayoutId id="2147483819" r:id="rId43"/>
    <p:sldLayoutId id="2147483820" r:id="rId44"/>
    <p:sldLayoutId id="2147483837" r:id="rId45"/>
    <p:sldLayoutId id="2147483821" r:id="rId46"/>
    <p:sldLayoutId id="2147483839" r:id="rId47"/>
    <p:sldLayoutId id="2147483838" r:id="rId48"/>
    <p:sldLayoutId id="2147483822" r:id="rId49"/>
    <p:sldLayoutId id="2147483823" r:id="rId50"/>
    <p:sldLayoutId id="2147483824" r:id="rId51"/>
  </p:sldLayoutIdLst>
  <p:hf hdr="0"/>
  <p:txStyles>
    <p:titleStyle>
      <a:lvl1pPr algn="l" defTabSz="914034" rtl="0" eaLnBrk="1" latinLnBrk="0" hangingPunct="1">
        <a:lnSpc>
          <a:spcPct val="85000"/>
        </a:lnSpc>
        <a:spcBef>
          <a:spcPct val="0"/>
        </a:spcBef>
        <a:buNone/>
        <a:defRPr sz="2400" kern="1200">
          <a:solidFill>
            <a:schemeClr val="tx1"/>
          </a:solidFill>
          <a:latin typeface="+mj-lt"/>
          <a:ea typeface="+mj-ea"/>
          <a:cs typeface="+mj-cs"/>
        </a:defRPr>
      </a:lvl1pPr>
    </p:titleStyle>
    <p:bodyStyle>
      <a:lvl1pPr marL="0" indent="0" algn="l" defTabSz="914034" rtl="0" eaLnBrk="1" latinLnBrk="0" hangingPunct="1">
        <a:lnSpc>
          <a:spcPct val="100000"/>
        </a:lnSpc>
        <a:spcBef>
          <a:spcPts val="0"/>
        </a:spcBef>
        <a:spcAft>
          <a:spcPts val="1200"/>
        </a:spcAft>
        <a:buFont typeface="Arial" panose="020B0604020202020204" pitchFamily="34" charset="0"/>
        <a:buNone/>
        <a:defRPr sz="1799" b="1" kern="1200">
          <a:solidFill>
            <a:schemeClr val="accent1"/>
          </a:solidFill>
          <a:latin typeface="+mn-lt"/>
          <a:ea typeface="+mn-ea"/>
          <a:cs typeface="+mn-cs"/>
        </a:defRPr>
      </a:lvl1pPr>
      <a:lvl2pPr marL="0" indent="0" algn="l" defTabSz="914034" rtl="0" eaLnBrk="1" latinLnBrk="0" hangingPunct="1">
        <a:lnSpc>
          <a:spcPct val="100000"/>
        </a:lnSpc>
        <a:spcBef>
          <a:spcPts val="0"/>
        </a:spcBef>
        <a:spcAft>
          <a:spcPts val="600"/>
        </a:spcAft>
        <a:buFont typeface="Arial" panose="020B0604020202020204" pitchFamily="34" charset="0"/>
        <a:buNone/>
        <a:defRPr sz="1599" kern="1200">
          <a:solidFill>
            <a:schemeClr val="tx1"/>
          </a:solidFill>
          <a:latin typeface="+mn-lt"/>
          <a:ea typeface="+mn-ea"/>
          <a:cs typeface="+mn-cs"/>
        </a:defRPr>
      </a:lvl2pPr>
      <a:lvl3pPr marL="180903" indent="-180903" algn="l" defTabSz="914034" rtl="0" eaLnBrk="1" latinLnBrk="0" hangingPunct="1">
        <a:lnSpc>
          <a:spcPct val="100000"/>
        </a:lnSpc>
        <a:spcBef>
          <a:spcPts val="0"/>
        </a:spcBef>
        <a:spcAft>
          <a:spcPts val="600"/>
        </a:spcAft>
        <a:buFont typeface="Arial" panose="020B0604020202020204" pitchFamily="34" charset="0"/>
        <a:buChar char="•"/>
        <a:defRPr sz="1599" kern="1200">
          <a:solidFill>
            <a:schemeClr val="tx1"/>
          </a:solidFill>
          <a:latin typeface="+mn-lt"/>
          <a:ea typeface="+mn-ea"/>
          <a:cs typeface="+mn-cs"/>
        </a:defRPr>
      </a:lvl3pPr>
      <a:lvl4pPr marL="361805" indent="-180903" algn="l" defTabSz="914034" rtl="0" eaLnBrk="1" latinLnBrk="0" hangingPunct="1">
        <a:lnSpc>
          <a:spcPct val="100000"/>
        </a:lnSpc>
        <a:spcBef>
          <a:spcPts val="0"/>
        </a:spcBef>
        <a:spcAft>
          <a:spcPts val="600"/>
        </a:spcAft>
        <a:buFont typeface="Arial" panose="020B0604020202020204" pitchFamily="34" charset="0"/>
        <a:buChar char="–"/>
        <a:defRPr sz="1599" kern="1200">
          <a:solidFill>
            <a:schemeClr val="tx1"/>
          </a:solidFill>
          <a:latin typeface="+mn-lt"/>
          <a:ea typeface="+mn-ea"/>
          <a:cs typeface="+mn-cs"/>
        </a:defRPr>
      </a:lvl4pPr>
      <a:lvl5pPr marL="548421" indent="-180903" algn="l" defTabSz="914034" rtl="0" eaLnBrk="1" latinLnBrk="0" hangingPunct="1">
        <a:lnSpc>
          <a:spcPct val="100000"/>
        </a:lnSpc>
        <a:spcBef>
          <a:spcPts val="0"/>
        </a:spcBef>
        <a:spcAft>
          <a:spcPts val="600"/>
        </a:spcAft>
        <a:buFont typeface="Arial" panose="020B0604020202020204" pitchFamily="34" charset="0"/>
        <a:buChar char="•"/>
        <a:defRPr sz="1599" kern="1200">
          <a:solidFill>
            <a:schemeClr val="tx1"/>
          </a:solidFill>
          <a:latin typeface="+mn-lt"/>
          <a:ea typeface="+mn-ea"/>
          <a:cs typeface="+mn-cs"/>
        </a:defRPr>
      </a:lvl5pPr>
      <a:lvl6pPr marL="731227" indent="-182807" algn="l" defTabSz="914034" rtl="0" eaLnBrk="1" latinLnBrk="0" hangingPunct="1">
        <a:lnSpc>
          <a:spcPct val="100000"/>
        </a:lnSpc>
        <a:spcBef>
          <a:spcPts val="0"/>
        </a:spcBef>
        <a:spcAft>
          <a:spcPts val="600"/>
        </a:spcAft>
        <a:buFont typeface="Arial" panose="020B0604020202020204" pitchFamily="34" charset="0"/>
        <a:buChar char="–"/>
        <a:defRPr sz="1599" kern="1200">
          <a:solidFill>
            <a:schemeClr val="tx1"/>
          </a:solidFill>
          <a:latin typeface="+mn-lt"/>
          <a:ea typeface="+mn-ea"/>
          <a:cs typeface="+mn-cs"/>
        </a:defRPr>
      </a:lvl6pPr>
      <a:lvl7pPr marL="914034" indent="-182807" algn="l" defTabSz="914034" rtl="0" eaLnBrk="1" latinLnBrk="0" hangingPunct="1">
        <a:lnSpc>
          <a:spcPct val="100000"/>
        </a:lnSpc>
        <a:spcBef>
          <a:spcPts val="0"/>
        </a:spcBef>
        <a:spcAft>
          <a:spcPts val="600"/>
        </a:spcAft>
        <a:buFont typeface="Arial" panose="020B0604020202020204" pitchFamily="34" charset="0"/>
        <a:buChar char="•"/>
        <a:defRPr sz="1599" kern="1200">
          <a:solidFill>
            <a:schemeClr val="tx1"/>
          </a:solidFill>
          <a:latin typeface="+mn-lt"/>
          <a:ea typeface="+mn-ea"/>
          <a:cs typeface="+mn-cs"/>
        </a:defRPr>
      </a:lvl7pPr>
      <a:lvl8pPr marL="1096841" indent="-182807" algn="l" defTabSz="914034" rtl="0" eaLnBrk="1" latinLnBrk="0" hangingPunct="1">
        <a:lnSpc>
          <a:spcPct val="100000"/>
        </a:lnSpc>
        <a:spcBef>
          <a:spcPts val="0"/>
        </a:spcBef>
        <a:spcAft>
          <a:spcPts val="600"/>
        </a:spcAft>
        <a:buFont typeface="Arial" panose="020B0604020202020204" pitchFamily="34" charset="0"/>
        <a:buChar char="–"/>
        <a:defRPr sz="1599" kern="1200">
          <a:solidFill>
            <a:schemeClr val="tx1"/>
          </a:solidFill>
          <a:latin typeface="+mn-lt"/>
          <a:ea typeface="+mn-ea"/>
          <a:cs typeface="+mn-cs"/>
        </a:defRPr>
      </a:lvl8pPr>
      <a:lvl9pPr marL="1279648" indent="-182807" algn="l" defTabSz="914034" rtl="0" eaLnBrk="1" latinLnBrk="0" hangingPunct="1">
        <a:lnSpc>
          <a:spcPct val="100000"/>
        </a:lnSpc>
        <a:spcBef>
          <a:spcPts val="0"/>
        </a:spcBef>
        <a:spcAft>
          <a:spcPts val="600"/>
        </a:spcAft>
        <a:buFont typeface="Arial" panose="020B0604020202020204" pitchFamily="34" charset="0"/>
        <a:buChar char="•"/>
        <a:defRPr sz="1599" kern="1200">
          <a:solidFill>
            <a:schemeClr val="tx1"/>
          </a:solidFill>
          <a:latin typeface="+mn-lt"/>
          <a:ea typeface="+mn-ea"/>
          <a:cs typeface="+mn-cs"/>
        </a:defRPr>
      </a:lvl9pPr>
    </p:bodyStyle>
    <p:otherStyle>
      <a:defPPr>
        <a:defRPr lang="en-US"/>
      </a:defPPr>
      <a:lvl1pPr marL="0" algn="l" defTabSz="914034" rtl="0" eaLnBrk="1" latinLnBrk="0" hangingPunct="1">
        <a:defRPr sz="1599" kern="1200">
          <a:solidFill>
            <a:schemeClr val="tx1"/>
          </a:solidFill>
          <a:latin typeface="+mn-lt"/>
          <a:ea typeface="+mn-ea"/>
          <a:cs typeface="+mn-cs"/>
        </a:defRPr>
      </a:lvl1pPr>
      <a:lvl2pPr marL="457017" algn="l" defTabSz="914034" rtl="0" eaLnBrk="1" latinLnBrk="0" hangingPunct="1">
        <a:defRPr sz="1599" kern="1200">
          <a:solidFill>
            <a:schemeClr val="tx1"/>
          </a:solidFill>
          <a:latin typeface="+mn-lt"/>
          <a:ea typeface="+mn-ea"/>
          <a:cs typeface="+mn-cs"/>
        </a:defRPr>
      </a:lvl2pPr>
      <a:lvl3pPr marL="914034" algn="l" defTabSz="914034" rtl="0" eaLnBrk="1" latinLnBrk="0" hangingPunct="1">
        <a:defRPr sz="1599" kern="1200">
          <a:solidFill>
            <a:schemeClr val="tx1"/>
          </a:solidFill>
          <a:latin typeface="+mn-lt"/>
          <a:ea typeface="+mn-ea"/>
          <a:cs typeface="+mn-cs"/>
        </a:defRPr>
      </a:lvl3pPr>
      <a:lvl4pPr marL="1371051" algn="l" defTabSz="914034" rtl="0" eaLnBrk="1" latinLnBrk="0" hangingPunct="1">
        <a:defRPr sz="1599" kern="1200">
          <a:solidFill>
            <a:schemeClr val="tx1"/>
          </a:solidFill>
          <a:latin typeface="+mn-lt"/>
          <a:ea typeface="+mn-ea"/>
          <a:cs typeface="+mn-cs"/>
        </a:defRPr>
      </a:lvl4pPr>
      <a:lvl5pPr marL="1828068" algn="l" defTabSz="914034" rtl="0" eaLnBrk="1" latinLnBrk="0" hangingPunct="1">
        <a:defRPr sz="1599" kern="1200">
          <a:solidFill>
            <a:schemeClr val="tx1"/>
          </a:solidFill>
          <a:latin typeface="+mn-lt"/>
          <a:ea typeface="+mn-ea"/>
          <a:cs typeface="+mn-cs"/>
        </a:defRPr>
      </a:lvl5pPr>
      <a:lvl6pPr marL="2285086" algn="l" defTabSz="914034" rtl="0" eaLnBrk="1" latinLnBrk="0" hangingPunct="1">
        <a:defRPr sz="1599" kern="1200">
          <a:solidFill>
            <a:schemeClr val="tx1"/>
          </a:solidFill>
          <a:latin typeface="+mn-lt"/>
          <a:ea typeface="+mn-ea"/>
          <a:cs typeface="+mn-cs"/>
        </a:defRPr>
      </a:lvl6pPr>
      <a:lvl7pPr marL="2742103" algn="l" defTabSz="914034" rtl="0" eaLnBrk="1" latinLnBrk="0" hangingPunct="1">
        <a:defRPr sz="1599" kern="1200">
          <a:solidFill>
            <a:schemeClr val="tx1"/>
          </a:solidFill>
          <a:latin typeface="+mn-lt"/>
          <a:ea typeface="+mn-ea"/>
          <a:cs typeface="+mn-cs"/>
        </a:defRPr>
      </a:lvl7pPr>
      <a:lvl8pPr marL="3199120" algn="l" defTabSz="914034" rtl="0" eaLnBrk="1" latinLnBrk="0" hangingPunct="1">
        <a:defRPr sz="1599" kern="1200">
          <a:solidFill>
            <a:schemeClr val="tx1"/>
          </a:solidFill>
          <a:latin typeface="+mn-lt"/>
          <a:ea typeface="+mn-ea"/>
          <a:cs typeface="+mn-cs"/>
        </a:defRPr>
      </a:lvl8pPr>
      <a:lvl9pPr marL="3656137" algn="l" defTabSz="914034" rtl="0" eaLnBrk="1" latinLnBrk="0" hangingPunct="1">
        <a:defRPr sz="1599"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39" userDrawn="1">
          <p15:clr>
            <a:srgbClr val="F26B43"/>
          </p15:clr>
        </p15:guide>
        <p15:guide id="1" pos="279" userDrawn="1">
          <p15:clr>
            <a:srgbClr val="F26B43"/>
          </p15:clr>
        </p15:guide>
        <p15:guide id="2" pos="7398" userDrawn="1">
          <p15:clr>
            <a:srgbClr val="F26B43"/>
          </p15:clr>
        </p15:guide>
        <p15:guide id="3" pos="3951" userDrawn="1">
          <p15:clr>
            <a:srgbClr val="F26B43"/>
          </p15:clr>
        </p15:guide>
        <p15:guide id="4" pos="3726" userDrawn="1">
          <p15:clr>
            <a:srgbClr val="F26B43"/>
          </p15:clr>
        </p15:guide>
        <p15:guide id="5" orient="horz" pos="3888" userDrawn="1">
          <p15:clr>
            <a:srgbClr val="F26B43"/>
          </p15:clr>
        </p15:guide>
        <p15:guide id="12" orient="horz" pos="672" userDrawn="1">
          <p15:clr>
            <a:srgbClr val="F26B43"/>
          </p15:clr>
        </p15:guide>
        <p15:guide id="13" orient="horz" pos="270" userDrawn="1">
          <p15:clr>
            <a:srgbClr val="F26B43"/>
          </p15:clr>
        </p15:guide>
        <p15:guide id="14"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22.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26.jpeg"/><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35.png"/><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image" Target="../media/image37.emf"/><Relationship Id="rId4"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38.emf"/><Relationship Id="rId4" Type="http://schemas.openxmlformats.org/officeDocument/2006/relationships/oleObject" Target="../embeddings/oleObject2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1.emf"/><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42.emf"/><Relationship Id="rId4" Type="http://schemas.openxmlformats.org/officeDocument/2006/relationships/oleObject" Target="../embeddings/oleObject3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44.emf"/><Relationship Id="rId4" Type="http://schemas.openxmlformats.org/officeDocument/2006/relationships/oleObject" Target="../embeddings/oleObject3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36.xml"/><Relationship Id="rId5" Type="http://schemas.openxmlformats.org/officeDocument/2006/relationships/image" Target="../media/image45.emf"/><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tags" Target="../tags/tag37.xml"/><Relationship Id="rId5" Type="http://schemas.openxmlformats.org/officeDocument/2006/relationships/image" Target="../media/image46.png"/><Relationship Id="rId4" Type="http://schemas.openxmlformats.org/officeDocument/2006/relationships/image" Target="../media/image45.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8.xml"/><Relationship Id="rId5" Type="http://schemas.openxmlformats.org/officeDocument/2006/relationships/image" Target="../media/image47.emf"/><Relationship Id="rId4" Type="http://schemas.openxmlformats.org/officeDocument/2006/relationships/oleObject" Target="../embeddings/oleObject3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9.xml"/><Relationship Id="rId5" Type="http://schemas.openxmlformats.org/officeDocument/2006/relationships/image" Target="../media/image47.emf"/><Relationship Id="rId4"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40.xml"/><Relationship Id="rId5" Type="http://schemas.openxmlformats.org/officeDocument/2006/relationships/image" Target="../media/image47.emf"/><Relationship Id="rId4" Type="http://schemas.openxmlformats.org/officeDocument/2006/relationships/oleObject" Target="../embeddings/oleObject3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41.xml"/><Relationship Id="rId5" Type="http://schemas.openxmlformats.org/officeDocument/2006/relationships/image" Target="../media/image47.emf"/><Relationship Id="rId4" Type="http://schemas.openxmlformats.org/officeDocument/2006/relationships/oleObject" Target="../embeddings/oleObject3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47.emf"/><Relationship Id="rId4" Type="http://schemas.openxmlformats.org/officeDocument/2006/relationships/oleObject" Target="../embeddings/oleObject40.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53.xml"/><Relationship Id="rId1" Type="http://schemas.openxmlformats.org/officeDocument/2006/relationships/tags" Target="../tags/tag43.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4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9.jpe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20.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EA4B429-D2C2-F6AA-2237-A9582F1CDA6C}"/>
              </a:ext>
            </a:extLst>
          </p:cNvPr>
          <p:cNvGraphicFramePr>
            <a:graphicFrameLocks noChangeAspect="1"/>
          </p:cNvGraphicFramePr>
          <p:nvPr>
            <p:custDataLst>
              <p:tags r:id="rId1"/>
            </p:custDataLst>
            <p:extLst>
              <p:ext uri="{D42A27DB-BD31-4B8C-83A1-F6EECF244321}">
                <p14:modId xmlns:p14="http://schemas.microsoft.com/office/powerpoint/2010/main" val="310801562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AEA4B429-D2C2-F6AA-2237-A9582F1CDA6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6" name="Picture 15" descr="A person using a computer&#10;&#10;Description automatically generated">
            <a:extLst>
              <a:ext uri="{FF2B5EF4-FFF2-40B4-BE49-F238E27FC236}">
                <a16:creationId xmlns:a16="http://schemas.microsoft.com/office/drawing/2014/main" id="{30788BC1-CCD3-C4D1-5972-B4918C8BA49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624447" y="-2"/>
            <a:ext cx="9564378" cy="2743202"/>
          </a:xfrm>
          <a:prstGeom prst="rect">
            <a:avLst/>
          </a:prstGeom>
        </p:spPr>
      </p:pic>
      <p:pic>
        <p:nvPicPr>
          <p:cNvPr id="9" name="Picture 8" descr="A person using a tablet&#10;&#10;Description automatically generated">
            <a:extLst>
              <a:ext uri="{FF2B5EF4-FFF2-40B4-BE49-F238E27FC236}">
                <a16:creationId xmlns:a16="http://schemas.microsoft.com/office/drawing/2014/main" id="{E4E41F58-C058-113D-D83F-B0E681E0D63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783724" y="2743201"/>
            <a:ext cx="8405101" cy="4114799"/>
          </a:xfrm>
          <a:prstGeom prst="rect">
            <a:avLst/>
          </a:prstGeom>
        </p:spPr>
      </p:pic>
      <p:sp>
        <p:nvSpPr>
          <p:cNvPr id="10" name="Rectangle 9">
            <a:extLst>
              <a:ext uri="{FF2B5EF4-FFF2-40B4-BE49-F238E27FC236}">
                <a16:creationId xmlns:a16="http://schemas.microsoft.com/office/drawing/2014/main" id="{43D26524-3943-4FDE-689C-E8B03673D147}"/>
              </a:ext>
            </a:extLst>
          </p:cNvPr>
          <p:cNvSpPr/>
          <p:nvPr/>
        </p:nvSpPr>
        <p:spPr>
          <a:xfrm>
            <a:off x="12005505" y="0"/>
            <a:ext cx="183320" cy="1371600"/>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p>
        </p:txBody>
      </p:sp>
      <p:sp>
        <p:nvSpPr>
          <p:cNvPr id="2" name="Rectangle 1">
            <a:extLst>
              <a:ext uri="{FF2B5EF4-FFF2-40B4-BE49-F238E27FC236}">
                <a16:creationId xmlns:a16="http://schemas.microsoft.com/office/drawing/2014/main" id="{EB35B238-0490-B198-0F17-EB5BF8876533}"/>
              </a:ext>
            </a:extLst>
          </p:cNvPr>
          <p:cNvSpPr/>
          <p:nvPr/>
        </p:nvSpPr>
        <p:spPr>
          <a:xfrm>
            <a:off x="0" y="0"/>
            <a:ext cx="2742321" cy="137160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599"/>
          </a:p>
        </p:txBody>
      </p:sp>
      <p:pic>
        <p:nvPicPr>
          <p:cNvPr id="19" name="Picture 18" descr="A black and orange diagonal stripes&#10;&#10;Description automatically generated">
            <a:extLst>
              <a:ext uri="{FF2B5EF4-FFF2-40B4-BE49-F238E27FC236}">
                <a16:creationId xmlns:a16="http://schemas.microsoft.com/office/drawing/2014/main" id="{3BB35CAF-8951-3BEB-A4EA-CE4F7DBE2A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6857389" y="2743420"/>
            <a:ext cx="1371600" cy="1371600"/>
          </a:xfrm>
          <a:prstGeom prst="rect">
            <a:avLst/>
          </a:prstGeom>
        </p:spPr>
      </p:pic>
      <p:sp>
        <p:nvSpPr>
          <p:cNvPr id="12" name="Rectangle 11">
            <a:extLst>
              <a:ext uri="{FF2B5EF4-FFF2-40B4-BE49-F238E27FC236}">
                <a16:creationId xmlns:a16="http://schemas.microsoft.com/office/drawing/2014/main" id="{469A152C-DA4C-E902-A8AB-43116F9DA984}"/>
              </a:ext>
            </a:extLst>
          </p:cNvPr>
          <p:cNvSpPr/>
          <p:nvPr/>
        </p:nvSpPr>
        <p:spPr>
          <a:xfrm>
            <a:off x="12005505" y="2743200"/>
            <a:ext cx="183320" cy="137160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p>
        </p:txBody>
      </p:sp>
      <p:sp>
        <p:nvSpPr>
          <p:cNvPr id="33" name="Rectangle 32">
            <a:extLst>
              <a:ext uri="{FF2B5EF4-FFF2-40B4-BE49-F238E27FC236}">
                <a16:creationId xmlns:a16="http://schemas.microsoft.com/office/drawing/2014/main" id="{20F9218F-9A38-B2F9-1C15-D79DAE609392}"/>
              </a:ext>
            </a:extLst>
          </p:cNvPr>
          <p:cNvSpPr/>
          <p:nvPr/>
        </p:nvSpPr>
        <p:spPr>
          <a:xfrm>
            <a:off x="0" y="2743200"/>
            <a:ext cx="6858000" cy="137160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599" dirty="0"/>
          </a:p>
        </p:txBody>
      </p:sp>
      <p:sp>
        <p:nvSpPr>
          <p:cNvPr id="13" name="Rectangle 12">
            <a:extLst>
              <a:ext uri="{FF2B5EF4-FFF2-40B4-BE49-F238E27FC236}">
                <a16:creationId xmlns:a16="http://schemas.microsoft.com/office/drawing/2014/main" id="{CA0B069B-0877-EE58-73A5-793BCDEFF2CD}"/>
              </a:ext>
            </a:extLst>
          </p:cNvPr>
          <p:cNvSpPr/>
          <p:nvPr/>
        </p:nvSpPr>
        <p:spPr>
          <a:xfrm>
            <a:off x="12005505" y="4114800"/>
            <a:ext cx="183320" cy="1371600"/>
          </a:xfrm>
          <a:prstGeom prst="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p>
        </p:txBody>
      </p:sp>
      <p:sp>
        <p:nvSpPr>
          <p:cNvPr id="34" name="Rectangle 33">
            <a:extLst>
              <a:ext uri="{FF2B5EF4-FFF2-40B4-BE49-F238E27FC236}">
                <a16:creationId xmlns:a16="http://schemas.microsoft.com/office/drawing/2014/main" id="{399F1A90-D62D-7011-8484-54BDE64C2FDD}"/>
              </a:ext>
            </a:extLst>
          </p:cNvPr>
          <p:cNvSpPr/>
          <p:nvPr/>
        </p:nvSpPr>
        <p:spPr>
          <a:xfrm>
            <a:off x="-1" y="4104307"/>
            <a:ext cx="4131883" cy="1382093"/>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599" dirty="0"/>
          </a:p>
        </p:txBody>
      </p:sp>
      <p:sp>
        <p:nvSpPr>
          <p:cNvPr id="14" name="Rectangle 13">
            <a:extLst>
              <a:ext uri="{FF2B5EF4-FFF2-40B4-BE49-F238E27FC236}">
                <a16:creationId xmlns:a16="http://schemas.microsoft.com/office/drawing/2014/main" id="{5457B794-F909-BF69-989D-E0B02777A457}"/>
              </a:ext>
            </a:extLst>
          </p:cNvPr>
          <p:cNvSpPr/>
          <p:nvPr/>
        </p:nvSpPr>
        <p:spPr>
          <a:xfrm>
            <a:off x="12005505" y="5486400"/>
            <a:ext cx="183320" cy="1371600"/>
          </a:xfrm>
          <a:prstGeom prst="rect">
            <a:avLst/>
          </a:prstGeom>
          <a:solidFill>
            <a:schemeClr val="accent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p>
        </p:txBody>
      </p:sp>
      <p:sp>
        <p:nvSpPr>
          <p:cNvPr id="35" name="Rectangle 34">
            <a:extLst>
              <a:ext uri="{FF2B5EF4-FFF2-40B4-BE49-F238E27FC236}">
                <a16:creationId xmlns:a16="http://schemas.microsoft.com/office/drawing/2014/main" id="{C91E2A8D-05FC-9A49-4CB0-4CC1874B0BEC}"/>
              </a:ext>
            </a:extLst>
          </p:cNvPr>
          <p:cNvSpPr/>
          <p:nvPr/>
        </p:nvSpPr>
        <p:spPr>
          <a:xfrm>
            <a:off x="0" y="5486400"/>
            <a:ext cx="6858000" cy="137160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599"/>
          </a:p>
        </p:txBody>
      </p:sp>
      <p:sp>
        <p:nvSpPr>
          <p:cNvPr id="11" name="Rectangle 10">
            <a:extLst>
              <a:ext uri="{FF2B5EF4-FFF2-40B4-BE49-F238E27FC236}">
                <a16:creationId xmlns:a16="http://schemas.microsoft.com/office/drawing/2014/main" id="{BA01AC66-A7AA-ADCE-15BC-D3F9E6B4BE7B}"/>
              </a:ext>
            </a:extLst>
          </p:cNvPr>
          <p:cNvSpPr/>
          <p:nvPr/>
        </p:nvSpPr>
        <p:spPr>
          <a:xfrm>
            <a:off x="12005505" y="1371600"/>
            <a:ext cx="183320" cy="137160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p>
        </p:txBody>
      </p:sp>
      <p:sp>
        <p:nvSpPr>
          <p:cNvPr id="36" name="Rectangle 35">
            <a:extLst>
              <a:ext uri="{FF2B5EF4-FFF2-40B4-BE49-F238E27FC236}">
                <a16:creationId xmlns:a16="http://schemas.microsoft.com/office/drawing/2014/main" id="{1A909631-ACA4-952E-A5D8-258751ECFEA4}"/>
              </a:ext>
            </a:extLst>
          </p:cNvPr>
          <p:cNvSpPr/>
          <p:nvPr/>
        </p:nvSpPr>
        <p:spPr>
          <a:xfrm>
            <a:off x="0" y="1371599"/>
            <a:ext cx="6858000" cy="1382093"/>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599"/>
          </a:p>
        </p:txBody>
      </p:sp>
      <p:sp>
        <p:nvSpPr>
          <p:cNvPr id="5" name="TextBox 4">
            <a:extLst>
              <a:ext uri="{FF2B5EF4-FFF2-40B4-BE49-F238E27FC236}">
                <a16:creationId xmlns:a16="http://schemas.microsoft.com/office/drawing/2014/main" id="{2AC0E630-E895-C394-7C6B-4DBDB494D631}"/>
              </a:ext>
            </a:extLst>
          </p:cNvPr>
          <p:cNvSpPr txBox="1"/>
          <p:nvPr/>
        </p:nvSpPr>
        <p:spPr>
          <a:xfrm>
            <a:off x="440364" y="1816657"/>
            <a:ext cx="5654048" cy="1354217"/>
          </a:xfrm>
          <a:prstGeom prst="rect">
            <a:avLst/>
          </a:prstGeom>
          <a:noFill/>
        </p:spPr>
        <p:txBody>
          <a:bodyPr wrap="square" lIns="0" tIns="0" rIns="0" bIns="0" rtlCol="0">
            <a:spAutoFit/>
          </a:bodyPr>
          <a:lstStyle/>
          <a:p>
            <a:pPr>
              <a:spcAft>
                <a:spcPts val="600"/>
              </a:spcAft>
              <a:buSzPct val="100000"/>
            </a:pPr>
            <a:r>
              <a:rPr lang="en-US" sz="4400" dirty="0">
                <a:solidFill>
                  <a:schemeClr val="accent1"/>
                </a:solidFill>
                <a:latin typeface="+mj-lt"/>
              </a:rPr>
              <a:t>Related party transactions</a:t>
            </a:r>
          </a:p>
        </p:txBody>
      </p:sp>
      <p:sp>
        <p:nvSpPr>
          <p:cNvPr id="7" name="TextBox 6">
            <a:extLst>
              <a:ext uri="{FF2B5EF4-FFF2-40B4-BE49-F238E27FC236}">
                <a16:creationId xmlns:a16="http://schemas.microsoft.com/office/drawing/2014/main" id="{61743E0E-A93F-D212-048A-DFBD1670AF73}"/>
              </a:ext>
            </a:extLst>
          </p:cNvPr>
          <p:cNvSpPr txBox="1"/>
          <p:nvPr/>
        </p:nvSpPr>
        <p:spPr>
          <a:xfrm>
            <a:off x="440364" y="3442525"/>
            <a:ext cx="6097772" cy="307777"/>
          </a:xfrm>
          <a:prstGeom prst="rect">
            <a:avLst/>
          </a:prstGeom>
          <a:noFill/>
        </p:spPr>
        <p:txBody>
          <a:bodyPr wrap="square" lIns="0" tIns="0" rIns="0" bIns="0">
            <a:spAutoFit/>
          </a:bodyPr>
          <a:lstStyle/>
          <a:p>
            <a:r>
              <a:rPr lang="en-IN" sz="2000" b="1" dirty="0">
                <a:latin typeface="Arial"/>
                <a:cs typeface="Arial"/>
              </a:rPr>
              <a:t>Section 188 regulations &amp; emerging trends</a:t>
            </a:r>
          </a:p>
        </p:txBody>
      </p:sp>
      <p:sp>
        <p:nvSpPr>
          <p:cNvPr id="4" name="TextBox 3">
            <a:extLst>
              <a:ext uri="{FF2B5EF4-FFF2-40B4-BE49-F238E27FC236}">
                <a16:creationId xmlns:a16="http://schemas.microsoft.com/office/drawing/2014/main" id="{03F0DA91-92C9-A4CC-750C-AF823590CAF1}"/>
              </a:ext>
            </a:extLst>
          </p:cNvPr>
          <p:cNvSpPr txBox="1"/>
          <p:nvPr/>
        </p:nvSpPr>
        <p:spPr>
          <a:xfrm>
            <a:off x="440364" y="4329730"/>
            <a:ext cx="1243930" cy="246221"/>
          </a:xfrm>
          <a:prstGeom prst="rect">
            <a:avLst/>
          </a:prstGeom>
          <a:noFill/>
        </p:spPr>
        <p:txBody>
          <a:bodyPr wrap="none" lIns="0" tIns="0" rIns="0" bIns="0" rtlCol="0">
            <a:spAutoFit/>
          </a:bodyPr>
          <a:lstStyle/>
          <a:p>
            <a:pPr>
              <a:spcAft>
                <a:spcPts val="600"/>
              </a:spcAft>
              <a:buSzPct val="100000"/>
            </a:pPr>
            <a:r>
              <a:rPr lang="en-US" sz="1600" dirty="0">
                <a:latin typeface="Arial" panose="020B0604020202020204" pitchFamily="34" charset="0"/>
                <a:cs typeface="Arial" panose="020B0604020202020204" pitchFamily="34" charset="0"/>
              </a:rPr>
              <a:t>October 2024</a:t>
            </a:r>
          </a:p>
        </p:txBody>
      </p:sp>
    </p:spTree>
    <p:extLst>
      <p:ext uri="{BB962C8B-B14F-4D97-AF65-F5344CB8AC3E}">
        <p14:creationId xmlns:p14="http://schemas.microsoft.com/office/powerpoint/2010/main" val="817197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C3946C4-2F37-8EEB-C981-B5436E1DED8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CC3946C4-2F37-8EEB-C981-B5436E1DED8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ABB90C2-36A1-F34C-4E27-80E81838B92F}"/>
              </a:ext>
            </a:extLst>
          </p:cNvPr>
          <p:cNvSpPr>
            <a:spLocks noGrp="1"/>
          </p:cNvSpPr>
          <p:nvPr>
            <p:ph type="title"/>
          </p:nvPr>
        </p:nvSpPr>
        <p:spPr/>
        <p:txBody>
          <a:bodyPr vert="horz">
            <a:normAutofit/>
          </a:bodyPr>
          <a:lstStyle/>
          <a:p>
            <a:r>
              <a:rPr lang="en-US" dirty="0"/>
              <a:t>Section 177 – Audit Committee</a:t>
            </a:r>
          </a:p>
        </p:txBody>
      </p:sp>
      <p:sp>
        <p:nvSpPr>
          <p:cNvPr id="3" name="Slide Number Placeholder 2">
            <a:extLst>
              <a:ext uri="{FF2B5EF4-FFF2-40B4-BE49-F238E27FC236}">
                <a16:creationId xmlns:a16="http://schemas.microsoft.com/office/drawing/2014/main" id="{0652E54C-5636-5A0A-A90C-C7397B195F61}"/>
              </a:ext>
            </a:extLst>
          </p:cNvPr>
          <p:cNvSpPr>
            <a:spLocks noGrp="1"/>
          </p:cNvSpPr>
          <p:nvPr>
            <p:ph type="sldNum" sz="quarter" idx="11"/>
          </p:nvPr>
        </p:nvSpPr>
        <p:spPr/>
        <p:txBody>
          <a:bodyPr/>
          <a:lstStyle/>
          <a:p>
            <a:fld id="{7870704B-CE94-48CC-AF30-84932A1262A7}" type="slidenum">
              <a:rPr lang="en-GB" smtClean="0"/>
              <a:pPr/>
              <a:t>10</a:t>
            </a:fld>
            <a:endParaRPr lang="en-GB" dirty="0"/>
          </a:p>
        </p:txBody>
      </p:sp>
      <p:sp>
        <p:nvSpPr>
          <p:cNvPr id="4" name="Date Placeholder 3">
            <a:extLst>
              <a:ext uri="{FF2B5EF4-FFF2-40B4-BE49-F238E27FC236}">
                <a16:creationId xmlns:a16="http://schemas.microsoft.com/office/drawing/2014/main" id="{D0EBA918-1088-C47A-EF5A-977982F6588A}"/>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44C4C1D0-FA6A-965F-FD7E-33F5FEB72F4F}"/>
              </a:ext>
            </a:extLst>
          </p:cNvPr>
          <p:cNvSpPr>
            <a:spLocks noGrp="1"/>
          </p:cNvSpPr>
          <p:nvPr>
            <p:ph type="ftr" sz="quarter" idx="13"/>
          </p:nvPr>
        </p:nvSpPr>
        <p:spPr/>
        <p:txBody>
          <a:bodyPr/>
          <a:lstStyle/>
          <a:p>
            <a:pPr algn="l"/>
            <a:r>
              <a:rPr lang="en-US"/>
              <a:t>Related party transactions</a:t>
            </a:r>
            <a:endParaRPr lang="en-US" dirty="0"/>
          </a:p>
        </p:txBody>
      </p:sp>
      <p:sp>
        <p:nvSpPr>
          <p:cNvPr id="6" name="Rectangle 5">
            <a:extLst>
              <a:ext uri="{FF2B5EF4-FFF2-40B4-BE49-F238E27FC236}">
                <a16:creationId xmlns:a16="http://schemas.microsoft.com/office/drawing/2014/main" id="{28CE7DA6-E8A3-541A-059A-7691D57C2CCA}"/>
              </a:ext>
            </a:extLst>
          </p:cNvPr>
          <p:cNvSpPr/>
          <p:nvPr/>
        </p:nvSpPr>
        <p:spPr>
          <a:xfrm>
            <a:off x="3655794" y="1318776"/>
            <a:ext cx="4195603" cy="415636"/>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b="1" dirty="0"/>
              <a:t>Audit Committee is mandatory for</a:t>
            </a:r>
          </a:p>
        </p:txBody>
      </p:sp>
      <p:sp>
        <p:nvSpPr>
          <p:cNvPr id="8" name="Rectangle 7">
            <a:extLst>
              <a:ext uri="{FF2B5EF4-FFF2-40B4-BE49-F238E27FC236}">
                <a16:creationId xmlns:a16="http://schemas.microsoft.com/office/drawing/2014/main" id="{D86285FB-6464-8380-5C41-2CCCF576E950}"/>
              </a:ext>
            </a:extLst>
          </p:cNvPr>
          <p:cNvSpPr/>
          <p:nvPr/>
        </p:nvSpPr>
        <p:spPr>
          <a:xfrm>
            <a:off x="931108" y="2553606"/>
            <a:ext cx="2553194" cy="997527"/>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dirty="0" err="1"/>
              <a:t>Every</a:t>
            </a:r>
            <a:r>
              <a:rPr lang="en-US" sz="1600" dirty="0"/>
              <a:t> Listed Public Company</a:t>
            </a:r>
          </a:p>
        </p:txBody>
      </p:sp>
      <p:sp>
        <p:nvSpPr>
          <p:cNvPr id="39" name="Rectangle 38">
            <a:extLst>
              <a:ext uri="{FF2B5EF4-FFF2-40B4-BE49-F238E27FC236}">
                <a16:creationId xmlns:a16="http://schemas.microsoft.com/office/drawing/2014/main" id="{92619197-92D3-32BE-52CA-2EAE8D31F901}"/>
              </a:ext>
            </a:extLst>
          </p:cNvPr>
          <p:cNvSpPr/>
          <p:nvPr/>
        </p:nvSpPr>
        <p:spPr>
          <a:xfrm>
            <a:off x="8707699" y="2555887"/>
            <a:ext cx="2553194" cy="997527"/>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dirty="0"/>
              <a:t>Companies (Meeting of Board &amp; its Power) Rules 2014</a:t>
            </a:r>
          </a:p>
        </p:txBody>
      </p:sp>
      <p:sp>
        <p:nvSpPr>
          <p:cNvPr id="40" name="Rectangle 39">
            <a:extLst>
              <a:ext uri="{FF2B5EF4-FFF2-40B4-BE49-F238E27FC236}">
                <a16:creationId xmlns:a16="http://schemas.microsoft.com/office/drawing/2014/main" id="{705CEA16-460D-DF00-BC02-7CB02077F1C7}"/>
              </a:ext>
            </a:extLst>
          </p:cNvPr>
          <p:cNvSpPr/>
          <p:nvPr/>
        </p:nvSpPr>
        <p:spPr>
          <a:xfrm>
            <a:off x="4793430" y="3984382"/>
            <a:ext cx="2605140" cy="415636"/>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b="1" dirty="0"/>
              <a:t>All Public companies </a:t>
            </a:r>
          </a:p>
        </p:txBody>
      </p:sp>
      <p:sp>
        <p:nvSpPr>
          <p:cNvPr id="41" name="Rectangle 40">
            <a:extLst>
              <a:ext uri="{FF2B5EF4-FFF2-40B4-BE49-F238E27FC236}">
                <a16:creationId xmlns:a16="http://schemas.microsoft.com/office/drawing/2014/main" id="{8C03B07A-0AB8-73D3-A49C-5D825076D908}"/>
              </a:ext>
            </a:extLst>
          </p:cNvPr>
          <p:cNvSpPr/>
          <p:nvPr/>
        </p:nvSpPr>
        <p:spPr>
          <a:xfrm>
            <a:off x="1518628" y="5246917"/>
            <a:ext cx="2553194" cy="997527"/>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dirty="0"/>
              <a:t>With a paid-up capital of Rs. 10 Crores or more</a:t>
            </a:r>
          </a:p>
        </p:txBody>
      </p:sp>
      <p:sp>
        <p:nvSpPr>
          <p:cNvPr id="42" name="Rectangle 41">
            <a:extLst>
              <a:ext uri="{FF2B5EF4-FFF2-40B4-BE49-F238E27FC236}">
                <a16:creationId xmlns:a16="http://schemas.microsoft.com/office/drawing/2014/main" id="{A4F275F9-B55B-1D3C-D182-9672CD7F9AE9}"/>
              </a:ext>
            </a:extLst>
          </p:cNvPr>
          <p:cNvSpPr/>
          <p:nvPr/>
        </p:nvSpPr>
        <p:spPr>
          <a:xfrm>
            <a:off x="4833106" y="5242960"/>
            <a:ext cx="2553194" cy="997527"/>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dirty="0"/>
              <a:t>Having turnover of Rs. 100 crores or more</a:t>
            </a:r>
          </a:p>
        </p:txBody>
      </p:sp>
      <p:sp>
        <p:nvSpPr>
          <p:cNvPr id="43" name="Rectangle 42">
            <a:extLst>
              <a:ext uri="{FF2B5EF4-FFF2-40B4-BE49-F238E27FC236}">
                <a16:creationId xmlns:a16="http://schemas.microsoft.com/office/drawing/2014/main" id="{B7DDD615-06E0-51F0-1B2F-A00C57B1DB5D}"/>
              </a:ext>
            </a:extLst>
          </p:cNvPr>
          <p:cNvSpPr/>
          <p:nvPr/>
        </p:nvSpPr>
        <p:spPr>
          <a:xfrm>
            <a:off x="8351180" y="5240979"/>
            <a:ext cx="3398300" cy="997527"/>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dirty="0"/>
              <a:t>Having outstanding loan, borrowings or deposits exceeding Rs. 50 crores or more</a:t>
            </a:r>
          </a:p>
        </p:txBody>
      </p:sp>
      <p:cxnSp>
        <p:nvCxnSpPr>
          <p:cNvPr id="44" name="Connector: Elbow 43">
            <a:extLst>
              <a:ext uri="{FF2B5EF4-FFF2-40B4-BE49-F238E27FC236}">
                <a16:creationId xmlns:a16="http://schemas.microsoft.com/office/drawing/2014/main" id="{1358C130-81F0-341B-1CFB-54842A2E11E4}"/>
              </a:ext>
            </a:extLst>
          </p:cNvPr>
          <p:cNvCxnSpPr/>
          <p:nvPr/>
        </p:nvCxnSpPr>
        <p:spPr>
          <a:xfrm rot="5400000">
            <a:off x="3571053" y="371064"/>
            <a:ext cx="819194" cy="3545890"/>
          </a:xfrm>
          <a:prstGeom prst="bentConnector3">
            <a:avLst/>
          </a:prstGeom>
          <a:ln w="19050" cap="sq">
            <a:tailEnd type="triangle"/>
          </a:ln>
        </p:spPr>
        <p:style>
          <a:lnRef idx="1">
            <a:schemeClr val="accent1"/>
          </a:lnRef>
          <a:fillRef idx="0">
            <a:schemeClr val="accent1"/>
          </a:fillRef>
          <a:effectRef idx="0">
            <a:schemeClr val="dk1"/>
          </a:effectRef>
          <a:fontRef idx="minor">
            <a:schemeClr val="lt1"/>
          </a:fontRef>
        </p:style>
      </p:cxnSp>
      <p:cxnSp>
        <p:nvCxnSpPr>
          <p:cNvPr id="45" name="Connector: Elbow 44">
            <a:extLst>
              <a:ext uri="{FF2B5EF4-FFF2-40B4-BE49-F238E27FC236}">
                <a16:creationId xmlns:a16="http://schemas.microsoft.com/office/drawing/2014/main" id="{F232B3EA-3F16-B0FC-AD16-0938ED93CF50}"/>
              </a:ext>
            </a:extLst>
          </p:cNvPr>
          <p:cNvCxnSpPr/>
          <p:nvPr/>
        </p:nvCxnSpPr>
        <p:spPr>
          <a:xfrm rot="16200000" flipH="1">
            <a:off x="7458208" y="29798"/>
            <a:ext cx="821475" cy="4230701"/>
          </a:xfrm>
          <a:prstGeom prst="bentConnector3">
            <a:avLst/>
          </a:prstGeom>
          <a:ln w="19050" cap="sq">
            <a:tailEnd type="triangle"/>
          </a:ln>
        </p:spPr>
        <p:style>
          <a:lnRef idx="1">
            <a:schemeClr val="accent1"/>
          </a:lnRef>
          <a:fillRef idx="0">
            <a:schemeClr val="accent1"/>
          </a:fillRef>
          <a:effectRef idx="0">
            <a:schemeClr val="dk1"/>
          </a:effectRef>
          <a:fontRef idx="minor">
            <a:schemeClr val="lt1"/>
          </a:fontRef>
        </p:style>
      </p:cxnSp>
      <p:cxnSp>
        <p:nvCxnSpPr>
          <p:cNvPr id="46" name="Connector: Elbow 45">
            <a:extLst>
              <a:ext uri="{FF2B5EF4-FFF2-40B4-BE49-F238E27FC236}">
                <a16:creationId xmlns:a16="http://schemas.microsoft.com/office/drawing/2014/main" id="{AED107AB-9EDE-E11C-96F3-6187475F688C}"/>
              </a:ext>
            </a:extLst>
          </p:cNvPr>
          <p:cNvCxnSpPr/>
          <p:nvPr/>
        </p:nvCxnSpPr>
        <p:spPr>
          <a:xfrm rot="5400000">
            <a:off x="4022164" y="3173080"/>
            <a:ext cx="846899" cy="3300775"/>
          </a:xfrm>
          <a:prstGeom prst="bentConnector3">
            <a:avLst/>
          </a:prstGeom>
          <a:ln w="19050" cap="sq">
            <a:tailEnd type="triangle"/>
          </a:ln>
        </p:spPr>
        <p:style>
          <a:lnRef idx="1">
            <a:schemeClr val="accent1"/>
          </a:lnRef>
          <a:fillRef idx="0">
            <a:schemeClr val="accent1"/>
          </a:fillRef>
          <a:effectRef idx="0">
            <a:schemeClr val="dk1"/>
          </a:effectRef>
          <a:fontRef idx="minor">
            <a:schemeClr val="lt1"/>
          </a:fontRef>
        </p:style>
      </p:cxnSp>
      <p:cxnSp>
        <p:nvCxnSpPr>
          <p:cNvPr id="47" name="Connector: Elbow 46">
            <a:extLst>
              <a:ext uri="{FF2B5EF4-FFF2-40B4-BE49-F238E27FC236}">
                <a16:creationId xmlns:a16="http://schemas.microsoft.com/office/drawing/2014/main" id="{5E7D42E5-2DCE-EE52-526B-14F541175D98}"/>
              </a:ext>
            </a:extLst>
          </p:cNvPr>
          <p:cNvCxnSpPr>
            <a:cxnSpLocks/>
          </p:cNvCxnSpPr>
          <p:nvPr/>
        </p:nvCxnSpPr>
        <p:spPr>
          <a:xfrm rot="16200000" flipH="1">
            <a:off x="7652685" y="2843333"/>
            <a:ext cx="840961" cy="3954330"/>
          </a:xfrm>
          <a:prstGeom prst="bentConnector3">
            <a:avLst>
              <a:gd name="adj1" fmla="val 50000"/>
            </a:avLst>
          </a:prstGeom>
          <a:ln w="19050" cap="sq">
            <a:tailEnd type="triangle"/>
          </a:ln>
        </p:spPr>
        <p:style>
          <a:lnRef idx="1">
            <a:schemeClr val="accent1"/>
          </a:lnRef>
          <a:fillRef idx="0">
            <a:schemeClr val="accent1"/>
          </a:fillRef>
          <a:effectRef idx="0">
            <a:schemeClr val="dk1"/>
          </a:effectRef>
          <a:fontRef idx="minor">
            <a:schemeClr val="lt1"/>
          </a:fontRef>
        </p:style>
      </p:cxnSp>
      <p:cxnSp>
        <p:nvCxnSpPr>
          <p:cNvPr id="48" name="Straight Arrow Connector 47">
            <a:extLst>
              <a:ext uri="{FF2B5EF4-FFF2-40B4-BE49-F238E27FC236}">
                <a16:creationId xmlns:a16="http://schemas.microsoft.com/office/drawing/2014/main" id="{5E12BD6B-5B5D-FE2E-D6D6-F0C398E2FB7A}"/>
              </a:ext>
            </a:extLst>
          </p:cNvPr>
          <p:cNvCxnSpPr>
            <a:cxnSpLocks/>
          </p:cNvCxnSpPr>
          <p:nvPr/>
        </p:nvCxnSpPr>
        <p:spPr>
          <a:xfrm>
            <a:off x="6096000" y="4400018"/>
            <a:ext cx="13703" cy="842942"/>
          </a:xfrm>
          <a:prstGeom prst="straightConnector1">
            <a:avLst/>
          </a:prstGeom>
          <a:ln w="19050" cap="sq">
            <a:tailEnd type="triangle"/>
          </a:ln>
        </p:spPr>
        <p:style>
          <a:lnRef idx="1">
            <a:schemeClr val="accent1"/>
          </a:lnRef>
          <a:fillRef idx="0">
            <a:schemeClr val="accent1"/>
          </a:fillRef>
          <a:effectRef idx="0">
            <a:schemeClr val="dk1"/>
          </a:effectRef>
          <a:fontRef idx="minor">
            <a:schemeClr val="lt1"/>
          </a:fontRef>
        </p:style>
      </p:cxnSp>
      <p:cxnSp>
        <p:nvCxnSpPr>
          <p:cNvPr id="49" name="Connector: Elbow 48">
            <a:extLst>
              <a:ext uri="{FF2B5EF4-FFF2-40B4-BE49-F238E27FC236}">
                <a16:creationId xmlns:a16="http://schemas.microsoft.com/office/drawing/2014/main" id="{94C50777-A0FD-3B48-291E-14916601EED9}"/>
              </a:ext>
            </a:extLst>
          </p:cNvPr>
          <p:cNvCxnSpPr>
            <a:cxnSpLocks/>
          </p:cNvCxnSpPr>
          <p:nvPr/>
        </p:nvCxnSpPr>
        <p:spPr>
          <a:xfrm rot="5400000">
            <a:off x="7824664" y="1824750"/>
            <a:ext cx="430968" cy="3888296"/>
          </a:xfrm>
          <a:prstGeom prst="bentConnector3">
            <a:avLst/>
          </a:prstGeom>
          <a:ln w="19050" cap="sq">
            <a:tailEnd type="triangle"/>
          </a:ln>
        </p:spPr>
        <p:style>
          <a:lnRef idx="1">
            <a:schemeClr val="accent1"/>
          </a:lnRef>
          <a:fillRef idx="0">
            <a:schemeClr val="accent1"/>
          </a:fillRef>
          <a:effectRef idx="0">
            <a:schemeClr val="dk1"/>
          </a:effectRef>
          <a:fontRef idx="minor">
            <a:schemeClr val="lt1"/>
          </a:fontRef>
        </p:style>
      </p:cxnSp>
      <p:sp>
        <p:nvSpPr>
          <p:cNvPr id="50" name="Rectangle 49">
            <a:extLst>
              <a:ext uri="{FF2B5EF4-FFF2-40B4-BE49-F238E27FC236}">
                <a16:creationId xmlns:a16="http://schemas.microsoft.com/office/drawing/2014/main" id="{95C994DC-A86A-3882-0CF0-60814833D2CA}"/>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13598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C3946C4-2F37-8EEB-C981-B5436E1DED8C}"/>
              </a:ext>
            </a:extLst>
          </p:cNvPr>
          <p:cNvGraphicFramePr>
            <a:graphicFrameLocks noChangeAspect="1"/>
          </p:cNvGraphicFramePr>
          <p:nvPr>
            <p:custDataLst>
              <p:tags r:id="rId1"/>
            </p:custDataLst>
            <p:extLst>
              <p:ext uri="{D42A27DB-BD31-4B8C-83A1-F6EECF244321}">
                <p14:modId xmlns:p14="http://schemas.microsoft.com/office/powerpoint/2010/main" val="15881296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CC3946C4-2F37-8EEB-C981-B5436E1DED8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CB6B79BB-B6AB-8189-7164-DA107388EE45}"/>
              </a:ext>
            </a:extLst>
          </p:cNvPr>
          <p:cNvGrpSpPr/>
          <p:nvPr/>
        </p:nvGrpSpPr>
        <p:grpSpPr>
          <a:xfrm>
            <a:off x="442913" y="1144854"/>
            <a:ext cx="11303117" cy="5031862"/>
            <a:chOff x="1447800" y="1246542"/>
            <a:chExt cx="8839200" cy="4574420"/>
          </a:xfrm>
          <a:effectLst/>
        </p:grpSpPr>
        <p:sp>
          <p:nvSpPr>
            <p:cNvPr id="10" name="Google Shape;731;p11">
              <a:extLst>
                <a:ext uri="{FF2B5EF4-FFF2-40B4-BE49-F238E27FC236}">
                  <a16:creationId xmlns:a16="http://schemas.microsoft.com/office/drawing/2014/main" id="{6708CE5B-DF0D-CDC0-F7FA-DFC69902978B}"/>
                </a:ext>
              </a:extLst>
            </p:cNvPr>
            <p:cNvSpPr txBox="1"/>
            <p:nvPr/>
          </p:nvSpPr>
          <p:spPr>
            <a:xfrm>
              <a:off x="4774594" y="1246542"/>
              <a:ext cx="1219200" cy="335756"/>
            </a:xfrm>
            <a:prstGeom prst="rect">
              <a:avLst/>
            </a:prstGeom>
            <a:solidFill>
              <a:schemeClr val="accent1"/>
            </a:solidFill>
            <a:ln>
              <a:noFill/>
            </a:ln>
            <a:effectLst/>
          </p:spPr>
          <p:txBody>
            <a:bodyPr spcFirstLastPara="1" wrap="square" lIns="91425" tIns="91440" rIns="91425" bIns="91440" anchor="t" anchorCtr="0">
              <a:noAutofit/>
            </a:bodyPr>
            <a:lstStyle/>
            <a:p>
              <a:pPr algn="ctr">
                <a:buClr>
                  <a:srgbClr val="000000"/>
                </a:buClr>
                <a:buFont typeface="Arial"/>
                <a:buNone/>
              </a:pPr>
              <a:r>
                <a:rPr lang="en-US" sz="1200" kern="0" dirty="0">
                  <a:solidFill>
                    <a:srgbClr val="FFFFFF"/>
                  </a:solidFill>
                  <a:latin typeface="Arial" panose="020B0604020202020204" pitchFamily="34" charset="0"/>
                  <a:ea typeface="Georgia"/>
                  <a:cs typeface="Arial" panose="020B0604020202020204" pitchFamily="34" charset="0"/>
                  <a:sym typeface="Georgia"/>
                </a:rPr>
                <a:t>Identified RPTs </a:t>
              </a:r>
              <a:endParaRPr sz="1200" kern="0" dirty="0">
                <a:solidFill>
                  <a:srgbClr val="000000"/>
                </a:solidFill>
                <a:latin typeface="Arial" panose="020B0604020202020204" pitchFamily="34" charset="0"/>
                <a:cs typeface="Arial" panose="020B0604020202020204" pitchFamily="34" charset="0"/>
                <a:sym typeface="Arial"/>
              </a:endParaRPr>
            </a:p>
          </p:txBody>
        </p:sp>
        <p:sp>
          <p:nvSpPr>
            <p:cNvPr id="11" name="Google Shape;732;p11">
              <a:extLst>
                <a:ext uri="{FF2B5EF4-FFF2-40B4-BE49-F238E27FC236}">
                  <a16:creationId xmlns:a16="http://schemas.microsoft.com/office/drawing/2014/main" id="{E516BCC5-630F-AB70-378D-105DC2CDD0B3}"/>
                </a:ext>
              </a:extLst>
            </p:cNvPr>
            <p:cNvSpPr txBox="1"/>
            <p:nvPr/>
          </p:nvSpPr>
          <p:spPr>
            <a:xfrm>
              <a:off x="8915400" y="4154918"/>
              <a:ext cx="1371600" cy="1661938"/>
            </a:xfrm>
            <a:prstGeom prst="rect">
              <a:avLst/>
            </a:prstGeom>
            <a:solidFill>
              <a:schemeClr val="accent4"/>
            </a:solidFill>
            <a:ln w="25400" cap="flat" cmpd="sng">
              <a:noFill/>
              <a:prstDash val="solid"/>
              <a:round/>
              <a:headEnd type="none" w="sm" len="sm"/>
              <a:tailEnd type="none" w="sm" len="sm"/>
            </a:ln>
            <a:effectLst/>
          </p:spPr>
          <p:txBody>
            <a:bodyPr spcFirstLastPara="1" wrap="square" lIns="91425" tIns="91440" rIns="91425" bIns="91440" anchor="ctr" anchorCtr="0">
              <a:noAutofit/>
            </a:bodyPr>
            <a:lstStyle/>
            <a:p>
              <a:pPr algn="ctr">
                <a:buClr>
                  <a:srgbClr val="000000"/>
                </a:buClr>
                <a:buFont typeface="Arial"/>
                <a:buNone/>
              </a:pPr>
              <a:r>
                <a:rPr lang="en-US" sz="1200" kern="0" dirty="0">
                  <a:solidFill>
                    <a:srgbClr val="000000"/>
                  </a:solidFill>
                  <a:latin typeface="Arial" panose="020B0604020202020204" pitchFamily="34" charset="0"/>
                  <a:ea typeface="Georgia"/>
                  <a:cs typeface="Arial" panose="020B0604020202020204" pitchFamily="34" charset="0"/>
                  <a:sym typeface="Georgia"/>
                </a:rPr>
                <a:t>Section 188 Applicable-</a:t>
              </a:r>
              <a:endParaRPr sz="1200" kern="0" dirty="0">
                <a:solidFill>
                  <a:srgbClr val="000000"/>
                </a:solidFill>
                <a:latin typeface="Arial" panose="020B0604020202020204" pitchFamily="34" charset="0"/>
                <a:cs typeface="Arial" panose="020B0604020202020204" pitchFamily="34" charset="0"/>
                <a:sym typeface="Arial"/>
              </a:endParaRPr>
            </a:p>
            <a:p>
              <a:pPr algn="ctr">
                <a:buClr>
                  <a:srgbClr val="000000"/>
                </a:buClr>
                <a:buFont typeface="Arial"/>
                <a:buNone/>
              </a:pPr>
              <a:r>
                <a:rPr lang="en-US" sz="1200" kern="0" dirty="0">
                  <a:solidFill>
                    <a:srgbClr val="000000"/>
                  </a:solidFill>
                  <a:latin typeface="Arial" panose="020B0604020202020204" pitchFamily="34" charset="0"/>
                  <a:ea typeface="Georgia"/>
                  <a:cs typeface="Arial" panose="020B0604020202020204" pitchFamily="34" charset="0"/>
                  <a:sym typeface="Georgia"/>
                </a:rPr>
                <a:t>AC + Board and Special Resolution required </a:t>
              </a:r>
              <a:endParaRPr sz="1200" kern="0" dirty="0">
                <a:solidFill>
                  <a:srgbClr val="000000"/>
                </a:solidFill>
                <a:latin typeface="Arial" panose="020B0604020202020204" pitchFamily="34" charset="0"/>
                <a:cs typeface="Arial" panose="020B0604020202020204" pitchFamily="34" charset="0"/>
                <a:sym typeface="Arial"/>
              </a:endParaRPr>
            </a:p>
          </p:txBody>
        </p:sp>
        <p:sp>
          <p:nvSpPr>
            <p:cNvPr id="12" name="Google Shape;733;p11">
              <a:extLst>
                <a:ext uri="{FF2B5EF4-FFF2-40B4-BE49-F238E27FC236}">
                  <a16:creationId xmlns:a16="http://schemas.microsoft.com/office/drawing/2014/main" id="{47CBA4A8-3E1C-1AB4-7A91-6E9CA73AA0F7}"/>
                </a:ext>
              </a:extLst>
            </p:cNvPr>
            <p:cNvSpPr txBox="1"/>
            <p:nvPr/>
          </p:nvSpPr>
          <p:spPr>
            <a:xfrm>
              <a:off x="3810000" y="4154918"/>
              <a:ext cx="1371600" cy="1661938"/>
            </a:xfrm>
            <a:prstGeom prst="rect">
              <a:avLst/>
            </a:prstGeom>
            <a:solidFill>
              <a:schemeClr val="accent4"/>
            </a:solidFill>
            <a:ln w="25400" cap="flat" cmpd="sng">
              <a:noFill/>
              <a:prstDash val="solid"/>
              <a:round/>
              <a:headEnd type="none" w="sm" len="sm"/>
              <a:tailEnd type="none" w="sm" len="sm"/>
            </a:ln>
            <a:effectLst/>
          </p:spPr>
          <p:txBody>
            <a:bodyPr spcFirstLastPara="1" wrap="square" lIns="91425" tIns="91440" rIns="91425" bIns="91440" anchor="ctr" anchorCtr="0">
              <a:noAutofit/>
            </a:bodyPr>
            <a:lstStyle/>
            <a:p>
              <a:pPr algn="ctr">
                <a:buClr>
                  <a:srgbClr val="000000"/>
                </a:buClr>
                <a:buFont typeface="Arial"/>
                <a:buNone/>
              </a:pPr>
              <a:r>
                <a:rPr lang="en-US" sz="1200" kern="0" dirty="0">
                  <a:solidFill>
                    <a:srgbClr val="000000"/>
                  </a:solidFill>
                  <a:latin typeface="Arial" panose="020B0604020202020204" pitchFamily="34" charset="0"/>
                  <a:ea typeface="Georgia"/>
                  <a:cs typeface="Arial" panose="020B0604020202020204" pitchFamily="34" charset="0"/>
                  <a:sym typeface="Georgia"/>
                </a:rPr>
                <a:t>Section 188 Applicable-</a:t>
              </a:r>
              <a:endParaRPr sz="1200" kern="0" dirty="0">
                <a:solidFill>
                  <a:srgbClr val="000000"/>
                </a:solidFill>
                <a:latin typeface="Arial" panose="020B0604020202020204" pitchFamily="34" charset="0"/>
                <a:cs typeface="Arial" panose="020B0604020202020204" pitchFamily="34" charset="0"/>
                <a:sym typeface="Arial"/>
              </a:endParaRPr>
            </a:p>
            <a:p>
              <a:pPr algn="ctr">
                <a:buClr>
                  <a:srgbClr val="000000"/>
                </a:buClr>
                <a:buFont typeface="Arial"/>
                <a:buNone/>
              </a:pPr>
              <a:r>
                <a:rPr lang="en-US" sz="1200" kern="0" dirty="0">
                  <a:solidFill>
                    <a:srgbClr val="000000"/>
                  </a:solidFill>
                  <a:latin typeface="Arial" panose="020B0604020202020204" pitchFamily="34" charset="0"/>
                  <a:ea typeface="Georgia"/>
                  <a:cs typeface="Arial" panose="020B0604020202020204" pitchFamily="34" charset="0"/>
                  <a:sym typeface="Georgia"/>
                </a:rPr>
                <a:t>AC+ BOD approval required</a:t>
              </a:r>
              <a:endParaRPr sz="1200" kern="0" dirty="0">
                <a:solidFill>
                  <a:srgbClr val="000000"/>
                </a:solidFill>
                <a:latin typeface="Arial" panose="020B0604020202020204" pitchFamily="34" charset="0"/>
                <a:cs typeface="Arial" panose="020B0604020202020204" pitchFamily="34" charset="0"/>
                <a:sym typeface="Arial"/>
              </a:endParaRPr>
            </a:p>
          </p:txBody>
        </p:sp>
        <p:cxnSp>
          <p:nvCxnSpPr>
            <p:cNvPr id="13" name="Google Shape;734;p11">
              <a:extLst>
                <a:ext uri="{FF2B5EF4-FFF2-40B4-BE49-F238E27FC236}">
                  <a16:creationId xmlns:a16="http://schemas.microsoft.com/office/drawing/2014/main" id="{96231C19-5F06-A089-01E9-61A2DE8EEDFD}"/>
                </a:ext>
              </a:extLst>
            </p:cNvPr>
            <p:cNvCxnSpPr/>
            <p:nvPr/>
          </p:nvCxnSpPr>
          <p:spPr>
            <a:xfrm>
              <a:off x="3657600" y="2430430"/>
              <a:ext cx="951271" cy="0"/>
            </a:xfrm>
            <a:prstGeom prst="straightConnector1">
              <a:avLst/>
            </a:prstGeom>
            <a:noFill/>
            <a:ln w="9525" cap="flat" cmpd="sng">
              <a:solidFill>
                <a:schemeClr val="tx2"/>
              </a:solidFill>
              <a:prstDash val="solid"/>
              <a:round/>
              <a:headEnd type="none" w="sm" len="sm"/>
              <a:tailEnd type="none" w="sm" len="sm"/>
            </a:ln>
            <a:effectLst/>
          </p:spPr>
        </p:cxnSp>
        <p:sp>
          <p:nvSpPr>
            <p:cNvPr id="14" name="Google Shape;735;p11">
              <a:extLst>
                <a:ext uri="{FF2B5EF4-FFF2-40B4-BE49-F238E27FC236}">
                  <a16:creationId xmlns:a16="http://schemas.microsoft.com/office/drawing/2014/main" id="{B6CA261D-4400-A499-2683-ACBBC8299B63}"/>
                </a:ext>
              </a:extLst>
            </p:cNvPr>
            <p:cNvSpPr txBox="1"/>
            <p:nvPr/>
          </p:nvSpPr>
          <p:spPr>
            <a:xfrm>
              <a:off x="1447800" y="1568531"/>
              <a:ext cx="1415920" cy="1163782"/>
            </a:xfrm>
            <a:prstGeom prst="rect">
              <a:avLst/>
            </a:prstGeom>
            <a:solidFill>
              <a:schemeClr val="bg1">
                <a:lumMod val="95000"/>
              </a:schemeClr>
            </a:solidFill>
            <a:ln w="25400" cap="flat" cmpd="sng">
              <a:noFill/>
              <a:prstDash val="solid"/>
              <a:round/>
              <a:headEnd type="none" w="sm" len="sm"/>
              <a:tailEnd type="none" w="sm" len="sm"/>
            </a:ln>
            <a:effectLst/>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Pvt. Co., </a:t>
              </a:r>
              <a:endParaRPr kumimoji="0" sz="12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and Public/Listed Co. with paid-up capital &lt;10Cr</a:t>
              </a:r>
              <a:endParaRPr kumimoji="0" sz="12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No approval Required</a:t>
              </a:r>
              <a:endParaRPr kumimoji="0" sz="12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5" name="Google Shape;736;p11">
              <a:extLst>
                <a:ext uri="{FF2B5EF4-FFF2-40B4-BE49-F238E27FC236}">
                  <a16:creationId xmlns:a16="http://schemas.microsoft.com/office/drawing/2014/main" id="{A8BAAD7B-7569-A40E-B555-020202469699}"/>
                </a:ext>
              </a:extLst>
            </p:cNvPr>
            <p:cNvSpPr/>
            <p:nvPr/>
          </p:nvSpPr>
          <p:spPr>
            <a:xfrm>
              <a:off x="4608870" y="3170537"/>
              <a:ext cx="1539864" cy="1000450"/>
            </a:xfrm>
            <a:prstGeom prst="flowChartDecision">
              <a:avLst/>
            </a:prstGeom>
            <a:solidFill>
              <a:schemeClr val="accent1"/>
            </a:solidFill>
            <a:ln w="9525" cap="flat" cmpd="sng">
              <a:noFill/>
              <a:prstDash val="solid"/>
              <a:round/>
              <a:headEnd type="none" w="sm" len="sm"/>
              <a:tailEnd type="none" w="sm" len="sm"/>
            </a:ln>
            <a:effectLst/>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dirty="0">
                  <a:ln>
                    <a:noFill/>
                  </a:ln>
                  <a:solidFill>
                    <a:srgbClr val="FFFFFF"/>
                  </a:solidFill>
                  <a:effectLst/>
                  <a:uLnTx/>
                  <a:uFillTx/>
                  <a:latin typeface="Arial" panose="020B0604020202020204" pitchFamily="34" charset="0"/>
                  <a:ea typeface="Georgia"/>
                  <a:cs typeface="Arial" panose="020B0604020202020204" pitchFamily="34" charset="0"/>
                  <a:sym typeface="Georgia"/>
                </a:rPr>
                <a:t>At Arm’s Length</a:t>
              </a:r>
              <a:endParaRPr kumimoji="0" sz="1200" b="0" u="none" strike="noStrike" kern="0" cap="none" spc="0" normalizeH="0" baseline="0" noProof="0" dirty="0">
                <a:ln>
                  <a:noFill/>
                </a:ln>
                <a:solidFill>
                  <a:srgbClr val="FFFFFF"/>
                </a:solidFill>
                <a:effectLst/>
                <a:uLnTx/>
                <a:uFillTx/>
                <a:latin typeface="Arial" panose="020B0604020202020204" pitchFamily="34" charset="0"/>
                <a:ea typeface="Georgia"/>
                <a:cs typeface="Arial" panose="020B0604020202020204" pitchFamily="34" charset="0"/>
                <a:sym typeface="Georgia"/>
              </a:endParaRPr>
            </a:p>
          </p:txBody>
        </p:sp>
        <p:sp>
          <p:nvSpPr>
            <p:cNvPr id="16" name="Google Shape;737;p11">
              <a:extLst>
                <a:ext uri="{FF2B5EF4-FFF2-40B4-BE49-F238E27FC236}">
                  <a16:creationId xmlns:a16="http://schemas.microsoft.com/office/drawing/2014/main" id="{378BFC03-8258-55D4-2D79-B97C676C7219}"/>
                </a:ext>
              </a:extLst>
            </p:cNvPr>
            <p:cNvSpPr/>
            <p:nvPr/>
          </p:nvSpPr>
          <p:spPr>
            <a:xfrm>
              <a:off x="4608870" y="1923876"/>
              <a:ext cx="1539864" cy="1000450"/>
            </a:xfrm>
            <a:prstGeom prst="flowChartDecision">
              <a:avLst/>
            </a:prstGeom>
            <a:solidFill>
              <a:schemeClr val="accent1"/>
            </a:solidFill>
            <a:ln w="25400" cap="flat" cmpd="sng">
              <a:noFill/>
              <a:prstDash val="solid"/>
              <a:round/>
              <a:headEnd type="none" w="sm" len="sm"/>
              <a:tailEnd type="none" w="sm" len="sm"/>
            </a:ln>
            <a:effectLst/>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dirty="0">
                  <a:ln>
                    <a:noFill/>
                  </a:ln>
                  <a:solidFill>
                    <a:srgbClr val="FFFFFF"/>
                  </a:solidFill>
                  <a:effectLst/>
                  <a:uLnTx/>
                  <a:uFillTx/>
                  <a:latin typeface="Arial" panose="020B0604020202020204" pitchFamily="34" charset="0"/>
                  <a:ea typeface="Georgia"/>
                  <a:cs typeface="Arial" panose="020B0604020202020204" pitchFamily="34" charset="0"/>
                  <a:sym typeface="Georgia"/>
                </a:rPr>
                <a:t>RPTs in OCB</a:t>
              </a:r>
              <a:endParaRPr kumimoji="0" sz="1200" b="0" u="none" strike="noStrike" kern="0" cap="none" spc="0" normalizeH="0" baseline="0" noProof="0" dirty="0">
                <a:ln>
                  <a:noFill/>
                </a:ln>
                <a:solidFill>
                  <a:srgbClr val="FFFFFF"/>
                </a:solidFill>
                <a:effectLst/>
                <a:uLnTx/>
                <a:uFillTx/>
                <a:latin typeface="Arial" panose="020B0604020202020204" pitchFamily="34" charset="0"/>
                <a:ea typeface="Georgia"/>
                <a:cs typeface="Arial" panose="020B0604020202020204" pitchFamily="34" charset="0"/>
                <a:sym typeface="Georgia"/>
              </a:endParaRPr>
            </a:p>
          </p:txBody>
        </p:sp>
        <p:cxnSp>
          <p:nvCxnSpPr>
            <p:cNvPr id="17" name="Google Shape;738;p11">
              <a:extLst>
                <a:ext uri="{FF2B5EF4-FFF2-40B4-BE49-F238E27FC236}">
                  <a16:creationId xmlns:a16="http://schemas.microsoft.com/office/drawing/2014/main" id="{28788512-CAC6-82B7-B78D-C74F6AF02ABF}"/>
                </a:ext>
              </a:extLst>
            </p:cNvPr>
            <p:cNvCxnSpPr>
              <a:cxnSpLocks/>
              <a:stCxn id="10" idx="2"/>
              <a:endCxn id="16" idx="0"/>
            </p:cNvCxnSpPr>
            <p:nvPr/>
          </p:nvCxnSpPr>
          <p:spPr>
            <a:xfrm flipH="1">
              <a:off x="5378803" y="1582298"/>
              <a:ext cx="0" cy="341577"/>
            </a:xfrm>
            <a:prstGeom prst="straightConnector1">
              <a:avLst/>
            </a:prstGeom>
            <a:solidFill>
              <a:srgbClr val="FFFFFF"/>
            </a:solidFill>
            <a:ln w="9525" cap="flat" cmpd="sng">
              <a:solidFill>
                <a:schemeClr val="tx2"/>
              </a:solidFill>
              <a:prstDash val="solid"/>
              <a:round/>
              <a:headEnd type="none" w="sm" len="sm"/>
              <a:tailEnd type="none" w="sm" len="sm"/>
            </a:ln>
          </p:spPr>
        </p:cxnSp>
        <p:cxnSp>
          <p:nvCxnSpPr>
            <p:cNvPr id="18" name="Google Shape;739;p11">
              <a:extLst>
                <a:ext uri="{FF2B5EF4-FFF2-40B4-BE49-F238E27FC236}">
                  <a16:creationId xmlns:a16="http://schemas.microsoft.com/office/drawing/2014/main" id="{EB7AB8E0-8D5C-32F1-659C-127D6A85EF4D}"/>
                </a:ext>
              </a:extLst>
            </p:cNvPr>
            <p:cNvCxnSpPr>
              <a:cxnSpLocks/>
              <a:stCxn id="16" idx="3"/>
            </p:cNvCxnSpPr>
            <p:nvPr/>
          </p:nvCxnSpPr>
          <p:spPr>
            <a:xfrm>
              <a:off x="6148734" y="2424101"/>
              <a:ext cx="1090266" cy="0"/>
            </a:xfrm>
            <a:prstGeom prst="straightConnector1">
              <a:avLst/>
            </a:prstGeom>
            <a:noFill/>
            <a:ln w="9525" cap="flat" cmpd="sng">
              <a:solidFill>
                <a:schemeClr val="tx2"/>
              </a:solidFill>
              <a:prstDash val="solid"/>
              <a:round/>
              <a:headEnd type="none" w="sm" len="sm"/>
              <a:tailEnd type="none" w="sm" len="sm"/>
            </a:ln>
            <a:effectLst/>
          </p:spPr>
        </p:cxnSp>
        <p:sp>
          <p:nvSpPr>
            <p:cNvPr id="19" name="Google Shape;740;p11">
              <a:extLst>
                <a:ext uri="{FF2B5EF4-FFF2-40B4-BE49-F238E27FC236}">
                  <a16:creationId xmlns:a16="http://schemas.microsoft.com/office/drawing/2014/main" id="{E428A7E2-9977-824E-9B7B-461D1AA08BD1}"/>
                </a:ext>
              </a:extLst>
            </p:cNvPr>
            <p:cNvSpPr txBox="1"/>
            <p:nvPr/>
          </p:nvSpPr>
          <p:spPr>
            <a:xfrm>
              <a:off x="3962401" y="2225115"/>
              <a:ext cx="357537" cy="166255"/>
            </a:xfrm>
            <a:prstGeom prst="rect">
              <a:avLst/>
            </a:prstGeom>
            <a:solidFill>
              <a:srgbClr val="FFFFFF"/>
            </a:solidFill>
            <a:ln>
              <a:noFill/>
            </a:ln>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Georgia"/>
                  <a:cs typeface="Arial" panose="020B0604020202020204" pitchFamily="34" charset="0"/>
                  <a:sym typeface="Georgia"/>
                </a:rPr>
                <a:t>Yes</a:t>
              </a:r>
              <a:endParaRPr kumimoji="0"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0" name="Google Shape;741;p11">
              <a:extLst>
                <a:ext uri="{FF2B5EF4-FFF2-40B4-BE49-F238E27FC236}">
                  <a16:creationId xmlns:a16="http://schemas.microsoft.com/office/drawing/2014/main" id="{02E528E4-6873-1449-5AE9-F2E56D687AE7}"/>
                </a:ext>
              </a:extLst>
            </p:cNvPr>
            <p:cNvSpPr txBox="1"/>
            <p:nvPr/>
          </p:nvSpPr>
          <p:spPr>
            <a:xfrm>
              <a:off x="6248401" y="2225115"/>
              <a:ext cx="357537" cy="166255"/>
            </a:xfrm>
            <a:prstGeom prst="rect">
              <a:avLst/>
            </a:prstGeom>
            <a:solidFill>
              <a:srgbClr val="FFFFFF"/>
            </a:solidFill>
            <a:ln>
              <a:noFill/>
            </a:ln>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Georgia"/>
                  <a:cs typeface="Arial" panose="020B0604020202020204" pitchFamily="34" charset="0"/>
                  <a:sym typeface="Georgia"/>
                </a:rPr>
                <a:t>No</a:t>
              </a:r>
              <a:endParaRPr kumimoji="0"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1" name="Google Shape;742;p11">
              <a:extLst>
                <a:ext uri="{FF2B5EF4-FFF2-40B4-BE49-F238E27FC236}">
                  <a16:creationId xmlns:a16="http://schemas.microsoft.com/office/drawing/2014/main" id="{1AD9B1E3-60A9-1BAC-3D88-8BB8FAA120B0}"/>
                </a:ext>
              </a:extLst>
            </p:cNvPr>
            <p:cNvSpPr/>
            <p:nvPr/>
          </p:nvSpPr>
          <p:spPr>
            <a:xfrm>
              <a:off x="6139383" y="3987894"/>
              <a:ext cx="2209800" cy="1828963"/>
            </a:xfrm>
            <a:prstGeom prst="flowChartDecision">
              <a:avLst/>
            </a:prstGeom>
            <a:solidFill>
              <a:schemeClr val="accent1"/>
            </a:solidFill>
            <a:ln w="9525" cap="flat" cmpd="sng">
              <a:noFill/>
              <a:prstDash val="solid"/>
              <a:round/>
              <a:headEnd type="none" w="sm" len="sm"/>
              <a:tailEnd type="none" w="sm" len="sm"/>
            </a:ln>
            <a:effectLst/>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dirty="0">
                  <a:ln>
                    <a:noFill/>
                  </a:ln>
                  <a:solidFill>
                    <a:srgbClr val="FFFFFF"/>
                  </a:solidFill>
                  <a:effectLst/>
                  <a:uLnTx/>
                  <a:uFillTx/>
                  <a:latin typeface="Arial" panose="020B0604020202020204" pitchFamily="34" charset="0"/>
                  <a:ea typeface="Georgia"/>
                  <a:cs typeface="Arial" panose="020B0604020202020204" pitchFamily="34" charset="0"/>
                  <a:sym typeface="Georgia"/>
                </a:rPr>
                <a:t>Met prescribed threshold limit for Capital or transactions</a:t>
              </a:r>
              <a:endParaRPr kumimoji="0" sz="12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cxnSp>
          <p:nvCxnSpPr>
            <p:cNvPr id="22" name="Google Shape;743;p11">
              <a:extLst>
                <a:ext uri="{FF2B5EF4-FFF2-40B4-BE49-F238E27FC236}">
                  <a16:creationId xmlns:a16="http://schemas.microsoft.com/office/drawing/2014/main" id="{6FD888E1-00E0-4678-9B28-CFB62D3C8464}"/>
                </a:ext>
              </a:extLst>
            </p:cNvPr>
            <p:cNvCxnSpPr>
              <a:cxnSpLocks/>
              <a:stCxn id="16" idx="2"/>
              <a:endCxn id="15" idx="0"/>
            </p:cNvCxnSpPr>
            <p:nvPr/>
          </p:nvCxnSpPr>
          <p:spPr>
            <a:xfrm>
              <a:off x="5378803" y="2924326"/>
              <a:ext cx="0" cy="246212"/>
            </a:xfrm>
            <a:prstGeom prst="straightConnector1">
              <a:avLst/>
            </a:prstGeom>
            <a:solidFill>
              <a:srgbClr val="FFFFFF"/>
            </a:solidFill>
            <a:ln w="9525" cap="flat" cmpd="sng">
              <a:solidFill>
                <a:schemeClr val="tx2"/>
              </a:solidFill>
              <a:prstDash val="solid"/>
              <a:round/>
              <a:headEnd type="none" w="sm" len="sm"/>
              <a:tailEnd type="none" w="sm" len="sm"/>
            </a:ln>
          </p:spPr>
        </p:cxnSp>
        <p:cxnSp>
          <p:nvCxnSpPr>
            <p:cNvPr id="23" name="Google Shape;744;p11">
              <a:extLst>
                <a:ext uri="{FF2B5EF4-FFF2-40B4-BE49-F238E27FC236}">
                  <a16:creationId xmlns:a16="http://schemas.microsoft.com/office/drawing/2014/main" id="{D4FA4541-B859-ED39-CBDD-CD306D0EE306}"/>
                </a:ext>
              </a:extLst>
            </p:cNvPr>
            <p:cNvCxnSpPr>
              <a:cxnSpLocks/>
              <a:stCxn id="15" idx="3"/>
            </p:cNvCxnSpPr>
            <p:nvPr/>
          </p:nvCxnSpPr>
          <p:spPr>
            <a:xfrm flipV="1">
              <a:off x="6148734" y="3664434"/>
              <a:ext cx="1090265" cy="0"/>
            </a:xfrm>
            <a:prstGeom prst="straightConnector1">
              <a:avLst/>
            </a:prstGeom>
            <a:noFill/>
            <a:ln w="9525" cap="flat" cmpd="sng">
              <a:solidFill>
                <a:schemeClr val="tx2"/>
              </a:solidFill>
              <a:prstDash val="solid"/>
              <a:round/>
              <a:headEnd type="none" w="sm" len="sm"/>
              <a:tailEnd type="none" w="sm" len="sm"/>
            </a:ln>
            <a:effectLst/>
          </p:spPr>
        </p:cxnSp>
        <p:sp>
          <p:nvSpPr>
            <p:cNvPr id="24" name="Google Shape;745;p11">
              <a:extLst>
                <a:ext uri="{FF2B5EF4-FFF2-40B4-BE49-F238E27FC236}">
                  <a16:creationId xmlns:a16="http://schemas.microsoft.com/office/drawing/2014/main" id="{8409230C-3098-85E3-9F54-454E6D7D0DB6}"/>
                </a:ext>
              </a:extLst>
            </p:cNvPr>
            <p:cNvSpPr txBox="1"/>
            <p:nvPr/>
          </p:nvSpPr>
          <p:spPr>
            <a:xfrm>
              <a:off x="6248399" y="3475540"/>
              <a:ext cx="357537" cy="166255"/>
            </a:xfrm>
            <a:prstGeom prst="rect">
              <a:avLst/>
            </a:prstGeom>
            <a:solidFill>
              <a:srgbClr val="FFFFFF"/>
            </a:solidFill>
            <a:ln>
              <a:noFill/>
            </a:ln>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No</a:t>
              </a:r>
              <a:endParaRPr kumimoji="0"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cxnSp>
          <p:nvCxnSpPr>
            <p:cNvPr id="25" name="Google Shape;746;p11">
              <a:extLst>
                <a:ext uri="{FF2B5EF4-FFF2-40B4-BE49-F238E27FC236}">
                  <a16:creationId xmlns:a16="http://schemas.microsoft.com/office/drawing/2014/main" id="{A07EE692-F116-F34D-24B6-BC257170A456}"/>
                </a:ext>
              </a:extLst>
            </p:cNvPr>
            <p:cNvCxnSpPr>
              <a:cxnSpLocks/>
              <a:endCxn id="15" idx="1"/>
            </p:cNvCxnSpPr>
            <p:nvPr/>
          </p:nvCxnSpPr>
          <p:spPr>
            <a:xfrm>
              <a:off x="3657521" y="3670763"/>
              <a:ext cx="951349" cy="0"/>
            </a:xfrm>
            <a:prstGeom prst="straightConnector1">
              <a:avLst/>
            </a:prstGeom>
            <a:noFill/>
            <a:ln w="9525" cap="flat" cmpd="sng">
              <a:solidFill>
                <a:schemeClr val="tx2"/>
              </a:solidFill>
              <a:prstDash val="solid"/>
              <a:round/>
              <a:headEnd type="none" w="sm" len="sm"/>
              <a:tailEnd type="none" w="sm" len="sm"/>
            </a:ln>
            <a:effectLst/>
          </p:spPr>
        </p:cxnSp>
        <p:sp>
          <p:nvSpPr>
            <p:cNvPr id="26" name="Google Shape;747;p11">
              <a:extLst>
                <a:ext uri="{FF2B5EF4-FFF2-40B4-BE49-F238E27FC236}">
                  <a16:creationId xmlns:a16="http://schemas.microsoft.com/office/drawing/2014/main" id="{58FC1240-C4C6-E095-328C-6F248ACF12F3}"/>
                </a:ext>
              </a:extLst>
            </p:cNvPr>
            <p:cNvSpPr txBox="1"/>
            <p:nvPr/>
          </p:nvSpPr>
          <p:spPr>
            <a:xfrm>
              <a:off x="4038600" y="3474916"/>
              <a:ext cx="357537" cy="166255"/>
            </a:xfrm>
            <a:prstGeom prst="rect">
              <a:avLst/>
            </a:prstGeom>
            <a:solidFill>
              <a:srgbClr val="FFFFFF"/>
            </a:solidFill>
            <a:ln>
              <a:noFill/>
            </a:ln>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Yes</a:t>
              </a:r>
              <a:endParaRPr kumimoji="0"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cxnSp>
          <p:nvCxnSpPr>
            <p:cNvPr id="27" name="Google Shape;748;p11">
              <a:extLst>
                <a:ext uri="{FF2B5EF4-FFF2-40B4-BE49-F238E27FC236}">
                  <a16:creationId xmlns:a16="http://schemas.microsoft.com/office/drawing/2014/main" id="{1A2D4541-E146-FDA9-8E4D-986133AE28A7}"/>
                </a:ext>
              </a:extLst>
            </p:cNvPr>
            <p:cNvCxnSpPr>
              <a:cxnSpLocks/>
            </p:cNvCxnSpPr>
            <p:nvPr/>
          </p:nvCxnSpPr>
          <p:spPr>
            <a:xfrm>
              <a:off x="7239000" y="2421700"/>
              <a:ext cx="5283" cy="1576989"/>
            </a:xfrm>
            <a:prstGeom prst="straightConnector1">
              <a:avLst/>
            </a:prstGeom>
            <a:noFill/>
            <a:ln w="9525" cap="flat" cmpd="sng">
              <a:solidFill>
                <a:schemeClr val="tx2"/>
              </a:solidFill>
              <a:prstDash val="solid"/>
              <a:round/>
              <a:headEnd type="none" w="med" len="med"/>
              <a:tailEnd type="triangle" w="med" len="med"/>
            </a:ln>
            <a:effectLst/>
          </p:spPr>
        </p:cxnSp>
        <p:cxnSp>
          <p:nvCxnSpPr>
            <p:cNvPr id="28" name="Google Shape;749;p11">
              <a:extLst>
                <a:ext uri="{FF2B5EF4-FFF2-40B4-BE49-F238E27FC236}">
                  <a16:creationId xmlns:a16="http://schemas.microsoft.com/office/drawing/2014/main" id="{B09F9B4A-1615-03E3-41BF-F824163FAC1B}"/>
                </a:ext>
              </a:extLst>
            </p:cNvPr>
            <p:cNvCxnSpPr>
              <a:cxnSpLocks/>
            </p:cNvCxnSpPr>
            <p:nvPr/>
          </p:nvCxnSpPr>
          <p:spPr>
            <a:xfrm>
              <a:off x="3657600" y="2421700"/>
              <a:ext cx="0" cy="1259858"/>
            </a:xfrm>
            <a:prstGeom prst="straightConnector1">
              <a:avLst/>
            </a:prstGeom>
            <a:noFill/>
            <a:ln w="9525" cap="flat" cmpd="sng">
              <a:solidFill>
                <a:schemeClr val="tx2"/>
              </a:solidFill>
              <a:prstDash val="solid"/>
              <a:round/>
              <a:headEnd type="none" w="sm" len="sm"/>
              <a:tailEnd type="none" w="sm" len="sm"/>
            </a:ln>
            <a:effectLst/>
          </p:spPr>
        </p:cxnSp>
        <p:sp>
          <p:nvSpPr>
            <p:cNvPr id="29" name="Google Shape;750;p11">
              <a:extLst>
                <a:ext uri="{FF2B5EF4-FFF2-40B4-BE49-F238E27FC236}">
                  <a16:creationId xmlns:a16="http://schemas.microsoft.com/office/drawing/2014/main" id="{E48B530F-A9CC-52C1-0DA7-BB79243B6DBD}"/>
                </a:ext>
              </a:extLst>
            </p:cNvPr>
            <p:cNvSpPr txBox="1"/>
            <p:nvPr/>
          </p:nvSpPr>
          <p:spPr>
            <a:xfrm>
              <a:off x="8229600" y="4133372"/>
              <a:ext cx="533398" cy="166255"/>
            </a:xfrm>
            <a:prstGeom prst="rect">
              <a:avLst/>
            </a:prstGeom>
            <a:solidFill>
              <a:srgbClr val="FFFFFF"/>
            </a:solidFill>
            <a:ln>
              <a:noFill/>
            </a:ln>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Yes</a:t>
              </a:r>
              <a:endParaRPr kumimoji="0"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cxnSp>
          <p:nvCxnSpPr>
            <p:cNvPr id="30" name="Google Shape;751;p11">
              <a:extLst>
                <a:ext uri="{FF2B5EF4-FFF2-40B4-BE49-F238E27FC236}">
                  <a16:creationId xmlns:a16="http://schemas.microsoft.com/office/drawing/2014/main" id="{3EDF32D0-99DF-8682-2D35-106F9B6AB665}"/>
                </a:ext>
              </a:extLst>
            </p:cNvPr>
            <p:cNvCxnSpPr>
              <a:cxnSpLocks/>
            </p:cNvCxnSpPr>
            <p:nvPr/>
          </p:nvCxnSpPr>
          <p:spPr>
            <a:xfrm flipV="1">
              <a:off x="7713548" y="4351194"/>
              <a:ext cx="1201852" cy="0"/>
            </a:xfrm>
            <a:prstGeom prst="straightConnector1">
              <a:avLst/>
            </a:prstGeom>
            <a:noFill/>
            <a:ln w="9525" cap="flat" cmpd="sng">
              <a:solidFill>
                <a:schemeClr val="tx2"/>
              </a:solidFill>
              <a:prstDash val="solid"/>
              <a:round/>
              <a:headEnd type="none" w="med" len="med"/>
              <a:tailEnd type="triangle" w="med" len="med"/>
            </a:ln>
            <a:effectLst/>
          </p:spPr>
        </p:cxnSp>
        <p:cxnSp>
          <p:nvCxnSpPr>
            <p:cNvPr id="31" name="Google Shape;752;p11">
              <a:extLst>
                <a:ext uri="{FF2B5EF4-FFF2-40B4-BE49-F238E27FC236}">
                  <a16:creationId xmlns:a16="http://schemas.microsoft.com/office/drawing/2014/main" id="{F1516BCE-8CCA-383D-18E8-3EF3E116994D}"/>
                </a:ext>
              </a:extLst>
            </p:cNvPr>
            <p:cNvCxnSpPr>
              <a:cxnSpLocks/>
            </p:cNvCxnSpPr>
            <p:nvPr/>
          </p:nvCxnSpPr>
          <p:spPr>
            <a:xfrm flipH="1">
              <a:off x="5181601" y="4351194"/>
              <a:ext cx="1626055" cy="0"/>
            </a:xfrm>
            <a:prstGeom prst="straightConnector1">
              <a:avLst/>
            </a:prstGeom>
            <a:noFill/>
            <a:ln w="9525" cap="flat" cmpd="sng">
              <a:solidFill>
                <a:schemeClr val="tx2"/>
              </a:solidFill>
              <a:prstDash val="solid"/>
              <a:round/>
              <a:headEnd type="none" w="med" len="med"/>
              <a:tailEnd type="triangle" w="med" len="med"/>
            </a:ln>
            <a:effectLst/>
          </p:spPr>
        </p:cxnSp>
        <p:sp>
          <p:nvSpPr>
            <p:cNvPr id="32" name="Google Shape;753;p11">
              <a:extLst>
                <a:ext uri="{FF2B5EF4-FFF2-40B4-BE49-F238E27FC236}">
                  <a16:creationId xmlns:a16="http://schemas.microsoft.com/office/drawing/2014/main" id="{0BCAB19F-A3D2-014F-3ED5-7BC93DC370DB}"/>
                </a:ext>
              </a:extLst>
            </p:cNvPr>
            <p:cNvSpPr txBox="1"/>
            <p:nvPr/>
          </p:nvSpPr>
          <p:spPr>
            <a:xfrm>
              <a:off x="5670482" y="4090624"/>
              <a:ext cx="429044" cy="166255"/>
            </a:xfrm>
            <a:prstGeom prst="rect">
              <a:avLst/>
            </a:prstGeom>
            <a:solidFill>
              <a:srgbClr val="FFFFFF"/>
            </a:solidFill>
            <a:ln>
              <a:noFill/>
            </a:ln>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No</a:t>
              </a:r>
              <a:endParaRPr kumimoji="0"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3" name="Google Shape;754;p11">
              <a:extLst>
                <a:ext uri="{FF2B5EF4-FFF2-40B4-BE49-F238E27FC236}">
                  <a16:creationId xmlns:a16="http://schemas.microsoft.com/office/drawing/2014/main" id="{3817EEFB-0534-32A6-328F-63FEA2D08152}"/>
                </a:ext>
              </a:extLst>
            </p:cNvPr>
            <p:cNvSpPr txBox="1"/>
            <p:nvPr/>
          </p:nvSpPr>
          <p:spPr>
            <a:xfrm>
              <a:off x="1453063" y="5500401"/>
              <a:ext cx="2895600" cy="320561"/>
            </a:xfrm>
            <a:prstGeom prst="rect">
              <a:avLst/>
            </a:prstGeom>
            <a:noFill/>
            <a:ln>
              <a:noFill/>
            </a:ln>
          </p:spPr>
          <p:txBody>
            <a:bodyPr spcFirstLastPara="1" wrap="square" lIns="0" tIns="0" rIns="0" bIns="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AC- Audit Committee</a:t>
              </a:r>
              <a:endParaRPr kumimoji="0"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OCB- Ordinary Course of business</a:t>
              </a:r>
              <a:endParaRPr kumimoji="0"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4" name="Google Shape;755;p11">
              <a:extLst>
                <a:ext uri="{FF2B5EF4-FFF2-40B4-BE49-F238E27FC236}">
                  <a16:creationId xmlns:a16="http://schemas.microsoft.com/office/drawing/2014/main" id="{DA85536C-B427-350A-C17A-FFD9EA5EE45F}"/>
                </a:ext>
              </a:extLst>
            </p:cNvPr>
            <p:cNvSpPr txBox="1"/>
            <p:nvPr/>
          </p:nvSpPr>
          <p:spPr>
            <a:xfrm>
              <a:off x="4038600" y="2685686"/>
              <a:ext cx="357537" cy="166255"/>
            </a:xfrm>
            <a:prstGeom prst="rect">
              <a:avLst/>
            </a:prstGeom>
            <a:solidFill>
              <a:srgbClr val="FFFFFF"/>
            </a:solidFill>
            <a:ln>
              <a:noFill/>
            </a:ln>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Georgia"/>
                  <a:cs typeface="Arial" panose="020B0604020202020204" pitchFamily="34" charset="0"/>
                  <a:sym typeface="Georgia"/>
                </a:rPr>
                <a:t>And</a:t>
              </a:r>
              <a:endParaRPr kumimoji="0"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5" name="Google Shape;756;p11">
              <a:extLst>
                <a:ext uri="{FF2B5EF4-FFF2-40B4-BE49-F238E27FC236}">
                  <a16:creationId xmlns:a16="http://schemas.microsoft.com/office/drawing/2014/main" id="{19C1A070-0FC7-920F-77EE-EF04612D1BE4}"/>
                </a:ext>
              </a:extLst>
            </p:cNvPr>
            <p:cNvSpPr txBox="1"/>
            <p:nvPr/>
          </p:nvSpPr>
          <p:spPr>
            <a:xfrm>
              <a:off x="6248401" y="2682707"/>
              <a:ext cx="357537" cy="166255"/>
            </a:xfrm>
            <a:prstGeom prst="rect">
              <a:avLst/>
            </a:prstGeom>
            <a:solidFill>
              <a:srgbClr val="FFFFFF"/>
            </a:solidFill>
            <a:ln>
              <a:noFill/>
            </a:ln>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OR</a:t>
              </a:r>
              <a:endParaRPr kumimoji="0"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6" name="Google Shape;757;p11">
              <a:extLst>
                <a:ext uri="{FF2B5EF4-FFF2-40B4-BE49-F238E27FC236}">
                  <a16:creationId xmlns:a16="http://schemas.microsoft.com/office/drawing/2014/main" id="{573DBAE6-5A86-5EB1-8F7C-35D28B59BA96}"/>
                </a:ext>
              </a:extLst>
            </p:cNvPr>
            <p:cNvSpPr txBox="1"/>
            <p:nvPr/>
          </p:nvSpPr>
          <p:spPr>
            <a:xfrm>
              <a:off x="1447800" y="3318860"/>
              <a:ext cx="1415920" cy="1163782"/>
            </a:xfrm>
            <a:prstGeom prst="rect">
              <a:avLst/>
            </a:prstGeom>
            <a:solidFill>
              <a:schemeClr val="bg1">
                <a:lumMod val="95000"/>
              </a:schemeClr>
            </a:solidFill>
            <a:ln w="25400" cap="flat" cmpd="sng">
              <a:noFill/>
              <a:prstDash val="solid"/>
              <a:round/>
              <a:headEnd type="none" w="sm" len="sm"/>
              <a:tailEnd type="none" w="sm" len="sm"/>
            </a:ln>
            <a:effectLst/>
          </p:spPr>
          <p:txBody>
            <a:bodyPr spcFirstLastPara="1" wrap="square" lIns="91425" tIns="91440" rIns="91425"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Public/Listed companies with paid-up capital &lt;10Cr</a:t>
              </a:r>
              <a:endParaRPr kumimoji="0" sz="12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u="none" strike="noStrike" kern="0" cap="none" spc="0" normalizeH="0" baseline="0" noProof="0" dirty="0">
                  <a:ln>
                    <a:noFill/>
                  </a:ln>
                  <a:solidFill>
                    <a:srgbClr val="000000"/>
                  </a:solidFill>
                  <a:effectLst/>
                  <a:uLnTx/>
                  <a:uFillTx/>
                  <a:latin typeface="Arial" panose="020B0604020202020204" pitchFamily="34" charset="0"/>
                  <a:ea typeface="Georgia"/>
                  <a:cs typeface="Arial" panose="020B0604020202020204" pitchFamily="34" charset="0"/>
                  <a:sym typeface="Georgia"/>
                </a:rPr>
                <a:t>AC approval Required</a:t>
              </a:r>
              <a:endParaRPr kumimoji="0" sz="12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cxnSp>
          <p:nvCxnSpPr>
            <p:cNvPr id="37" name="Google Shape;758;p11">
              <a:extLst>
                <a:ext uri="{FF2B5EF4-FFF2-40B4-BE49-F238E27FC236}">
                  <a16:creationId xmlns:a16="http://schemas.microsoft.com/office/drawing/2014/main" id="{D3742C2F-A6F5-AC15-3406-EC8D3E616DED}"/>
                </a:ext>
              </a:extLst>
            </p:cNvPr>
            <p:cNvCxnSpPr/>
            <p:nvPr/>
          </p:nvCxnSpPr>
          <p:spPr>
            <a:xfrm flipH="1">
              <a:off x="2843400" y="3096705"/>
              <a:ext cx="814200" cy="762000"/>
            </a:xfrm>
            <a:prstGeom prst="bentConnector3">
              <a:avLst>
                <a:gd name="adj1" fmla="val 50006"/>
              </a:avLst>
            </a:prstGeom>
            <a:noFill/>
            <a:ln w="9525" cap="flat" cmpd="sng">
              <a:solidFill>
                <a:schemeClr val="tx2"/>
              </a:solidFill>
              <a:prstDash val="solid"/>
              <a:round/>
              <a:headEnd type="none" w="med" len="med"/>
              <a:tailEnd type="triangle" w="med" len="med"/>
            </a:ln>
            <a:effectLst/>
          </p:spPr>
        </p:cxnSp>
        <p:cxnSp>
          <p:nvCxnSpPr>
            <p:cNvPr id="38" name="Google Shape;759;p11">
              <a:extLst>
                <a:ext uri="{FF2B5EF4-FFF2-40B4-BE49-F238E27FC236}">
                  <a16:creationId xmlns:a16="http://schemas.microsoft.com/office/drawing/2014/main" id="{8CD2802A-F068-DF5F-E239-200DED978DF2}"/>
                </a:ext>
              </a:extLst>
            </p:cNvPr>
            <p:cNvCxnSpPr>
              <a:cxnSpLocks/>
              <a:endCxn id="14" idx="3"/>
            </p:cNvCxnSpPr>
            <p:nvPr/>
          </p:nvCxnSpPr>
          <p:spPr>
            <a:xfrm rot="10800000">
              <a:off x="2863720" y="2150423"/>
              <a:ext cx="793801" cy="825768"/>
            </a:xfrm>
            <a:prstGeom prst="bentConnector3">
              <a:avLst>
                <a:gd name="adj1" fmla="val 50000"/>
              </a:avLst>
            </a:prstGeom>
            <a:noFill/>
            <a:ln w="9525" cap="flat" cmpd="sng">
              <a:solidFill>
                <a:schemeClr val="tx2"/>
              </a:solidFill>
              <a:prstDash val="solid"/>
              <a:round/>
              <a:headEnd type="none" w="med" len="med"/>
              <a:tailEnd type="triangle" w="med" len="med"/>
            </a:ln>
            <a:effectLst/>
          </p:spPr>
        </p:cxnSp>
      </p:grpSp>
      <p:sp>
        <p:nvSpPr>
          <p:cNvPr id="2" name="Title 1">
            <a:extLst>
              <a:ext uri="{FF2B5EF4-FFF2-40B4-BE49-F238E27FC236}">
                <a16:creationId xmlns:a16="http://schemas.microsoft.com/office/drawing/2014/main" id="{AABB90C2-36A1-F34C-4E27-80E81838B92F}"/>
              </a:ext>
            </a:extLst>
          </p:cNvPr>
          <p:cNvSpPr>
            <a:spLocks noGrp="1"/>
          </p:cNvSpPr>
          <p:nvPr>
            <p:ph type="title"/>
          </p:nvPr>
        </p:nvSpPr>
        <p:spPr/>
        <p:txBody>
          <a:bodyPr vert="horz">
            <a:normAutofit/>
          </a:bodyPr>
          <a:lstStyle/>
          <a:p>
            <a:r>
              <a:rPr lang="en-US" dirty="0"/>
              <a:t>Section 188 – RPT Approval process</a:t>
            </a:r>
            <a:br>
              <a:rPr lang="en-US" dirty="0"/>
            </a:br>
            <a:endParaRPr lang="en-US" dirty="0"/>
          </a:p>
        </p:txBody>
      </p:sp>
      <p:sp>
        <p:nvSpPr>
          <p:cNvPr id="3" name="Slide Number Placeholder 2">
            <a:extLst>
              <a:ext uri="{FF2B5EF4-FFF2-40B4-BE49-F238E27FC236}">
                <a16:creationId xmlns:a16="http://schemas.microsoft.com/office/drawing/2014/main" id="{0652E54C-5636-5A0A-A90C-C7397B195F61}"/>
              </a:ext>
            </a:extLst>
          </p:cNvPr>
          <p:cNvSpPr>
            <a:spLocks noGrp="1"/>
          </p:cNvSpPr>
          <p:nvPr>
            <p:ph type="sldNum" sz="quarter" idx="11"/>
          </p:nvPr>
        </p:nvSpPr>
        <p:spPr/>
        <p:txBody>
          <a:bodyPr/>
          <a:lstStyle/>
          <a:p>
            <a:fld id="{7870704B-CE94-48CC-AF30-84932A1262A7}" type="slidenum">
              <a:rPr lang="en-GB" smtClean="0"/>
              <a:pPr/>
              <a:t>11</a:t>
            </a:fld>
            <a:endParaRPr lang="en-GB" dirty="0"/>
          </a:p>
        </p:txBody>
      </p:sp>
      <p:sp>
        <p:nvSpPr>
          <p:cNvPr id="4" name="Date Placeholder 3">
            <a:extLst>
              <a:ext uri="{FF2B5EF4-FFF2-40B4-BE49-F238E27FC236}">
                <a16:creationId xmlns:a16="http://schemas.microsoft.com/office/drawing/2014/main" id="{D0EBA918-1088-C47A-EF5A-977982F6588A}"/>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44C4C1D0-FA6A-965F-FD7E-33F5FEB72F4F}"/>
              </a:ext>
            </a:extLst>
          </p:cNvPr>
          <p:cNvSpPr>
            <a:spLocks noGrp="1"/>
          </p:cNvSpPr>
          <p:nvPr>
            <p:ph type="ftr" sz="quarter" idx="13"/>
          </p:nvPr>
        </p:nvSpPr>
        <p:spPr/>
        <p:txBody>
          <a:bodyPr/>
          <a:lstStyle/>
          <a:p>
            <a:pPr algn="l"/>
            <a:r>
              <a:rPr lang="en-US"/>
              <a:t>Related party transactions</a:t>
            </a:r>
            <a:endParaRPr lang="en-US" dirty="0"/>
          </a:p>
        </p:txBody>
      </p:sp>
      <p:sp>
        <p:nvSpPr>
          <p:cNvPr id="6" name="Rectangle 5">
            <a:extLst>
              <a:ext uri="{FF2B5EF4-FFF2-40B4-BE49-F238E27FC236}">
                <a16:creationId xmlns:a16="http://schemas.microsoft.com/office/drawing/2014/main" id="{E89657FD-C92F-87CA-5097-52898B56CCE5}"/>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40792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E138BD-A1CB-5978-3602-5222DF61609E}"/>
              </a:ext>
            </a:extLst>
          </p:cNvPr>
          <p:cNvGraphicFramePr>
            <a:graphicFrameLocks noChangeAspect="1"/>
          </p:cNvGraphicFramePr>
          <p:nvPr>
            <p:custDataLst>
              <p:tags r:id="rId1"/>
            </p:custDataLst>
            <p:extLst>
              <p:ext uri="{D42A27DB-BD31-4B8C-83A1-F6EECF244321}">
                <p14:modId xmlns:p14="http://schemas.microsoft.com/office/powerpoint/2010/main" val="388022250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E7E138BD-A1CB-5978-3602-5222DF61609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35805A-1134-404F-9E7D-6974BE8B970C}"/>
              </a:ext>
            </a:extLst>
          </p:cNvPr>
          <p:cNvSpPr>
            <a:spLocks noGrp="1"/>
          </p:cNvSpPr>
          <p:nvPr>
            <p:ph type="title"/>
          </p:nvPr>
        </p:nvSpPr>
        <p:spPr>
          <a:xfrm>
            <a:off x="442798" y="432001"/>
            <a:ext cx="11303231" cy="634800"/>
          </a:xfrm>
        </p:spPr>
        <p:txBody>
          <a:bodyPr vert="horz">
            <a:normAutofit/>
          </a:bodyPr>
          <a:lstStyle/>
          <a:p>
            <a:r>
              <a:rPr lang="en-US" dirty="0"/>
              <a:t>Compliance Matrix</a:t>
            </a:r>
          </a:p>
        </p:txBody>
      </p:sp>
      <p:sp>
        <p:nvSpPr>
          <p:cNvPr id="3" name="Slide Number Placeholder 2">
            <a:extLst>
              <a:ext uri="{FF2B5EF4-FFF2-40B4-BE49-F238E27FC236}">
                <a16:creationId xmlns:a16="http://schemas.microsoft.com/office/drawing/2014/main" id="{A02F7EA3-3751-883B-41F6-80A20C88EE0D}"/>
              </a:ext>
            </a:extLst>
          </p:cNvPr>
          <p:cNvSpPr>
            <a:spLocks noGrp="1"/>
          </p:cNvSpPr>
          <p:nvPr>
            <p:ph type="sldNum" sz="quarter" idx="11"/>
          </p:nvPr>
        </p:nvSpPr>
        <p:spPr>
          <a:xfrm>
            <a:off x="9981695" y="6492240"/>
            <a:ext cx="1764333" cy="137160"/>
          </a:xfrm>
        </p:spPr>
        <p:txBody>
          <a:bodyPr/>
          <a:lstStyle/>
          <a:p>
            <a:fld id="{7870704B-CE94-48CC-AF30-84932A1262A7}" type="slidenum">
              <a:rPr lang="en-GB" smtClean="0"/>
              <a:pPr/>
              <a:t>12</a:t>
            </a:fld>
            <a:endParaRPr lang="en-GB" dirty="0"/>
          </a:p>
        </p:txBody>
      </p:sp>
      <p:sp>
        <p:nvSpPr>
          <p:cNvPr id="4" name="Date Placeholder 3">
            <a:extLst>
              <a:ext uri="{FF2B5EF4-FFF2-40B4-BE49-F238E27FC236}">
                <a16:creationId xmlns:a16="http://schemas.microsoft.com/office/drawing/2014/main" id="{4A00808E-1C6A-8A51-DB53-7445BEF5D1F3}"/>
              </a:ext>
            </a:extLst>
          </p:cNvPr>
          <p:cNvSpPr>
            <a:spLocks noGrp="1"/>
          </p:cNvSpPr>
          <p:nvPr>
            <p:ph type="dt" sz="half" idx="12"/>
          </p:nvPr>
        </p:nvSpPr>
        <p:spPr>
          <a:xfrm>
            <a:off x="9981695" y="6355080"/>
            <a:ext cx="1764333" cy="123111"/>
          </a:xfr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340629CA-2A48-EB79-8DE4-6DBA54F951F0}"/>
              </a:ext>
            </a:extLst>
          </p:cNvPr>
          <p:cNvSpPr>
            <a:spLocks noGrp="1"/>
          </p:cNvSpPr>
          <p:nvPr>
            <p:ph type="ftr" sz="quarter" idx="13"/>
          </p:nvPr>
        </p:nvSpPr>
        <p:spPr>
          <a:xfrm>
            <a:off x="442797" y="6362104"/>
            <a:ext cx="5472276" cy="123111"/>
          </a:xfrm>
        </p:spPr>
        <p:txBody>
          <a:bodyPr/>
          <a:lstStyle/>
          <a:p>
            <a:r>
              <a:rPr lang="en-US"/>
              <a:t>Related party transactions</a:t>
            </a:r>
            <a:endParaRPr lang="en-US" dirty="0"/>
          </a:p>
        </p:txBody>
      </p:sp>
      <p:graphicFrame>
        <p:nvGraphicFramePr>
          <p:cNvPr id="16" name="Table 15">
            <a:extLst>
              <a:ext uri="{FF2B5EF4-FFF2-40B4-BE49-F238E27FC236}">
                <a16:creationId xmlns:a16="http://schemas.microsoft.com/office/drawing/2014/main" id="{B964F2BF-CAB9-3DAE-25BB-C75B4FBD1C59}"/>
              </a:ext>
            </a:extLst>
          </p:cNvPr>
          <p:cNvGraphicFramePr>
            <a:graphicFrameLocks noGrp="1"/>
          </p:cNvGraphicFramePr>
          <p:nvPr>
            <p:extLst>
              <p:ext uri="{D42A27DB-BD31-4B8C-83A1-F6EECF244321}">
                <p14:modId xmlns:p14="http://schemas.microsoft.com/office/powerpoint/2010/main" val="2148347315"/>
              </p:ext>
            </p:extLst>
          </p:nvPr>
        </p:nvGraphicFramePr>
        <p:xfrm>
          <a:off x="442913" y="1143000"/>
          <a:ext cx="11311128" cy="1620520"/>
        </p:xfrm>
        <a:graphic>
          <a:graphicData uri="http://schemas.openxmlformats.org/drawingml/2006/table">
            <a:tbl>
              <a:tblPr firstRow="1" bandRow="1">
                <a:tableStyleId>{5C22544A-7EE6-4342-B048-85BDC9FD1C3A}</a:tableStyleId>
              </a:tblPr>
              <a:tblGrid>
                <a:gridCol w="1694645">
                  <a:extLst>
                    <a:ext uri="{9D8B030D-6E8A-4147-A177-3AD203B41FA5}">
                      <a16:colId xmlns:a16="http://schemas.microsoft.com/office/drawing/2014/main" val="481494787"/>
                    </a:ext>
                  </a:extLst>
                </a:gridCol>
                <a:gridCol w="5846107">
                  <a:extLst>
                    <a:ext uri="{9D8B030D-6E8A-4147-A177-3AD203B41FA5}">
                      <a16:colId xmlns:a16="http://schemas.microsoft.com/office/drawing/2014/main" val="1461531283"/>
                    </a:ext>
                  </a:extLst>
                </a:gridCol>
                <a:gridCol w="3770376">
                  <a:extLst>
                    <a:ext uri="{9D8B030D-6E8A-4147-A177-3AD203B41FA5}">
                      <a16:colId xmlns:a16="http://schemas.microsoft.com/office/drawing/2014/main" val="1691096388"/>
                    </a:ext>
                  </a:extLst>
                </a:gridCol>
              </a:tblGrid>
              <a:tr h="370840">
                <a:tc>
                  <a:txBody>
                    <a:bodyPr/>
                    <a:lstStyle/>
                    <a:p>
                      <a:pPr>
                        <a:spcBef>
                          <a:spcPts val="0"/>
                        </a:spcBef>
                        <a:spcAft>
                          <a:spcPts val="600"/>
                        </a:spcAft>
                      </a:pPr>
                      <a:endParaRPr lang="en-US" sz="1200" dirty="0">
                        <a:latin typeface="Arial" panose="020B0604020202020204" pitchFamily="34" charset="0"/>
                        <a:cs typeface="Arial" panose="020B0604020202020204" pitchFamily="34" charset="0"/>
                      </a:endParaRPr>
                    </a:p>
                  </a:txBody>
                  <a:tcPr marT="91440" marB="9144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600"/>
                        </a:spcAft>
                        <a:buNone/>
                      </a:pPr>
                      <a:r>
                        <a:rPr lang="en-US" sz="1200" spc="0" dirty="0">
                          <a:solidFill>
                            <a:schemeClr val="bg1"/>
                          </a:solidFill>
                          <a:latin typeface="Arial" panose="020B0604020202020204" pitchFamily="34" charset="0"/>
                          <a:cs typeface="Arial" panose="020B0604020202020204" pitchFamily="34" charset="0"/>
                        </a:rPr>
                        <a:t>Arm’s Length</a:t>
                      </a:r>
                    </a:p>
                  </a:txBody>
                  <a:tcPr marT="91440"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034" rtl="0" eaLnBrk="1" fontAlgn="auto" latinLnBrk="0" hangingPunct="1">
                        <a:lnSpc>
                          <a:spcPct val="100000"/>
                        </a:lnSpc>
                        <a:spcBef>
                          <a:spcPts val="0"/>
                        </a:spcBef>
                        <a:spcAft>
                          <a:spcPts val="600"/>
                        </a:spcAft>
                        <a:buClrTx/>
                        <a:buSzTx/>
                        <a:buFontTx/>
                        <a:buNone/>
                        <a:tabLst/>
                        <a:defRPr/>
                      </a:pPr>
                      <a:r>
                        <a:rPr lang="en-US" sz="1200" spc="0" dirty="0">
                          <a:solidFill>
                            <a:schemeClr val="tx1"/>
                          </a:solidFill>
                          <a:latin typeface="Arial" panose="020B0604020202020204" pitchFamily="34" charset="0"/>
                          <a:cs typeface="Arial" panose="020B0604020202020204" pitchFamily="34" charset="0"/>
                        </a:rPr>
                        <a:t>Not at arm’s length</a:t>
                      </a:r>
                    </a:p>
                  </a:txBody>
                  <a:tcPr marT="91440" marB="9144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73650148"/>
                  </a:ext>
                </a:extLst>
              </a:tr>
              <a:tr h="370840">
                <a:tc>
                  <a:txBody>
                    <a:bodyPr/>
                    <a:lstStyle/>
                    <a:p>
                      <a:pPr>
                        <a:spcBef>
                          <a:spcPts val="0"/>
                        </a:spcBef>
                        <a:spcAft>
                          <a:spcPts val="600"/>
                        </a:spcAft>
                      </a:pPr>
                      <a:r>
                        <a:rPr lang="en-US" sz="1200" dirty="0">
                          <a:latin typeface="Arial" panose="020B0604020202020204" pitchFamily="34" charset="0"/>
                          <a:cs typeface="Arial" panose="020B0604020202020204" pitchFamily="34" charset="0"/>
                        </a:rPr>
                        <a:t>Ordinary Course</a:t>
                      </a:r>
                    </a:p>
                  </a:txBody>
                  <a:tcPr marT="91440" marB="9144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600" marR="0" lvl="0" indent="0" algn="l" rtl="0">
                        <a:lnSpc>
                          <a:spcPct val="100000"/>
                        </a:lnSpc>
                        <a:spcBef>
                          <a:spcPts val="0"/>
                        </a:spcBef>
                        <a:spcAft>
                          <a:spcPts val="600"/>
                        </a:spcAft>
                        <a:buClr>
                          <a:schemeClr val="dk1"/>
                        </a:buClr>
                        <a:buSzPts val="1200"/>
                        <a:buFont typeface="Arial"/>
                        <a:buNone/>
                      </a:pPr>
                      <a:r>
                        <a:rPr lang="en-US" sz="1200" b="0" dirty="0">
                          <a:latin typeface="Arial" panose="020B0604020202020204" pitchFamily="34" charset="0"/>
                          <a:ea typeface="Georgia"/>
                          <a:cs typeface="Arial" panose="020B0604020202020204" pitchFamily="34" charset="0"/>
                          <a:sym typeface="Georgia"/>
                        </a:rPr>
                        <a:t>Section 188 does not apply (Third proviso to Section 188)</a:t>
                      </a:r>
                      <a:endParaRPr sz="1200" dirty="0">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600" marR="0" lvl="0" indent="0" algn="l" rtl="0">
                        <a:lnSpc>
                          <a:spcPct val="100000"/>
                        </a:lnSpc>
                        <a:spcBef>
                          <a:spcPts val="0"/>
                        </a:spcBef>
                        <a:spcAft>
                          <a:spcPts val="600"/>
                        </a:spcAft>
                        <a:buClr>
                          <a:schemeClr val="dk1"/>
                        </a:buClr>
                        <a:buSzPts val="1200"/>
                        <a:buFont typeface="Arial"/>
                        <a:buNone/>
                      </a:pPr>
                      <a:r>
                        <a:rPr lang="en-US" sz="1200" dirty="0">
                          <a:latin typeface="Arial" panose="020B0604020202020204" pitchFamily="34" charset="0"/>
                          <a:ea typeface="Georgia"/>
                          <a:cs typeface="Arial" panose="020B0604020202020204" pitchFamily="34" charset="0"/>
                          <a:sym typeface="Georgia"/>
                        </a:rPr>
                        <a:t>Board approval required for entering into </a:t>
                      </a:r>
                      <a:br>
                        <a:rPr lang="en-US" sz="1200" dirty="0">
                          <a:latin typeface="Arial" panose="020B0604020202020204" pitchFamily="34" charset="0"/>
                          <a:ea typeface="Georgia"/>
                          <a:cs typeface="Arial" panose="020B0604020202020204" pitchFamily="34" charset="0"/>
                          <a:sym typeface="Georgia"/>
                        </a:rPr>
                      </a:br>
                      <a:r>
                        <a:rPr lang="en-US" sz="1200" dirty="0">
                          <a:latin typeface="Arial" panose="020B0604020202020204" pitchFamily="34" charset="0"/>
                          <a:ea typeface="Georgia"/>
                          <a:cs typeface="Arial" panose="020B0604020202020204" pitchFamily="34" charset="0"/>
                          <a:sym typeface="Georgia"/>
                        </a:rPr>
                        <a:t>such a transaction </a:t>
                      </a:r>
                      <a:endParaRPr sz="1200" dirty="0">
                        <a:latin typeface="Arial" panose="020B0604020202020204" pitchFamily="34" charset="0"/>
                        <a:cs typeface="Arial" panose="020B0604020202020204" pitchFamily="34" charset="0"/>
                      </a:endParaRPr>
                    </a:p>
                    <a:p>
                      <a:pPr marL="3600" marR="0" lvl="0" indent="0" algn="l" rtl="0">
                        <a:lnSpc>
                          <a:spcPct val="100000"/>
                        </a:lnSpc>
                        <a:spcBef>
                          <a:spcPts val="0"/>
                        </a:spcBef>
                        <a:spcAft>
                          <a:spcPts val="600"/>
                        </a:spcAft>
                        <a:buClr>
                          <a:schemeClr val="dk1"/>
                        </a:buClr>
                        <a:buSzPts val="1200"/>
                        <a:buFont typeface="Arial"/>
                        <a:buNone/>
                      </a:pPr>
                      <a:r>
                        <a:rPr lang="en-US" sz="1200" b="1" dirty="0">
                          <a:latin typeface="Arial" panose="020B0604020202020204" pitchFamily="34" charset="0"/>
                          <a:ea typeface="Georgia"/>
                          <a:cs typeface="Arial" panose="020B0604020202020204" pitchFamily="34" charset="0"/>
                          <a:sym typeface="Georgia"/>
                        </a:rPr>
                        <a:t>AND</a:t>
                      </a:r>
                      <a:endParaRPr sz="1200" dirty="0">
                        <a:latin typeface="Arial" panose="020B0604020202020204" pitchFamily="34" charset="0"/>
                        <a:cs typeface="Arial" panose="020B0604020202020204" pitchFamily="34" charset="0"/>
                      </a:endParaRPr>
                    </a:p>
                    <a:p>
                      <a:pPr marL="3600" marR="0" lvl="0" indent="0" algn="l" rtl="0">
                        <a:lnSpc>
                          <a:spcPct val="100000"/>
                        </a:lnSpc>
                        <a:spcBef>
                          <a:spcPts val="0"/>
                        </a:spcBef>
                        <a:spcAft>
                          <a:spcPts val="600"/>
                        </a:spcAft>
                        <a:buClr>
                          <a:schemeClr val="dk1"/>
                        </a:buClr>
                        <a:buSzPts val="1200"/>
                        <a:buFont typeface="Arial"/>
                        <a:buNone/>
                      </a:pPr>
                      <a:r>
                        <a:rPr lang="en-US" sz="1200" b="0" dirty="0">
                          <a:latin typeface="Arial" panose="020B0604020202020204" pitchFamily="34" charset="0"/>
                          <a:ea typeface="Georgia"/>
                          <a:cs typeface="Arial" panose="020B0604020202020204" pitchFamily="34" charset="0"/>
                          <a:sym typeface="Georgia"/>
                        </a:rPr>
                        <a:t>If certain thresholds met (Rule 15 – Chapter XII), resolution at general meeting required</a:t>
                      </a:r>
                      <a:endParaRPr sz="1200" dirty="0">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8496863"/>
                  </a:ext>
                </a:extLst>
              </a:tr>
            </a:tbl>
          </a:graphicData>
        </a:graphic>
      </p:graphicFrame>
      <p:graphicFrame>
        <p:nvGraphicFramePr>
          <p:cNvPr id="17" name="Table 16">
            <a:extLst>
              <a:ext uri="{FF2B5EF4-FFF2-40B4-BE49-F238E27FC236}">
                <a16:creationId xmlns:a16="http://schemas.microsoft.com/office/drawing/2014/main" id="{2392099A-371C-9492-60D2-9F59DBE29411}"/>
              </a:ext>
            </a:extLst>
          </p:cNvPr>
          <p:cNvGraphicFramePr>
            <a:graphicFrameLocks noGrp="1"/>
          </p:cNvGraphicFramePr>
          <p:nvPr>
            <p:extLst>
              <p:ext uri="{D42A27DB-BD31-4B8C-83A1-F6EECF244321}">
                <p14:modId xmlns:p14="http://schemas.microsoft.com/office/powerpoint/2010/main" val="306613424"/>
              </p:ext>
            </p:extLst>
          </p:nvPr>
        </p:nvGraphicFramePr>
        <p:xfrm>
          <a:off x="442913" y="2864922"/>
          <a:ext cx="11311128" cy="1696720"/>
        </p:xfrm>
        <a:graphic>
          <a:graphicData uri="http://schemas.openxmlformats.org/drawingml/2006/table">
            <a:tbl>
              <a:tblPr firstRow="1" bandRow="1">
                <a:tableStyleId>{5C22544A-7EE6-4342-B048-85BDC9FD1C3A}</a:tableStyleId>
              </a:tblPr>
              <a:tblGrid>
                <a:gridCol w="1694645">
                  <a:extLst>
                    <a:ext uri="{9D8B030D-6E8A-4147-A177-3AD203B41FA5}">
                      <a16:colId xmlns:a16="http://schemas.microsoft.com/office/drawing/2014/main" val="481494787"/>
                    </a:ext>
                  </a:extLst>
                </a:gridCol>
                <a:gridCol w="5846107">
                  <a:extLst>
                    <a:ext uri="{9D8B030D-6E8A-4147-A177-3AD203B41FA5}">
                      <a16:colId xmlns:a16="http://schemas.microsoft.com/office/drawing/2014/main" val="1461531283"/>
                    </a:ext>
                  </a:extLst>
                </a:gridCol>
                <a:gridCol w="3770376">
                  <a:extLst>
                    <a:ext uri="{9D8B030D-6E8A-4147-A177-3AD203B41FA5}">
                      <a16:colId xmlns:a16="http://schemas.microsoft.com/office/drawing/2014/main" val="1691096388"/>
                    </a:ext>
                  </a:extLst>
                </a:gridCol>
              </a:tblGrid>
              <a:tr h="370840">
                <a:tc>
                  <a:txBody>
                    <a:bodyPr/>
                    <a:lstStyle/>
                    <a:p>
                      <a:pPr>
                        <a:spcBef>
                          <a:spcPts val="0"/>
                        </a:spcBef>
                        <a:spcAft>
                          <a:spcPts val="600"/>
                        </a:spcAft>
                      </a:pPr>
                      <a:endParaRPr lang="en-US" sz="1200" dirty="0">
                        <a:latin typeface="Arial" panose="020B0604020202020204" pitchFamily="34" charset="0"/>
                        <a:cs typeface="Arial" panose="020B0604020202020204" pitchFamily="34" charset="0"/>
                      </a:endParaRPr>
                    </a:p>
                  </a:txBody>
                  <a:tcPr marT="91440" marB="9144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600"/>
                        </a:spcAft>
                        <a:buNone/>
                      </a:pPr>
                      <a:r>
                        <a:rPr lang="en-US" sz="1200" spc="0" dirty="0">
                          <a:solidFill>
                            <a:schemeClr val="bg1"/>
                          </a:solidFill>
                          <a:latin typeface="Arial" panose="020B0604020202020204" pitchFamily="34" charset="0"/>
                          <a:cs typeface="Arial" panose="020B0604020202020204" pitchFamily="34" charset="0"/>
                        </a:rPr>
                        <a:t>Arm’s Length</a:t>
                      </a:r>
                    </a:p>
                  </a:txBody>
                  <a:tcPr marT="91440"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034" rtl="0" eaLnBrk="1" fontAlgn="auto" latinLnBrk="0" hangingPunct="1">
                        <a:lnSpc>
                          <a:spcPct val="100000"/>
                        </a:lnSpc>
                        <a:spcBef>
                          <a:spcPts val="0"/>
                        </a:spcBef>
                        <a:spcAft>
                          <a:spcPts val="600"/>
                        </a:spcAft>
                        <a:buClrTx/>
                        <a:buSzTx/>
                        <a:buFontTx/>
                        <a:buNone/>
                        <a:tabLst/>
                        <a:defRPr/>
                      </a:pPr>
                      <a:r>
                        <a:rPr lang="en-US" sz="1200" spc="0" dirty="0">
                          <a:solidFill>
                            <a:schemeClr val="tx1"/>
                          </a:solidFill>
                          <a:latin typeface="Arial" panose="020B0604020202020204" pitchFamily="34" charset="0"/>
                          <a:cs typeface="Arial" panose="020B0604020202020204" pitchFamily="34" charset="0"/>
                        </a:rPr>
                        <a:t>Not at arm’s length</a:t>
                      </a:r>
                    </a:p>
                  </a:txBody>
                  <a:tcPr marT="91440" marB="9144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73650148"/>
                  </a:ext>
                </a:extLst>
              </a:tr>
              <a:tr h="370840">
                <a:tc>
                  <a:txBody>
                    <a:bodyPr/>
                    <a:lstStyle/>
                    <a:p>
                      <a:pPr>
                        <a:spcBef>
                          <a:spcPts val="0"/>
                        </a:spcBef>
                        <a:spcAft>
                          <a:spcPts val="600"/>
                        </a:spcAft>
                      </a:pPr>
                      <a:r>
                        <a:rPr lang="en-US" sz="1200" dirty="0">
                          <a:latin typeface="Arial" panose="020B0604020202020204" pitchFamily="34" charset="0"/>
                          <a:cs typeface="Arial" panose="020B0604020202020204" pitchFamily="34" charset="0"/>
                        </a:rPr>
                        <a:t>Not ordinary course</a:t>
                      </a:r>
                    </a:p>
                    <a:p>
                      <a:pPr>
                        <a:spcBef>
                          <a:spcPts val="0"/>
                        </a:spcBef>
                        <a:spcAft>
                          <a:spcPts val="600"/>
                        </a:spcAft>
                      </a:pPr>
                      <a:endParaRPr lang="en-US" sz="1200" dirty="0">
                        <a:latin typeface="Arial" panose="020B0604020202020204" pitchFamily="34" charset="0"/>
                        <a:cs typeface="Arial" panose="020B0604020202020204" pitchFamily="34" charset="0"/>
                      </a:endParaRPr>
                    </a:p>
                  </a:txBody>
                  <a:tcPr marT="91440" marB="9144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600" marR="0" lvl="0" indent="0" algn="l" rtl="0">
                        <a:lnSpc>
                          <a:spcPct val="100000"/>
                        </a:lnSpc>
                        <a:spcBef>
                          <a:spcPts val="0"/>
                        </a:spcBef>
                        <a:spcAft>
                          <a:spcPts val="600"/>
                        </a:spcAft>
                        <a:buClr>
                          <a:schemeClr val="dk1"/>
                        </a:buClr>
                        <a:buSzPts val="1200"/>
                        <a:buFont typeface="Arial"/>
                        <a:buNone/>
                      </a:pPr>
                      <a:r>
                        <a:rPr lang="en-US" sz="1200" b="0" dirty="0">
                          <a:latin typeface="Arial" panose="020B0604020202020204" pitchFamily="34" charset="0"/>
                          <a:ea typeface="Georgia"/>
                          <a:cs typeface="Arial" panose="020B0604020202020204" pitchFamily="34" charset="0"/>
                          <a:sym typeface="Georgia"/>
                        </a:rPr>
                        <a:t>Board approval required for entering into such a transaction </a:t>
                      </a:r>
                    </a:p>
                    <a:p>
                      <a:pPr marL="3600" marR="0" lvl="0" indent="0" algn="l" rtl="0">
                        <a:lnSpc>
                          <a:spcPct val="100000"/>
                        </a:lnSpc>
                        <a:spcBef>
                          <a:spcPts val="0"/>
                        </a:spcBef>
                        <a:spcAft>
                          <a:spcPts val="600"/>
                        </a:spcAft>
                        <a:buClr>
                          <a:schemeClr val="dk1"/>
                        </a:buClr>
                        <a:buSzPts val="1200"/>
                        <a:buFont typeface="Arial"/>
                        <a:buNone/>
                      </a:pPr>
                      <a:r>
                        <a:rPr lang="en-US" sz="1200" b="0" dirty="0">
                          <a:latin typeface="Arial" panose="020B0604020202020204" pitchFamily="34" charset="0"/>
                          <a:ea typeface="Georgia"/>
                          <a:cs typeface="Arial" panose="020B0604020202020204" pitchFamily="34" charset="0"/>
                          <a:sym typeface="Georgia"/>
                        </a:rPr>
                        <a:t>AND</a:t>
                      </a:r>
                    </a:p>
                    <a:p>
                      <a:pPr marL="3600" marR="0" lvl="0" indent="0" algn="l" rtl="0">
                        <a:lnSpc>
                          <a:spcPct val="100000"/>
                        </a:lnSpc>
                        <a:spcBef>
                          <a:spcPts val="0"/>
                        </a:spcBef>
                        <a:spcAft>
                          <a:spcPts val="600"/>
                        </a:spcAft>
                        <a:buClr>
                          <a:schemeClr val="dk1"/>
                        </a:buClr>
                        <a:buSzPts val="1200"/>
                        <a:buFont typeface="Arial"/>
                        <a:buNone/>
                      </a:pPr>
                      <a:r>
                        <a:rPr lang="en-US" sz="1200" b="0" dirty="0">
                          <a:latin typeface="Arial" panose="020B0604020202020204" pitchFamily="34" charset="0"/>
                          <a:ea typeface="Georgia"/>
                          <a:cs typeface="Arial" panose="020B0604020202020204" pitchFamily="34" charset="0"/>
                          <a:sym typeface="Georgia"/>
                        </a:rPr>
                        <a:t>If certain thresholds met (Rule 15 – Chapter XII), resolution at general </a:t>
                      </a:r>
                      <a:br>
                        <a:rPr lang="en-US" sz="1200" b="0" dirty="0">
                          <a:latin typeface="Arial" panose="020B0604020202020204" pitchFamily="34" charset="0"/>
                          <a:ea typeface="Georgia"/>
                          <a:cs typeface="Arial" panose="020B0604020202020204" pitchFamily="34" charset="0"/>
                          <a:sym typeface="Georgia"/>
                        </a:rPr>
                      </a:br>
                      <a:r>
                        <a:rPr lang="en-US" sz="1200" b="0" dirty="0">
                          <a:latin typeface="Arial" panose="020B0604020202020204" pitchFamily="34" charset="0"/>
                          <a:ea typeface="Georgia"/>
                          <a:cs typeface="Arial" panose="020B0604020202020204" pitchFamily="34" charset="0"/>
                          <a:sym typeface="Georgia"/>
                        </a:rPr>
                        <a:t>meeting required</a:t>
                      </a:r>
                    </a:p>
                    <a:p>
                      <a:pPr marL="3600" marR="0" lvl="0" indent="0" algn="l" rtl="0">
                        <a:lnSpc>
                          <a:spcPct val="100000"/>
                        </a:lnSpc>
                        <a:spcBef>
                          <a:spcPts val="0"/>
                        </a:spcBef>
                        <a:spcAft>
                          <a:spcPts val="600"/>
                        </a:spcAft>
                        <a:buClr>
                          <a:schemeClr val="dk1"/>
                        </a:buClr>
                        <a:buSzPts val="1200"/>
                        <a:buFont typeface="Arial"/>
                        <a:buNone/>
                      </a:pPr>
                      <a:endParaRPr lang="en-US" sz="1200" b="0" dirty="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600" marR="0" lvl="0" indent="0" algn="l" rtl="0">
                        <a:lnSpc>
                          <a:spcPct val="100000"/>
                        </a:lnSpc>
                        <a:spcBef>
                          <a:spcPts val="0"/>
                        </a:spcBef>
                        <a:spcAft>
                          <a:spcPts val="600"/>
                        </a:spcAft>
                        <a:buClr>
                          <a:schemeClr val="dk1"/>
                        </a:buClr>
                        <a:buSzPts val="1200"/>
                        <a:buFont typeface="Arial"/>
                        <a:buNone/>
                      </a:pPr>
                      <a:r>
                        <a:rPr lang="en-US" sz="1200" dirty="0">
                          <a:latin typeface="Arial" panose="020B0604020202020204" pitchFamily="34" charset="0"/>
                          <a:ea typeface="Georgia"/>
                          <a:cs typeface="Arial" panose="020B0604020202020204" pitchFamily="34" charset="0"/>
                          <a:sym typeface="Georgia"/>
                        </a:rPr>
                        <a:t>Board approval required for entering into </a:t>
                      </a:r>
                      <a:br>
                        <a:rPr lang="en-US" sz="1200" dirty="0">
                          <a:latin typeface="Arial" panose="020B0604020202020204" pitchFamily="34" charset="0"/>
                          <a:ea typeface="Georgia"/>
                          <a:cs typeface="Arial" panose="020B0604020202020204" pitchFamily="34" charset="0"/>
                          <a:sym typeface="Georgia"/>
                        </a:rPr>
                      </a:br>
                      <a:r>
                        <a:rPr lang="en-US" sz="1200" dirty="0">
                          <a:latin typeface="Arial" panose="020B0604020202020204" pitchFamily="34" charset="0"/>
                          <a:ea typeface="Georgia"/>
                          <a:cs typeface="Arial" panose="020B0604020202020204" pitchFamily="34" charset="0"/>
                          <a:sym typeface="Georgia"/>
                        </a:rPr>
                        <a:t>such a transaction </a:t>
                      </a:r>
                    </a:p>
                    <a:p>
                      <a:pPr marL="3600" marR="0" lvl="0" indent="0" algn="l" rtl="0">
                        <a:lnSpc>
                          <a:spcPct val="100000"/>
                        </a:lnSpc>
                        <a:spcBef>
                          <a:spcPts val="0"/>
                        </a:spcBef>
                        <a:spcAft>
                          <a:spcPts val="600"/>
                        </a:spcAft>
                        <a:buClr>
                          <a:schemeClr val="dk1"/>
                        </a:buClr>
                        <a:buSzPts val="1200"/>
                        <a:buFont typeface="Arial"/>
                        <a:buNone/>
                      </a:pPr>
                      <a:r>
                        <a:rPr lang="en-US" sz="1200" dirty="0">
                          <a:latin typeface="Arial" panose="020B0604020202020204" pitchFamily="34" charset="0"/>
                          <a:ea typeface="Georgia"/>
                          <a:cs typeface="Arial" panose="020B0604020202020204" pitchFamily="34" charset="0"/>
                          <a:sym typeface="Georgia"/>
                        </a:rPr>
                        <a:t>AND</a:t>
                      </a:r>
                    </a:p>
                    <a:p>
                      <a:pPr marL="3600" marR="0" lvl="0" indent="0" algn="l" rtl="0">
                        <a:lnSpc>
                          <a:spcPct val="100000"/>
                        </a:lnSpc>
                        <a:spcBef>
                          <a:spcPts val="0"/>
                        </a:spcBef>
                        <a:spcAft>
                          <a:spcPts val="600"/>
                        </a:spcAft>
                        <a:buClr>
                          <a:schemeClr val="dk1"/>
                        </a:buClr>
                        <a:buSzPts val="1200"/>
                        <a:buFont typeface="Arial"/>
                        <a:buNone/>
                      </a:pPr>
                      <a:r>
                        <a:rPr lang="en-US" sz="1200" dirty="0">
                          <a:latin typeface="Arial" panose="020B0604020202020204" pitchFamily="34" charset="0"/>
                          <a:ea typeface="Georgia"/>
                          <a:cs typeface="Arial" panose="020B0604020202020204" pitchFamily="34" charset="0"/>
                          <a:sym typeface="Georgia"/>
                        </a:rPr>
                        <a:t>If certain thresholds met (Rule 15 – Chapter XII), resolution at general meeting required</a:t>
                      </a:r>
                    </a:p>
                  </a:txBody>
                  <a:tcPr marT="91440" marB="9144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8496863"/>
                  </a:ext>
                </a:extLst>
              </a:tr>
            </a:tbl>
          </a:graphicData>
        </a:graphic>
      </p:graphicFrame>
      <p:sp>
        <p:nvSpPr>
          <p:cNvPr id="6" name="Rectangle 5">
            <a:extLst>
              <a:ext uri="{FF2B5EF4-FFF2-40B4-BE49-F238E27FC236}">
                <a16:creationId xmlns:a16="http://schemas.microsoft.com/office/drawing/2014/main" id="{A7F9D265-1D99-3EF6-5EE6-669AC1E24FD8}"/>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45425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9DBB40-44C5-E69F-AD3C-E3885DFB6FB7}"/>
              </a:ext>
            </a:extLst>
          </p:cNvPr>
          <p:cNvGraphicFramePr>
            <a:graphicFrameLocks noChangeAspect="1"/>
          </p:cNvGraphicFramePr>
          <p:nvPr>
            <p:custDataLst>
              <p:tags r:id="rId1"/>
            </p:custDataLst>
            <p:extLst>
              <p:ext uri="{D42A27DB-BD31-4B8C-83A1-F6EECF244321}">
                <p14:modId xmlns:p14="http://schemas.microsoft.com/office/powerpoint/2010/main" val="23698961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E09DBB40-44C5-E69F-AD3C-E3885DFB6FB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F355E3-A231-145E-6C00-C2B15F5192FB}"/>
              </a:ext>
            </a:extLst>
          </p:cNvPr>
          <p:cNvSpPr>
            <a:spLocks noGrp="1"/>
          </p:cNvSpPr>
          <p:nvPr>
            <p:ph type="title"/>
          </p:nvPr>
        </p:nvSpPr>
        <p:spPr/>
        <p:txBody>
          <a:bodyPr vert="horz">
            <a:normAutofit/>
          </a:bodyPr>
          <a:lstStyle/>
          <a:p>
            <a:r>
              <a:rPr lang="en-US" dirty="0"/>
              <a:t>Ordinary course of business and arm’s length</a:t>
            </a:r>
          </a:p>
        </p:txBody>
      </p:sp>
      <p:sp>
        <p:nvSpPr>
          <p:cNvPr id="3" name="Slide Number Placeholder 2">
            <a:extLst>
              <a:ext uri="{FF2B5EF4-FFF2-40B4-BE49-F238E27FC236}">
                <a16:creationId xmlns:a16="http://schemas.microsoft.com/office/drawing/2014/main" id="{9CC9186B-6412-AD8E-5206-056CE80557A6}"/>
              </a:ext>
            </a:extLst>
          </p:cNvPr>
          <p:cNvSpPr>
            <a:spLocks noGrp="1"/>
          </p:cNvSpPr>
          <p:nvPr>
            <p:ph type="sldNum" sz="quarter" idx="11"/>
          </p:nvPr>
        </p:nvSpPr>
        <p:spPr/>
        <p:txBody>
          <a:bodyPr/>
          <a:lstStyle/>
          <a:p>
            <a:fld id="{7870704B-CE94-48CC-AF30-84932A1262A7}" type="slidenum">
              <a:rPr lang="en-GB" smtClean="0"/>
              <a:pPr/>
              <a:t>13</a:t>
            </a:fld>
            <a:endParaRPr lang="en-GB" dirty="0"/>
          </a:p>
        </p:txBody>
      </p:sp>
      <p:sp>
        <p:nvSpPr>
          <p:cNvPr id="4" name="Date Placeholder 3">
            <a:extLst>
              <a:ext uri="{FF2B5EF4-FFF2-40B4-BE49-F238E27FC236}">
                <a16:creationId xmlns:a16="http://schemas.microsoft.com/office/drawing/2014/main" id="{C5443BD1-58FC-CFED-F2C3-D2568019F41F}"/>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B7A4D1BB-F0F4-13EF-CD7A-FCBDA334E746}"/>
              </a:ext>
            </a:extLst>
          </p:cNvPr>
          <p:cNvSpPr>
            <a:spLocks noGrp="1"/>
          </p:cNvSpPr>
          <p:nvPr>
            <p:ph type="ftr" sz="quarter" idx="13"/>
          </p:nvPr>
        </p:nvSpPr>
        <p:spPr/>
        <p:txBody>
          <a:bodyPr/>
          <a:lstStyle/>
          <a:p>
            <a:pPr algn="l"/>
            <a:r>
              <a:rPr lang="en-US"/>
              <a:t>Related party transactions</a:t>
            </a:r>
            <a:endParaRPr lang="en-US" dirty="0"/>
          </a:p>
        </p:txBody>
      </p:sp>
      <p:grpSp>
        <p:nvGrpSpPr>
          <p:cNvPr id="13" name="Group 12">
            <a:extLst>
              <a:ext uri="{FF2B5EF4-FFF2-40B4-BE49-F238E27FC236}">
                <a16:creationId xmlns:a16="http://schemas.microsoft.com/office/drawing/2014/main" id="{0C8D8A18-9E51-65D5-16D1-ED9CEDAAF6CA}"/>
              </a:ext>
            </a:extLst>
          </p:cNvPr>
          <p:cNvGrpSpPr/>
          <p:nvPr/>
        </p:nvGrpSpPr>
        <p:grpSpPr>
          <a:xfrm>
            <a:off x="442913" y="1143000"/>
            <a:ext cx="11302999" cy="3215244"/>
            <a:chOff x="442913" y="1143000"/>
            <a:chExt cx="11302999" cy="3215244"/>
          </a:xfrm>
        </p:grpSpPr>
        <p:sp>
          <p:nvSpPr>
            <p:cNvPr id="9" name="Google Shape;776;p13">
              <a:extLst>
                <a:ext uri="{FF2B5EF4-FFF2-40B4-BE49-F238E27FC236}">
                  <a16:creationId xmlns:a16="http://schemas.microsoft.com/office/drawing/2014/main" id="{5C7C7BFE-7E5E-D6A3-9C7E-7DDA1C9254DD}"/>
                </a:ext>
              </a:extLst>
            </p:cNvPr>
            <p:cNvSpPr/>
            <p:nvPr/>
          </p:nvSpPr>
          <p:spPr>
            <a:xfrm>
              <a:off x="442913" y="1143000"/>
              <a:ext cx="1860600" cy="3215244"/>
            </a:xfrm>
            <a:prstGeom prst="rect">
              <a:avLst/>
            </a:prstGeom>
            <a:solidFill>
              <a:schemeClr val="accent1"/>
            </a:solidFill>
            <a:ln>
              <a:noFill/>
            </a:ln>
          </p:spPr>
          <p:txBody>
            <a:bodyPr spcFirstLastPara="1" wrap="square" lIns="91440" tIns="91440" rIns="91440" bIns="91440" anchor="t" anchorCtr="0">
              <a:noAutofit/>
            </a:bodyPr>
            <a:lstStyle/>
            <a:p>
              <a:pPr marL="0" marR="0" lvl="0" indent="0" rtl="0">
                <a:spcBef>
                  <a:spcPts val="0"/>
                </a:spcBef>
                <a:spcAft>
                  <a:spcPts val="0"/>
                </a:spcAft>
                <a:buNone/>
              </a:pPr>
              <a:r>
                <a:rPr lang="en-US" sz="1200" b="1" dirty="0">
                  <a:solidFill>
                    <a:schemeClr val="lt1"/>
                  </a:solidFill>
                  <a:latin typeface="Arial" panose="020B0604020202020204" pitchFamily="34" charset="0"/>
                  <a:ea typeface="Georgia"/>
                  <a:cs typeface="Arial" panose="020B0604020202020204" pitchFamily="34" charset="0"/>
                  <a:sym typeface="Georgia"/>
                </a:rPr>
                <a:t>Ordinary Course of business (‘OCB’)</a:t>
              </a:r>
              <a:endParaRPr lang="en-US" sz="1200" b="1" dirty="0">
                <a:solidFill>
                  <a:schemeClr val="lt1"/>
                </a:solidFill>
                <a:latin typeface="Arial" panose="020B0604020202020204" pitchFamily="34" charset="0"/>
                <a:cs typeface="Arial" panose="020B0604020202020204" pitchFamily="34" charset="0"/>
              </a:endParaRPr>
            </a:p>
          </p:txBody>
        </p:sp>
        <p:sp>
          <p:nvSpPr>
            <p:cNvPr id="10" name="Google Shape;777;p13">
              <a:extLst>
                <a:ext uri="{FF2B5EF4-FFF2-40B4-BE49-F238E27FC236}">
                  <a16:creationId xmlns:a16="http://schemas.microsoft.com/office/drawing/2014/main" id="{9EC223AA-A870-760E-2278-069E6658175E}"/>
                </a:ext>
              </a:extLst>
            </p:cNvPr>
            <p:cNvSpPr/>
            <p:nvPr/>
          </p:nvSpPr>
          <p:spPr>
            <a:xfrm>
              <a:off x="2303513" y="1143000"/>
              <a:ext cx="9442399" cy="3215244"/>
            </a:xfrm>
            <a:prstGeom prst="rect">
              <a:avLst/>
            </a:prstGeom>
            <a:solidFill>
              <a:schemeClr val="bg1">
                <a:lumMod val="95000"/>
              </a:schemeClr>
            </a:solidFill>
            <a:ln>
              <a:noFill/>
            </a:ln>
          </p:spPr>
          <p:txBody>
            <a:bodyPr spcFirstLastPara="1" wrap="square" lIns="91440" tIns="91440" rIns="91440" bIns="91440" anchor="t" anchorCtr="0">
              <a:noAutofit/>
            </a:bodyPr>
            <a:lstStyle/>
            <a:p>
              <a:pPr marL="182880" marR="0" lvl="1" indent="-182880" rtl="0">
                <a:spcAft>
                  <a:spcPts val="600"/>
                </a:spcAft>
                <a:buClr>
                  <a:schemeClr val="dk1"/>
                </a:buClr>
                <a:buSzPts val="12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Not defined under Companies Act 2013</a:t>
              </a:r>
              <a:endParaRPr lang="en-US" sz="1200" dirty="0">
                <a:solidFill>
                  <a:schemeClr val="dk1"/>
                </a:solidFill>
                <a:latin typeface="Arial" panose="020B0604020202020204" pitchFamily="34" charset="0"/>
                <a:cs typeface="Arial" panose="020B0604020202020204" pitchFamily="34" charset="0"/>
              </a:endParaRPr>
            </a:p>
            <a:p>
              <a:pPr marL="182880" marR="0" lvl="0" indent="-182880" rtl="0">
                <a:spcAft>
                  <a:spcPts val="60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ea typeface="Georgia"/>
                  <a:cs typeface="Arial" panose="020B0604020202020204" pitchFamily="34" charset="0"/>
                  <a:sym typeface="Georgia"/>
                </a:rPr>
                <a:t>‘In ordinary course’ may mean, transactions undertaken:</a:t>
              </a:r>
              <a:endParaRPr lang="en-US" sz="1200" dirty="0">
                <a:solidFill>
                  <a:schemeClr val="dk1"/>
                </a:solidFill>
                <a:latin typeface="Arial" panose="020B0604020202020204" pitchFamily="34" charset="0"/>
                <a:ea typeface="Georgia"/>
                <a:cs typeface="Arial" panose="020B0604020202020204" pitchFamily="34" charset="0"/>
              </a:endParaRPr>
            </a:p>
            <a:p>
              <a:pPr marL="365760" marR="0" lvl="2" indent="-182880" rtl="0">
                <a:spcAft>
                  <a:spcPts val="600"/>
                </a:spcAft>
                <a:buClr>
                  <a:schemeClr val="dk1"/>
                </a:buClr>
                <a:buSzPts val="1200"/>
                <a:buFont typeface="System Font Regular"/>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In normal course, i.e. not undertaken in extra-ordinary or exceptional circumstances, or</a:t>
              </a:r>
              <a:endParaRPr lang="en-US" sz="1200" b="0" i="0" u="none" strike="noStrike" cap="none" dirty="0">
                <a:solidFill>
                  <a:schemeClr val="dk1"/>
                </a:solidFill>
                <a:latin typeface="Arial" panose="020B0604020202020204" pitchFamily="34" charset="0"/>
                <a:ea typeface="Georgia"/>
                <a:cs typeface="Arial" panose="020B0604020202020204" pitchFamily="34" charset="0"/>
              </a:endParaRPr>
            </a:p>
            <a:p>
              <a:pPr marL="365760" marR="0" lvl="2" indent="-182880" rtl="0">
                <a:spcAft>
                  <a:spcPts val="600"/>
                </a:spcAft>
                <a:buClr>
                  <a:schemeClr val="dk1"/>
                </a:buClr>
                <a:buSzPts val="1200"/>
                <a:buFont typeface="System Font Regular"/>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As part of customary business practices, or</a:t>
              </a:r>
              <a:endParaRPr lang="en-US" sz="1200" b="0" i="0" u="none" strike="noStrike" cap="none" dirty="0">
                <a:solidFill>
                  <a:schemeClr val="dk1"/>
                </a:solidFill>
                <a:latin typeface="Arial" panose="020B0604020202020204" pitchFamily="34" charset="0"/>
                <a:ea typeface="Georgia"/>
                <a:cs typeface="Arial" panose="020B0604020202020204" pitchFamily="34" charset="0"/>
              </a:endParaRPr>
            </a:p>
            <a:p>
              <a:pPr marL="365760" marR="0" lvl="2" indent="-182880" rtl="0">
                <a:spcAft>
                  <a:spcPts val="600"/>
                </a:spcAft>
                <a:buClr>
                  <a:schemeClr val="dk1"/>
                </a:buClr>
                <a:buSzPts val="1200"/>
                <a:buFont typeface="System Font Regular"/>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As part of long standing conduct</a:t>
              </a:r>
              <a:endParaRPr lang="en-US" sz="1200" b="0" i="0" u="none" strike="noStrike" cap="none" dirty="0">
                <a:solidFill>
                  <a:schemeClr val="dk1"/>
                </a:solidFill>
                <a:latin typeface="Arial" panose="020B0604020202020204" pitchFamily="34" charset="0"/>
                <a:ea typeface="Georgia"/>
                <a:cs typeface="Arial" panose="020B0604020202020204" pitchFamily="34" charset="0"/>
              </a:endParaRPr>
            </a:p>
            <a:p>
              <a:pPr marL="182880" marR="0" lvl="0" indent="-182880" rtl="0">
                <a:spcAft>
                  <a:spcPts val="60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ea typeface="Georgia"/>
                  <a:cs typeface="Arial" panose="020B0604020202020204" pitchFamily="34" charset="0"/>
                  <a:sym typeface="Georgia"/>
                </a:rPr>
                <a:t>Transactions outside the “ordinary course of business” as Standard on Auditing 550 Issued by ICAI</a:t>
              </a:r>
              <a:endParaRPr lang="en-US" sz="1200" dirty="0">
                <a:solidFill>
                  <a:schemeClr val="dk1"/>
                </a:solidFill>
                <a:latin typeface="Arial" panose="020B0604020202020204" pitchFamily="34" charset="0"/>
                <a:cs typeface="Arial" panose="020B0604020202020204" pitchFamily="34" charset="0"/>
              </a:endParaRPr>
            </a:p>
            <a:p>
              <a:pPr marL="365760" marR="0" lvl="0" indent="-182880" rtl="0">
                <a:spcAft>
                  <a:spcPts val="600"/>
                </a:spcAft>
                <a:buClr>
                  <a:schemeClr val="dk1"/>
                </a:buClr>
                <a:buSzPts val="1200"/>
                <a:buFont typeface="System Font Regular"/>
                <a:buChar char="−"/>
              </a:pPr>
              <a:r>
                <a:rPr lang="en-US" sz="1200" dirty="0">
                  <a:solidFill>
                    <a:schemeClr val="dk1"/>
                  </a:solidFill>
                  <a:latin typeface="Arial" panose="020B0604020202020204" pitchFamily="34" charset="0"/>
                  <a:ea typeface="Georgia"/>
                  <a:cs typeface="Arial" panose="020B0604020202020204" pitchFamily="34" charset="0"/>
                  <a:sym typeface="Georgia"/>
                </a:rPr>
                <a:t>Complex equity transactions, such as corporate restructurings or acquisitions;</a:t>
              </a:r>
              <a:endParaRPr lang="en-US" sz="1200" dirty="0">
                <a:solidFill>
                  <a:schemeClr val="dk1"/>
                </a:solidFill>
                <a:latin typeface="Arial" panose="020B0604020202020204" pitchFamily="34" charset="0"/>
                <a:cs typeface="Arial" panose="020B0604020202020204" pitchFamily="34" charset="0"/>
              </a:endParaRPr>
            </a:p>
            <a:p>
              <a:pPr marL="365760" marR="0" lvl="0" indent="-182880" rtl="0">
                <a:spcAft>
                  <a:spcPts val="600"/>
                </a:spcAft>
                <a:buClr>
                  <a:schemeClr val="dk1"/>
                </a:buClr>
                <a:buSzPts val="1200"/>
                <a:buFont typeface="System Font Regular"/>
                <a:buChar char="−"/>
              </a:pPr>
              <a:r>
                <a:rPr lang="en-US" sz="1200" dirty="0">
                  <a:solidFill>
                    <a:schemeClr val="dk1"/>
                  </a:solidFill>
                  <a:latin typeface="Arial" panose="020B0604020202020204" pitchFamily="34" charset="0"/>
                  <a:ea typeface="Georgia"/>
                  <a:cs typeface="Arial" panose="020B0604020202020204" pitchFamily="34" charset="0"/>
                  <a:sym typeface="Georgia"/>
                </a:rPr>
                <a:t>Transactions with offshore entities in jurisdictions with weak corporate laws to include leasing of premises or the rendering of management services by the entity to another party if no consideration is exchanged;</a:t>
              </a:r>
              <a:endParaRPr lang="en-US" sz="1200" dirty="0">
                <a:solidFill>
                  <a:schemeClr val="dk1"/>
                </a:solidFill>
                <a:latin typeface="Arial" panose="020B0604020202020204" pitchFamily="34" charset="0"/>
                <a:cs typeface="Arial" panose="020B0604020202020204" pitchFamily="34" charset="0"/>
              </a:endParaRPr>
            </a:p>
            <a:p>
              <a:pPr marL="365760" marR="0" lvl="0" indent="-182880" rtl="0">
                <a:spcAft>
                  <a:spcPts val="600"/>
                </a:spcAft>
                <a:buClr>
                  <a:schemeClr val="dk1"/>
                </a:buClr>
                <a:buSzPts val="1200"/>
                <a:buFont typeface="System Font Regular"/>
                <a:buChar char="−"/>
              </a:pPr>
              <a:r>
                <a:rPr lang="en-US" sz="1200" dirty="0">
                  <a:solidFill>
                    <a:schemeClr val="dk1"/>
                  </a:solidFill>
                  <a:latin typeface="Arial" panose="020B0604020202020204" pitchFamily="34" charset="0"/>
                  <a:ea typeface="Georgia"/>
                  <a:cs typeface="Arial" panose="020B0604020202020204" pitchFamily="34" charset="0"/>
                  <a:sym typeface="Georgia"/>
                </a:rPr>
                <a:t>Sales transactions with unusually large discounts or returns;</a:t>
              </a:r>
              <a:endParaRPr lang="en-US" sz="1200" dirty="0">
                <a:solidFill>
                  <a:schemeClr val="dk1"/>
                </a:solidFill>
                <a:latin typeface="Arial" panose="020B0604020202020204" pitchFamily="34" charset="0"/>
                <a:cs typeface="Arial" panose="020B0604020202020204" pitchFamily="34" charset="0"/>
              </a:endParaRPr>
            </a:p>
            <a:p>
              <a:pPr marL="365760" marR="0" lvl="0" indent="-182880" rtl="0">
                <a:spcAft>
                  <a:spcPts val="600"/>
                </a:spcAft>
                <a:buClr>
                  <a:schemeClr val="dk1"/>
                </a:buClr>
                <a:buSzPts val="1200"/>
                <a:buFont typeface="System Font Regular"/>
                <a:buChar char="−"/>
              </a:pPr>
              <a:r>
                <a:rPr lang="en-US" sz="1200" dirty="0">
                  <a:solidFill>
                    <a:schemeClr val="dk1"/>
                  </a:solidFill>
                  <a:latin typeface="Arial" panose="020B0604020202020204" pitchFamily="34" charset="0"/>
                  <a:ea typeface="Georgia"/>
                  <a:cs typeface="Arial" panose="020B0604020202020204" pitchFamily="34" charset="0"/>
                  <a:sym typeface="Georgia"/>
                </a:rPr>
                <a:t>Transactions with circular arrangements, for example, sales with a commitment to repurchase;</a:t>
              </a:r>
              <a:endParaRPr lang="en-US" sz="1200" dirty="0">
                <a:solidFill>
                  <a:schemeClr val="dk1"/>
                </a:solidFill>
                <a:latin typeface="Arial" panose="020B0604020202020204" pitchFamily="34" charset="0"/>
                <a:cs typeface="Arial" panose="020B0604020202020204" pitchFamily="34" charset="0"/>
              </a:endParaRPr>
            </a:p>
            <a:p>
              <a:pPr marL="365760" marR="0" lvl="0" indent="-182880" rtl="0">
                <a:spcAft>
                  <a:spcPts val="600"/>
                </a:spcAft>
                <a:buClr>
                  <a:schemeClr val="dk1"/>
                </a:buClr>
                <a:buSzPts val="1200"/>
                <a:buFont typeface="System Font Regular"/>
                <a:buChar char="−"/>
              </a:pPr>
              <a:r>
                <a:rPr lang="en-US" sz="1200" dirty="0">
                  <a:solidFill>
                    <a:schemeClr val="dk1"/>
                  </a:solidFill>
                  <a:latin typeface="Arial" panose="020B0604020202020204" pitchFamily="34" charset="0"/>
                  <a:ea typeface="Georgia"/>
                  <a:cs typeface="Arial" panose="020B0604020202020204" pitchFamily="34" charset="0"/>
                  <a:sym typeface="Georgia"/>
                </a:rPr>
                <a:t>Transactions under contracts whose terms are changed before expiry.</a:t>
              </a:r>
              <a:endParaRPr lang="en-US" sz="1200" dirty="0">
                <a:solidFill>
                  <a:schemeClr val="dk1"/>
                </a:solidFill>
                <a:latin typeface="Arial" panose="020B0604020202020204" pitchFamily="34" charset="0"/>
                <a:cs typeface="Arial" panose="020B0604020202020204" pitchFamily="34" charset="0"/>
              </a:endParaRPr>
            </a:p>
            <a:p>
              <a:pPr marL="365760" marR="0" lvl="0" indent="-182880" rtl="0">
                <a:spcAft>
                  <a:spcPts val="600"/>
                </a:spcAft>
                <a:buFont typeface="System Font Regular"/>
                <a:buChar char="−"/>
              </a:pPr>
              <a:endParaRPr lang="en-US" sz="1200" dirty="0">
                <a:solidFill>
                  <a:schemeClr val="dk1"/>
                </a:solidFill>
                <a:latin typeface="Arial" panose="020B0604020202020204" pitchFamily="34" charset="0"/>
                <a:ea typeface="Georgia"/>
                <a:cs typeface="Arial" panose="020B0604020202020204" pitchFamily="34" charset="0"/>
                <a:sym typeface="Georgia"/>
              </a:endParaRPr>
            </a:p>
            <a:p>
              <a:pPr marL="182880" marR="0" lvl="0" indent="-182880" rtl="0">
                <a:spcAft>
                  <a:spcPts val="600"/>
                </a:spcAft>
                <a:buFont typeface="Arial" panose="020B0604020202020204" pitchFamily="34" charset="0"/>
                <a:buChar char="•"/>
              </a:pPr>
              <a:endParaRPr lang="en-US" sz="1200" dirty="0">
                <a:solidFill>
                  <a:schemeClr val="dk1"/>
                </a:solidFill>
                <a:latin typeface="Arial" panose="020B0604020202020204" pitchFamily="34" charset="0"/>
                <a:ea typeface="Georgia"/>
                <a:cs typeface="Arial" panose="020B0604020202020204" pitchFamily="34" charset="0"/>
                <a:sym typeface="Georgia"/>
              </a:endParaRPr>
            </a:p>
          </p:txBody>
        </p:sp>
      </p:grpSp>
      <p:grpSp>
        <p:nvGrpSpPr>
          <p:cNvPr id="14" name="Group 13">
            <a:extLst>
              <a:ext uri="{FF2B5EF4-FFF2-40B4-BE49-F238E27FC236}">
                <a16:creationId xmlns:a16="http://schemas.microsoft.com/office/drawing/2014/main" id="{FAE322A1-1D1C-AE83-BEE5-519098D7D74A}"/>
              </a:ext>
            </a:extLst>
          </p:cNvPr>
          <p:cNvGrpSpPr/>
          <p:nvPr/>
        </p:nvGrpSpPr>
        <p:grpSpPr>
          <a:xfrm>
            <a:off x="442913" y="4420590"/>
            <a:ext cx="11302999" cy="1751610"/>
            <a:chOff x="442913" y="4420590"/>
            <a:chExt cx="11302999" cy="1751610"/>
          </a:xfrm>
        </p:grpSpPr>
        <p:sp>
          <p:nvSpPr>
            <p:cNvPr id="11" name="Google Shape;776;p13">
              <a:extLst>
                <a:ext uri="{FF2B5EF4-FFF2-40B4-BE49-F238E27FC236}">
                  <a16:creationId xmlns:a16="http://schemas.microsoft.com/office/drawing/2014/main" id="{75EBF16F-73A2-0220-40E1-8BD7CF9A684C}"/>
                </a:ext>
              </a:extLst>
            </p:cNvPr>
            <p:cNvSpPr/>
            <p:nvPr/>
          </p:nvSpPr>
          <p:spPr>
            <a:xfrm>
              <a:off x="442913" y="4420590"/>
              <a:ext cx="1860600" cy="1751610"/>
            </a:xfrm>
            <a:prstGeom prst="rect">
              <a:avLst/>
            </a:prstGeom>
            <a:solidFill>
              <a:schemeClr val="accent4"/>
            </a:solidFill>
            <a:ln>
              <a:noFill/>
            </a:ln>
          </p:spPr>
          <p:txBody>
            <a:bodyPr spcFirstLastPara="1" wrap="square" lIns="91440" tIns="91440" rIns="91440" bIns="91440" anchor="t" anchorCtr="0">
              <a:noAutofit/>
            </a:bodyPr>
            <a:lstStyle/>
            <a:p>
              <a:pPr marL="0" marR="0" lvl="0" indent="0"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Arm’s length transactions</a:t>
              </a:r>
            </a:p>
          </p:txBody>
        </p:sp>
        <p:sp>
          <p:nvSpPr>
            <p:cNvPr id="12" name="Google Shape;777;p13">
              <a:extLst>
                <a:ext uri="{FF2B5EF4-FFF2-40B4-BE49-F238E27FC236}">
                  <a16:creationId xmlns:a16="http://schemas.microsoft.com/office/drawing/2014/main" id="{B5D8AC5D-B094-7F94-6834-38B1821ECFAD}"/>
                </a:ext>
              </a:extLst>
            </p:cNvPr>
            <p:cNvSpPr/>
            <p:nvPr/>
          </p:nvSpPr>
          <p:spPr>
            <a:xfrm>
              <a:off x="2303513" y="4420590"/>
              <a:ext cx="9442399" cy="1751610"/>
            </a:xfrm>
            <a:prstGeom prst="rect">
              <a:avLst/>
            </a:prstGeom>
            <a:solidFill>
              <a:schemeClr val="bg1">
                <a:lumMod val="95000"/>
              </a:schemeClr>
            </a:solidFill>
            <a:ln>
              <a:noFill/>
            </a:ln>
          </p:spPr>
          <p:txBody>
            <a:bodyPr spcFirstLastPara="1" wrap="square" lIns="91440" tIns="91440" rIns="91440" bIns="91440" anchor="t" anchorCtr="0">
              <a:noAutofit/>
            </a:bodyPr>
            <a:lstStyle/>
            <a:p>
              <a:pPr marL="182880" marR="0" lvl="0" indent="-182880" algn="l" rtl="0">
                <a:lnSpc>
                  <a:spcPct val="115000"/>
                </a:lnSpc>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ea typeface="Georgia"/>
                  <a:cs typeface="Arial" panose="020B0604020202020204" pitchFamily="34" charset="0"/>
                  <a:sym typeface="Georgia"/>
                </a:rPr>
                <a:t>Transaction at arm’s length if </a:t>
              </a:r>
              <a:r>
                <a:rPr lang="en-US" sz="1200" b="1" dirty="0">
                  <a:solidFill>
                    <a:schemeClr val="dk1"/>
                  </a:solidFill>
                  <a:latin typeface="Arial" panose="020B0604020202020204" pitchFamily="34" charset="0"/>
                  <a:ea typeface="Georgia"/>
                  <a:cs typeface="Arial" panose="020B0604020202020204" pitchFamily="34" charset="0"/>
                  <a:sym typeface="Georgia"/>
                </a:rPr>
                <a:t>conducted</a:t>
              </a:r>
              <a:r>
                <a:rPr lang="en-US" sz="1200" dirty="0">
                  <a:solidFill>
                    <a:schemeClr val="dk1"/>
                  </a:solidFill>
                  <a:latin typeface="Arial" panose="020B0604020202020204" pitchFamily="34" charset="0"/>
                  <a:ea typeface="Georgia"/>
                  <a:cs typeface="Arial" panose="020B0604020202020204" pitchFamily="34" charset="0"/>
                  <a:sym typeface="Georgia"/>
                </a:rPr>
                <a:t> as if parties are unrelated, so that there is no conflict of interest</a:t>
              </a:r>
              <a:endParaRPr lang="en-US" sz="1200" dirty="0">
                <a:solidFill>
                  <a:schemeClr val="dk1"/>
                </a:solidFill>
                <a:latin typeface="Arial" panose="020B0604020202020204" pitchFamily="34" charset="0"/>
                <a:ea typeface="Georgia"/>
                <a:cs typeface="Arial" panose="020B0604020202020204" pitchFamily="34" charset="0"/>
              </a:endParaRPr>
            </a:p>
            <a:p>
              <a:pPr marL="182880" marR="0" lvl="0" indent="-182880" algn="l" rtl="0">
                <a:lnSpc>
                  <a:spcPct val="115000"/>
                </a:lnSpc>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ea typeface="Georgia"/>
                  <a:cs typeface="Arial" panose="020B0604020202020204" pitchFamily="34" charset="0"/>
                  <a:sym typeface="Georgia"/>
                </a:rPr>
                <a:t>Use of the term ‘conducted’ emphasizes focus on ‘substance’</a:t>
              </a:r>
              <a:endParaRPr lang="en-US" sz="1200" dirty="0">
                <a:solidFill>
                  <a:schemeClr val="dk1"/>
                </a:solidFill>
                <a:latin typeface="Arial" panose="020B0604020202020204" pitchFamily="34" charset="0"/>
                <a:ea typeface="Georgia"/>
                <a:cs typeface="Arial" panose="020B0604020202020204" pitchFamily="34" charset="0"/>
              </a:endParaRPr>
            </a:p>
            <a:p>
              <a:pPr marL="182880" marR="0" lvl="0" indent="-182880" algn="l" rtl="0">
                <a:lnSpc>
                  <a:spcPct val="115000"/>
                </a:lnSpc>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ea typeface="Georgia"/>
                  <a:cs typeface="Arial" panose="020B0604020202020204" pitchFamily="34" charset="0"/>
                  <a:sym typeface="Georgia"/>
                </a:rPr>
                <a:t>Focus on arm’s length ‘basis’ indicates importance of underlying price setting policy </a:t>
              </a:r>
            </a:p>
          </p:txBody>
        </p:sp>
      </p:grpSp>
      <p:sp>
        <p:nvSpPr>
          <p:cNvPr id="6" name="Rectangle 5">
            <a:extLst>
              <a:ext uri="{FF2B5EF4-FFF2-40B4-BE49-F238E27FC236}">
                <a16:creationId xmlns:a16="http://schemas.microsoft.com/office/drawing/2014/main" id="{0A848EA4-1872-32F4-C3A6-D3E72B2029DF}"/>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01299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B0C54C1-C00A-F0EF-EB43-367998CCAD97}"/>
              </a:ext>
            </a:extLst>
          </p:cNvPr>
          <p:cNvGraphicFramePr>
            <a:graphicFrameLocks noChangeAspect="1"/>
          </p:cNvGraphicFramePr>
          <p:nvPr>
            <p:custDataLst>
              <p:tags r:id="rId1"/>
            </p:custDataLst>
            <p:extLst>
              <p:ext uri="{D42A27DB-BD31-4B8C-83A1-F6EECF244321}">
                <p14:modId xmlns:p14="http://schemas.microsoft.com/office/powerpoint/2010/main" val="143550467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EB0C54C1-C00A-F0EF-EB43-367998CCAD9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360C74D-3D96-E721-1A33-D82142A9558D}"/>
              </a:ext>
            </a:extLst>
          </p:cNvPr>
          <p:cNvSpPr>
            <a:spLocks noGrp="1"/>
          </p:cNvSpPr>
          <p:nvPr>
            <p:ph type="title"/>
          </p:nvPr>
        </p:nvSpPr>
        <p:spPr/>
        <p:txBody>
          <a:bodyPr vert="horz"/>
          <a:lstStyle/>
          <a:p>
            <a:r>
              <a:rPr lang="en-US" dirty="0"/>
              <a:t>Approval Procedure for Related Party Transactions </a:t>
            </a:r>
          </a:p>
        </p:txBody>
      </p:sp>
      <p:sp>
        <p:nvSpPr>
          <p:cNvPr id="3" name="Slide Number Placeholder 2">
            <a:extLst>
              <a:ext uri="{FF2B5EF4-FFF2-40B4-BE49-F238E27FC236}">
                <a16:creationId xmlns:a16="http://schemas.microsoft.com/office/drawing/2014/main" id="{BCD06CA5-E9B4-095F-1DE6-216CB6051226}"/>
              </a:ext>
            </a:extLst>
          </p:cNvPr>
          <p:cNvSpPr>
            <a:spLocks noGrp="1"/>
          </p:cNvSpPr>
          <p:nvPr>
            <p:ph type="sldNum" sz="quarter" idx="11"/>
          </p:nvPr>
        </p:nvSpPr>
        <p:spPr/>
        <p:txBody>
          <a:bodyPr/>
          <a:lstStyle/>
          <a:p>
            <a:fld id="{7870704B-CE94-48CC-AF30-84932A1262A7}" type="slidenum">
              <a:rPr lang="en-GB" smtClean="0"/>
              <a:pPr/>
              <a:t>14</a:t>
            </a:fld>
            <a:endParaRPr lang="en-GB" dirty="0"/>
          </a:p>
        </p:txBody>
      </p:sp>
      <p:sp>
        <p:nvSpPr>
          <p:cNvPr id="4" name="Date Placeholder 3">
            <a:extLst>
              <a:ext uri="{FF2B5EF4-FFF2-40B4-BE49-F238E27FC236}">
                <a16:creationId xmlns:a16="http://schemas.microsoft.com/office/drawing/2014/main" id="{A0ED5B6E-18D1-AA37-303C-18D7216554E6}"/>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414B3F6F-6ACC-3576-589B-1D9F6A63EB82}"/>
              </a:ext>
            </a:extLst>
          </p:cNvPr>
          <p:cNvSpPr>
            <a:spLocks noGrp="1"/>
          </p:cNvSpPr>
          <p:nvPr>
            <p:ph type="ftr" sz="quarter" idx="13"/>
          </p:nvPr>
        </p:nvSpPr>
        <p:spPr/>
        <p:txBody>
          <a:bodyPr/>
          <a:lstStyle/>
          <a:p>
            <a:pPr algn="l"/>
            <a:r>
              <a:rPr lang="en-US"/>
              <a:t>Related party transactions</a:t>
            </a:r>
            <a:endParaRPr lang="en-US" dirty="0"/>
          </a:p>
        </p:txBody>
      </p:sp>
      <p:sp>
        <p:nvSpPr>
          <p:cNvPr id="9" name="Google Shape;788;p14">
            <a:extLst>
              <a:ext uri="{FF2B5EF4-FFF2-40B4-BE49-F238E27FC236}">
                <a16:creationId xmlns:a16="http://schemas.microsoft.com/office/drawing/2014/main" id="{4367FF38-6B05-10C1-7077-C467B8A944CF}"/>
              </a:ext>
            </a:extLst>
          </p:cNvPr>
          <p:cNvSpPr txBox="1"/>
          <p:nvPr/>
        </p:nvSpPr>
        <p:spPr>
          <a:xfrm>
            <a:off x="1706153" y="1150389"/>
            <a:ext cx="1815385" cy="766181"/>
          </a:xfrm>
          <a:prstGeom prst="rect">
            <a:avLst/>
          </a:prstGeom>
          <a:noFill/>
          <a:ln w="12700" cap="flat" cmpd="sng">
            <a:solidFill>
              <a:schemeClr val="bg2"/>
            </a:solidFill>
            <a:prstDash val="solid"/>
            <a:round/>
            <a:headEnd type="none" w="sm" len="sm"/>
            <a:tailEnd type="none" w="sm" len="sm"/>
          </a:ln>
        </p:spPr>
        <p:txBody>
          <a:bodyPr spcFirstLastPara="1" wrap="square" lIns="91440" tIns="91440" rIns="91440" bIns="91440" anchor="ctr" anchorCtr="0">
            <a:noAutofit/>
          </a:bodyPr>
          <a:lstStyle/>
          <a:p>
            <a:pPr marL="0" marR="0" lvl="0" indent="0" algn="ctr" rtl="0">
              <a:lnSpc>
                <a:spcPct val="109270"/>
              </a:lnSpc>
              <a:spcBef>
                <a:spcPts val="0"/>
              </a:spcBef>
              <a:spcAft>
                <a:spcPts val="0"/>
              </a:spcAft>
              <a:buNone/>
            </a:pPr>
            <a:r>
              <a:rPr lang="en-US" sz="1200" dirty="0">
                <a:solidFill>
                  <a:srgbClr val="000000"/>
                </a:solidFill>
                <a:latin typeface="Arial" panose="020B0604020202020204" pitchFamily="34" charset="0"/>
                <a:ea typeface="Georgia"/>
                <a:cs typeface="Arial" panose="020B0604020202020204" pitchFamily="34" charset="0"/>
                <a:sym typeface="Georgia"/>
              </a:rPr>
              <a:t>Audit Committee approval*</a:t>
            </a:r>
            <a:endParaRPr sz="1200" dirty="0">
              <a:solidFill>
                <a:srgbClr val="000000"/>
              </a:solidFill>
              <a:latin typeface="Arial" panose="020B0604020202020204" pitchFamily="34" charset="0"/>
              <a:ea typeface="Georgia"/>
              <a:cs typeface="Arial" panose="020B0604020202020204" pitchFamily="34" charset="0"/>
              <a:sym typeface="Georgia"/>
            </a:endParaRPr>
          </a:p>
        </p:txBody>
      </p:sp>
      <p:sp>
        <p:nvSpPr>
          <p:cNvPr id="10" name="Google Shape;789;p14">
            <a:extLst>
              <a:ext uri="{FF2B5EF4-FFF2-40B4-BE49-F238E27FC236}">
                <a16:creationId xmlns:a16="http://schemas.microsoft.com/office/drawing/2014/main" id="{BA4439C9-F46E-0AC1-F3F3-09F6D92AB0D1}"/>
              </a:ext>
            </a:extLst>
          </p:cNvPr>
          <p:cNvSpPr txBox="1"/>
          <p:nvPr/>
        </p:nvSpPr>
        <p:spPr>
          <a:xfrm>
            <a:off x="447684" y="1150389"/>
            <a:ext cx="962286" cy="766179"/>
          </a:xfrm>
          <a:prstGeom prst="rect">
            <a:avLst/>
          </a:prstGeom>
          <a:solidFill>
            <a:schemeClr val="accent1"/>
          </a:solidFill>
          <a:ln>
            <a:noFill/>
          </a:ln>
        </p:spPr>
        <p:txBody>
          <a:bodyPr spcFirstLastPara="1" wrap="square" lIns="42200" tIns="0" rIns="42200" bIns="0" anchor="ctr" anchorCtr="0">
            <a:noAutofit/>
          </a:bodyPr>
          <a:lstStyle/>
          <a:p>
            <a:pPr marL="0" marR="0" lvl="0" indent="0" algn="ctr" rtl="0">
              <a:lnSpc>
                <a:spcPct val="109270"/>
              </a:lnSpc>
              <a:spcBef>
                <a:spcPts val="0"/>
              </a:spcBef>
              <a:spcAft>
                <a:spcPts val="0"/>
              </a:spcAft>
              <a:buNone/>
            </a:pPr>
            <a:r>
              <a:rPr lang="en-US" sz="1200">
                <a:solidFill>
                  <a:srgbClr val="FFFFFF"/>
                </a:solidFill>
                <a:latin typeface="Arial" panose="020B0604020202020204" pitchFamily="34" charset="0"/>
                <a:ea typeface="Georgia"/>
                <a:cs typeface="Arial" panose="020B0604020202020204" pitchFamily="34" charset="0"/>
                <a:sym typeface="Georgia"/>
              </a:rPr>
              <a:t>RPT</a:t>
            </a:r>
            <a:endParaRPr sz="1200">
              <a:solidFill>
                <a:srgbClr val="000000"/>
              </a:solidFill>
              <a:latin typeface="Arial" panose="020B0604020202020204" pitchFamily="34" charset="0"/>
              <a:ea typeface="Georgia"/>
              <a:cs typeface="Arial" panose="020B0604020202020204" pitchFamily="34" charset="0"/>
              <a:sym typeface="Georgia"/>
            </a:endParaRPr>
          </a:p>
        </p:txBody>
      </p:sp>
      <p:cxnSp>
        <p:nvCxnSpPr>
          <p:cNvPr id="11" name="Google Shape;790;p14">
            <a:extLst>
              <a:ext uri="{FF2B5EF4-FFF2-40B4-BE49-F238E27FC236}">
                <a16:creationId xmlns:a16="http://schemas.microsoft.com/office/drawing/2014/main" id="{083881A9-2FBD-BD07-6B60-C53B43A80749}"/>
              </a:ext>
            </a:extLst>
          </p:cNvPr>
          <p:cNvCxnSpPr>
            <a:cxnSpLocks/>
            <a:stCxn id="10" idx="3"/>
            <a:endCxn id="9" idx="1"/>
          </p:cNvCxnSpPr>
          <p:nvPr/>
        </p:nvCxnSpPr>
        <p:spPr>
          <a:xfrm>
            <a:off x="1409970" y="1533479"/>
            <a:ext cx="296183" cy="1"/>
          </a:xfrm>
          <a:prstGeom prst="straightConnector1">
            <a:avLst/>
          </a:prstGeom>
          <a:noFill/>
          <a:ln w="9525" cap="flat" cmpd="sng">
            <a:solidFill>
              <a:schemeClr val="tx2"/>
            </a:solidFill>
            <a:prstDash val="solid"/>
            <a:round/>
            <a:headEnd type="none" w="sm" len="sm"/>
            <a:tailEnd type="triangle" w="med" len="med"/>
          </a:ln>
        </p:spPr>
      </p:cxnSp>
      <p:cxnSp>
        <p:nvCxnSpPr>
          <p:cNvPr id="12" name="Google Shape;791;p14">
            <a:extLst>
              <a:ext uri="{FF2B5EF4-FFF2-40B4-BE49-F238E27FC236}">
                <a16:creationId xmlns:a16="http://schemas.microsoft.com/office/drawing/2014/main" id="{0C856D24-F80D-93B5-3CD5-422C384699A9}"/>
              </a:ext>
            </a:extLst>
          </p:cNvPr>
          <p:cNvCxnSpPr>
            <a:cxnSpLocks/>
            <a:stCxn id="9" idx="2"/>
            <a:endCxn id="13" idx="0"/>
          </p:cNvCxnSpPr>
          <p:nvPr/>
        </p:nvCxnSpPr>
        <p:spPr>
          <a:xfrm>
            <a:off x="2613846" y="1916570"/>
            <a:ext cx="4" cy="706096"/>
          </a:xfrm>
          <a:prstGeom prst="straightConnector1">
            <a:avLst/>
          </a:prstGeom>
          <a:noFill/>
          <a:ln w="9525" cap="flat" cmpd="sng">
            <a:solidFill>
              <a:schemeClr val="tx2"/>
            </a:solidFill>
            <a:prstDash val="solid"/>
            <a:round/>
            <a:headEnd type="none" w="sm" len="sm"/>
            <a:tailEnd type="triangle" w="med" len="med"/>
          </a:ln>
        </p:spPr>
      </p:cxnSp>
      <p:sp>
        <p:nvSpPr>
          <p:cNvPr id="13" name="Google Shape;792;p14">
            <a:extLst>
              <a:ext uri="{FF2B5EF4-FFF2-40B4-BE49-F238E27FC236}">
                <a16:creationId xmlns:a16="http://schemas.microsoft.com/office/drawing/2014/main" id="{67C0EE56-CD29-DFDA-8343-7E482EFA3927}"/>
              </a:ext>
            </a:extLst>
          </p:cNvPr>
          <p:cNvSpPr txBox="1"/>
          <p:nvPr/>
        </p:nvSpPr>
        <p:spPr>
          <a:xfrm>
            <a:off x="1706153" y="2622666"/>
            <a:ext cx="1815393" cy="1035128"/>
          </a:xfrm>
          <a:prstGeom prst="rect">
            <a:avLst/>
          </a:prstGeom>
          <a:solidFill>
            <a:srgbClr val="EB8C00"/>
          </a:solidFill>
          <a:ln>
            <a:noFill/>
          </a:ln>
        </p:spPr>
        <p:txBody>
          <a:bodyPr spcFirstLastPara="1" wrap="square" lIns="91440" tIns="91440" rIns="91440" bIns="91440" anchor="ctr" anchorCtr="0">
            <a:noAutofit/>
          </a:bodyPr>
          <a:lstStyle/>
          <a:p>
            <a:pPr marL="0" marR="0" lvl="0" indent="0" algn="ctr" rtl="0">
              <a:spcBef>
                <a:spcPts val="0"/>
              </a:spcBef>
              <a:spcAft>
                <a:spcPts val="0"/>
              </a:spcAft>
              <a:buNone/>
            </a:pPr>
            <a:r>
              <a:rPr lang="en-US" sz="1200" dirty="0">
                <a:latin typeface="Arial" panose="020B0604020202020204" pitchFamily="34" charset="0"/>
                <a:ea typeface="Georgia"/>
                <a:cs typeface="Arial" panose="020B0604020202020204" pitchFamily="34" charset="0"/>
                <a:sym typeface="Georgia"/>
              </a:rPr>
              <a:t>Has the transaction been entered into by the company in its ordinary course of business?</a:t>
            </a:r>
            <a:endParaRPr sz="1200" dirty="0">
              <a:latin typeface="Arial" panose="020B0604020202020204" pitchFamily="34" charset="0"/>
              <a:ea typeface="Georgia"/>
              <a:cs typeface="Arial" panose="020B0604020202020204" pitchFamily="34" charset="0"/>
              <a:sym typeface="Georgia"/>
            </a:endParaRPr>
          </a:p>
        </p:txBody>
      </p:sp>
      <p:sp>
        <p:nvSpPr>
          <p:cNvPr id="14" name="Google Shape;793;p14">
            <a:extLst>
              <a:ext uri="{FF2B5EF4-FFF2-40B4-BE49-F238E27FC236}">
                <a16:creationId xmlns:a16="http://schemas.microsoft.com/office/drawing/2014/main" id="{78D98FFD-92AB-3133-764F-4169C97A30AB}"/>
              </a:ext>
            </a:extLst>
          </p:cNvPr>
          <p:cNvSpPr txBox="1"/>
          <p:nvPr/>
        </p:nvSpPr>
        <p:spPr>
          <a:xfrm>
            <a:off x="4881280" y="2621018"/>
            <a:ext cx="1815393" cy="1035127"/>
          </a:xfrm>
          <a:prstGeom prst="rect">
            <a:avLst/>
          </a:prstGeom>
          <a:solidFill>
            <a:srgbClr val="EB8C00"/>
          </a:solidFill>
          <a:ln>
            <a:noFill/>
          </a:ln>
        </p:spPr>
        <p:txBody>
          <a:bodyPr spcFirstLastPara="1" wrap="square" lIns="91440" tIns="91440" rIns="91440" bIns="91440" anchor="ctr" anchorCtr="0">
            <a:noAutofit/>
          </a:bodyPr>
          <a:lstStyle/>
          <a:p>
            <a:pPr marL="0" marR="0" lvl="0" indent="0" algn="ctr" rtl="0">
              <a:spcBef>
                <a:spcPts val="0"/>
              </a:spcBef>
              <a:spcAft>
                <a:spcPts val="0"/>
              </a:spcAft>
              <a:buNone/>
            </a:pPr>
            <a:r>
              <a:rPr lang="en-US" sz="1200" dirty="0">
                <a:latin typeface="Arial" panose="020B0604020202020204" pitchFamily="34" charset="0"/>
                <a:ea typeface="Georgia"/>
                <a:cs typeface="Arial" panose="020B0604020202020204" pitchFamily="34" charset="0"/>
                <a:sym typeface="Georgia"/>
              </a:rPr>
              <a:t>Has the transaction been entered into on arm’s length basis?</a:t>
            </a:r>
            <a:endParaRPr sz="1200" dirty="0">
              <a:latin typeface="Arial" panose="020B0604020202020204" pitchFamily="34" charset="0"/>
              <a:ea typeface="Georgia"/>
              <a:cs typeface="Arial" panose="020B0604020202020204" pitchFamily="34" charset="0"/>
              <a:sym typeface="Georgia"/>
            </a:endParaRPr>
          </a:p>
        </p:txBody>
      </p:sp>
      <p:cxnSp>
        <p:nvCxnSpPr>
          <p:cNvPr id="15" name="Google Shape;794;p14">
            <a:extLst>
              <a:ext uri="{FF2B5EF4-FFF2-40B4-BE49-F238E27FC236}">
                <a16:creationId xmlns:a16="http://schemas.microsoft.com/office/drawing/2014/main" id="{DB6B3BE4-91E2-D150-6FAC-788D0F7A39DD}"/>
              </a:ext>
            </a:extLst>
          </p:cNvPr>
          <p:cNvCxnSpPr>
            <a:cxnSpLocks/>
            <a:stCxn id="13" idx="3"/>
            <a:endCxn id="14" idx="1"/>
          </p:cNvCxnSpPr>
          <p:nvPr/>
        </p:nvCxnSpPr>
        <p:spPr>
          <a:xfrm flipV="1">
            <a:off x="3521546" y="3138582"/>
            <a:ext cx="1359734" cy="1648"/>
          </a:xfrm>
          <a:prstGeom prst="straightConnector1">
            <a:avLst/>
          </a:prstGeom>
          <a:noFill/>
          <a:ln w="9525" cap="flat" cmpd="sng">
            <a:solidFill>
              <a:schemeClr val="tx2"/>
            </a:solidFill>
            <a:prstDash val="solid"/>
            <a:round/>
            <a:headEnd type="none" w="sm" len="sm"/>
            <a:tailEnd type="triangle" w="med" len="med"/>
          </a:ln>
        </p:spPr>
      </p:cxnSp>
      <p:sp>
        <p:nvSpPr>
          <p:cNvPr id="16" name="Google Shape;795;p14">
            <a:extLst>
              <a:ext uri="{FF2B5EF4-FFF2-40B4-BE49-F238E27FC236}">
                <a16:creationId xmlns:a16="http://schemas.microsoft.com/office/drawing/2014/main" id="{0D11432F-F869-B899-6B47-B653D4ACFC4F}"/>
              </a:ext>
            </a:extLst>
          </p:cNvPr>
          <p:cNvSpPr txBox="1"/>
          <p:nvPr/>
        </p:nvSpPr>
        <p:spPr>
          <a:xfrm>
            <a:off x="4881280" y="4094361"/>
            <a:ext cx="1815388" cy="509299"/>
          </a:xfrm>
          <a:prstGeom prst="rect">
            <a:avLst/>
          </a:prstGeom>
          <a:noFill/>
          <a:ln w="12700" cap="flat" cmpd="sng">
            <a:solidFill>
              <a:schemeClr val="bg2"/>
            </a:solidFill>
            <a:prstDash val="solid"/>
            <a:round/>
            <a:headEnd type="none" w="sm" len="sm"/>
            <a:tailEnd type="none" w="sm" len="sm"/>
          </a:ln>
        </p:spPr>
        <p:txBody>
          <a:bodyPr spcFirstLastPara="1" wrap="square" lIns="91440" tIns="91440" rIns="91440" bIns="91440" anchor="ctr" anchorCtr="0">
            <a:noAutofit/>
          </a:bodyPr>
          <a:lstStyle/>
          <a:p>
            <a:pPr marL="0" marR="0" lvl="0" indent="0" algn="ctr" rtl="0">
              <a:lnSpc>
                <a:spcPct val="109270"/>
              </a:lnSpc>
              <a:spcBef>
                <a:spcPts val="0"/>
              </a:spcBef>
              <a:spcAft>
                <a:spcPts val="0"/>
              </a:spcAft>
              <a:buNone/>
            </a:pPr>
            <a:r>
              <a:rPr lang="en-US" sz="1200" dirty="0">
                <a:solidFill>
                  <a:srgbClr val="000000"/>
                </a:solidFill>
                <a:latin typeface="Arial" panose="020B0604020202020204" pitchFamily="34" charset="0"/>
                <a:ea typeface="Georgia"/>
                <a:cs typeface="Arial" panose="020B0604020202020204" pitchFamily="34" charset="0"/>
                <a:sym typeface="Georgia"/>
              </a:rPr>
              <a:t>Board of Director’s Approval</a:t>
            </a:r>
            <a:endParaRPr sz="1200" dirty="0">
              <a:solidFill>
                <a:srgbClr val="000000"/>
              </a:solidFill>
              <a:latin typeface="Arial" panose="020B0604020202020204" pitchFamily="34" charset="0"/>
              <a:ea typeface="Georgia"/>
              <a:cs typeface="Arial" panose="020B0604020202020204" pitchFamily="34" charset="0"/>
              <a:sym typeface="Georgia"/>
            </a:endParaRPr>
          </a:p>
        </p:txBody>
      </p:sp>
      <p:cxnSp>
        <p:nvCxnSpPr>
          <p:cNvPr id="17" name="Google Shape;796;p14">
            <a:extLst>
              <a:ext uri="{FF2B5EF4-FFF2-40B4-BE49-F238E27FC236}">
                <a16:creationId xmlns:a16="http://schemas.microsoft.com/office/drawing/2014/main" id="{744E64D4-7D44-603D-9C88-D6F1AF90630E}"/>
              </a:ext>
            </a:extLst>
          </p:cNvPr>
          <p:cNvCxnSpPr>
            <a:cxnSpLocks/>
            <a:stCxn id="14" idx="2"/>
            <a:endCxn id="16" idx="0"/>
          </p:cNvCxnSpPr>
          <p:nvPr/>
        </p:nvCxnSpPr>
        <p:spPr>
          <a:xfrm flipH="1">
            <a:off x="5788974" y="3656145"/>
            <a:ext cx="3" cy="438216"/>
          </a:xfrm>
          <a:prstGeom prst="straightConnector1">
            <a:avLst/>
          </a:prstGeom>
          <a:noFill/>
          <a:ln w="12700" cap="flat" cmpd="sng">
            <a:solidFill>
              <a:schemeClr val="tx2"/>
            </a:solidFill>
            <a:prstDash val="solid"/>
            <a:round/>
            <a:headEnd type="none" w="sm" len="sm"/>
            <a:tailEnd type="triangle" w="med" len="med"/>
          </a:ln>
        </p:spPr>
      </p:cxnSp>
      <p:sp>
        <p:nvSpPr>
          <p:cNvPr id="18" name="Google Shape;797;p14">
            <a:extLst>
              <a:ext uri="{FF2B5EF4-FFF2-40B4-BE49-F238E27FC236}">
                <a16:creationId xmlns:a16="http://schemas.microsoft.com/office/drawing/2014/main" id="{41684197-8B7D-13C0-2037-0A2262AB01B6}"/>
              </a:ext>
            </a:extLst>
          </p:cNvPr>
          <p:cNvSpPr txBox="1"/>
          <p:nvPr/>
        </p:nvSpPr>
        <p:spPr>
          <a:xfrm>
            <a:off x="8093832" y="3741157"/>
            <a:ext cx="1815393" cy="1214609"/>
          </a:xfrm>
          <a:prstGeom prst="rect">
            <a:avLst/>
          </a:prstGeom>
          <a:solidFill>
            <a:srgbClr val="EB8C00"/>
          </a:solidFill>
          <a:ln>
            <a:noFill/>
          </a:ln>
        </p:spPr>
        <p:txBody>
          <a:bodyPr spcFirstLastPara="1" wrap="square" lIns="91440" tIns="91440" rIns="91440" bIns="91440" anchor="ctr" anchorCtr="0">
            <a:noAutofit/>
          </a:bodyPr>
          <a:lstStyle/>
          <a:p>
            <a:pPr marL="0" marR="0" lvl="0" indent="0" algn="ctr" rtl="0">
              <a:spcBef>
                <a:spcPts val="0"/>
              </a:spcBef>
              <a:spcAft>
                <a:spcPts val="0"/>
              </a:spcAft>
              <a:buNone/>
            </a:pPr>
            <a:r>
              <a:rPr lang="en-US" sz="1200" dirty="0">
                <a:latin typeface="Arial" panose="020B0604020202020204" pitchFamily="34" charset="0"/>
                <a:ea typeface="Georgia"/>
                <a:cs typeface="Arial" panose="020B0604020202020204" pitchFamily="34" charset="0"/>
                <a:sym typeface="Georgia"/>
              </a:rPr>
              <a:t>Is the transaction amount within prescribed limit under CA13?</a:t>
            </a:r>
            <a:endParaRPr sz="1200" dirty="0">
              <a:latin typeface="Arial" panose="020B0604020202020204" pitchFamily="34" charset="0"/>
              <a:ea typeface="Georgia"/>
              <a:cs typeface="Arial" panose="020B0604020202020204" pitchFamily="34" charset="0"/>
              <a:sym typeface="Georgia"/>
            </a:endParaRPr>
          </a:p>
        </p:txBody>
      </p:sp>
      <p:sp>
        <p:nvSpPr>
          <p:cNvPr id="19" name="Google Shape;798;p14">
            <a:extLst>
              <a:ext uri="{FF2B5EF4-FFF2-40B4-BE49-F238E27FC236}">
                <a16:creationId xmlns:a16="http://schemas.microsoft.com/office/drawing/2014/main" id="{E461731E-2ECB-A91E-2C50-140AC86FF658}"/>
              </a:ext>
            </a:extLst>
          </p:cNvPr>
          <p:cNvSpPr txBox="1"/>
          <p:nvPr/>
        </p:nvSpPr>
        <p:spPr>
          <a:xfrm>
            <a:off x="8092762" y="5425745"/>
            <a:ext cx="1815393" cy="762272"/>
          </a:xfrm>
          <a:prstGeom prst="rect">
            <a:avLst/>
          </a:prstGeom>
          <a:noFill/>
          <a:ln w="12700" cap="flat" cmpd="sng">
            <a:solidFill>
              <a:schemeClr val="bg2"/>
            </a:solidFill>
            <a:prstDash val="solid"/>
            <a:round/>
            <a:headEnd type="none" w="sm" len="sm"/>
            <a:tailEnd type="none" w="sm" len="sm"/>
          </a:ln>
        </p:spPr>
        <p:txBody>
          <a:bodyPr spcFirstLastPara="1" wrap="square" lIns="91440" tIns="91440" rIns="91440" bIns="91440" anchor="ctr" anchorCtr="0">
            <a:noAutofit/>
          </a:bodyPr>
          <a:lstStyle/>
          <a:p>
            <a:pPr marL="0" marR="0" lvl="0" indent="0" algn="ctr" rtl="0">
              <a:lnSpc>
                <a:spcPct val="109270"/>
              </a:lnSpc>
              <a:spcBef>
                <a:spcPts val="0"/>
              </a:spcBef>
              <a:spcAft>
                <a:spcPts val="0"/>
              </a:spcAft>
              <a:buNone/>
            </a:pPr>
            <a:r>
              <a:rPr lang="en-US" sz="1200" dirty="0">
                <a:solidFill>
                  <a:srgbClr val="000000"/>
                </a:solidFill>
                <a:latin typeface="Arial" panose="020B0604020202020204" pitchFamily="34" charset="0"/>
                <a:ea typeface="Georgia"/>
                <a:cs typeface="Arial" panose="020B0604020202020204" pitchFamily="34" charset="0"/>
                <a:sym typeface="Georgia"/>
              </a:rPr>
              <a:t>Prior approval of the Shareholders Resolution</a:t>
            </a:r>
            <a:endParaRPr sz="1200" dirty="0">
              <a:solidFill>
                <a:srgbClr val="000000"/>
              </a:solidFill>
              <a:latin typeface="Arial" panose="020B0604020202020204" pitchFamily="34" charset="0"/>
              <a:ea typeface="Georgia"/>
              <a:cs typeface="Arial" panose="020B0604020202020204" pitchFamily="34" charset="0"/>
              <a:sym typeface="Georgia"/>
            </a:endParaRPr>
          </a:p>
        </p:txBody>
      </p:sp>
      <p:cxnSp>
        <p:nvCxnSpPr>
          <p:cNvPr id="20" name="Google Shape;799;p14">
            <a:extLst>
              <a:ext uri="{FF2B5EF4-FFF2-40B4-BE49-F238E27FC236}">
                <a16:creationId xmlns:a16="http://schemas.microsoft.com/office/drawing/2014/main" id="{2876D48D-C7E0-E72A-83F7-9FC3DC63B8BF}"/>
              </a:ext>
            </a:extLst>
          </p:cNvPr>
          <p:cNvCxnSpPr>
            <a:cxnSpLocks/>
            <a:stCxn id="18" idx="2"/>
            <a:endCxn id="19" idx="0"/>
          </p:cNvCxnSpPr>
          <p:nvPr/>
        </p:nvCxnSpPr>
        <p:spPr>
          <a:xfrm flipH="1">
            <a:off x="9000459" y="4955766"/>
            <a:ext cx="1071" cy="469979"/>
          </a:xfrm>
          <a:prstGeom prst="straightConnector1">
            <a:avLst/>
          </a:prstGeom>
          <a:noFill/>
          <a:ln w="9525" cap="flat" cmpd="sng">
            <a:solidFill>
              <a:schemeClr val="tx2"/>
            </a:solidFill>
            <a:prstDash val="solid"/>
            <a:round/>
            <a:headEnd type="none" w="sm" len="sm"/>
            <a:tailEnd type="triangle" w="med" len="med"/>
          </a:ln>
        </p:spPr>
      </p:cxnSp>
      <p:sp>
        <p:nvSpPr>
          <p:cNvPr id="21" name="Google Shape;800;p14">
            <a:extLst>
              <a:ext uri="{FF2B5EF4-FFF2-40B4-BE49-F238E27FC236}">
                <a16:creationId xmlns:a16="http://schemas.microsoft.com/office/drawing/2014/main" id="{BCAE2EC5-1F37-0DE8-8E75-6EE85804E2FE}"/>
              </a:ext>
            </a:extLst>
          </p:cNvPr>
          <p:cNvSpPr txBox="1"/>
          <p:nvPr/>
        </p:nvSpPr>
        <p:spPr>
          <a:xfrm>
            <a:off x="10723417" y="5425745"/>
            <a:ext cx="1022609" cy="762272"/>
          </a:xfrm>
          <a:prstGeom prst="rect">
            <a:avLst/>
          </a:prstGeom>
          <a:solidFill>
            <a:srgbClr val="414042"/>
          </a:solidFill>
          <a:ln>
            <a:noFill/>
          </a:ln>
        </p:spPr>
        <p:txBody>
          <a:bodyPr spcFirstLastPara="1" wrap="square" lIns="42200" tIns="0" rIns="42200" bIns="0" anchor="ctr" anchorCtr="0">
            <a:noAutofit/>
          </a:bodyPr>
          <a:lstStyle/>
          <a:p>
            <a:pPr marL="0" marR="0" lvl="0" indent="0" algn="ctr" rtl="0">
              <a:lnSpc>
                <a:spcPct val="109270"/>
              </a:lnSpc>
              <a:spcBef>
                <a:spcPts val="0"/>
              </a:spcBef>
              <a:spcAft>
                <a:spcPts val="0"/>
              </a:spcAft>
              <a:buNone/>
            </a:pPr>
            <a:r>
              <a:rPr lang="en-US" sz="1200" b="1" dirty="0">
                <a:solidFill>
                  <a:srgbClr val="FFFFFF"/>
                </a:solidFill>
                <a:latin typeface="Arial" panose="020B0604020202020204" pitchFamily="34" charset="0"/>
                <a:ea typeface="Georgia"/>
                <a:cs typeface="Arial" panose="020B0604020202020204" pitchFamily="34" charset="0"/>
                <a:sym typeface="Georgia"/>
              </a:rPr>
              <a:t>No Approval required</a:t>
            </a:r>
            <a:endParaRPr sz="1200" dirty="0">
              <a:solidFill>
                <a:srgbClr val="000000"/>
              </a:solidFill>
              <a:latin typeface="Arial" panose="020B0604020202020204" pitchFamily="34" charset="0"/>
              <a:ea typeface="Georgia"/>
              <a:cs typeface="Arial" panose="020B0604020202020204" pitchFamily="34" charset="0"/>
              <a:sym typeface="Georgia"/>
            </a:endParaRPr>
          </a:p>
        </p:txBody>
      </p:sp>
      <p:cxnSp>
        <p:nvCxnSpPr>
          <p:cNvPr id="25" name="Google Shape;804;p14">
            <a:extLst>
              <a:ext uri="{FF2B5EF4-FFF2-40B4-BE49-F238E27FC236}">
                <a16:creationId xmlns:a16="http://schemas.microsoft.com/office/drawing/2014/main" id="{35114EAF-DBC1-6DDF-5CAF-6EE4815B0156}"/>
              </a:ext>
            </a:extLst>
          </p:cNvPr>
          <p:cNvCxnSpPr>
            <a:cxnSpLocks/>
            <a:stCxn id="16" idx="3"/>
            <a:endCxn id="18" idx="1"/>
          </p:cNvCxnSpPr>
          <p:nvPr/>
        </p:nvCxnSpPr>
        <p:spPr>
          <a:xfrm flipV="1">
            <a:off x="6696668" y="4348462"/>
            <a:ext cx="1397164" cy="549"/>
          </a:xfrm>
          <a:prstGeom prst="straightConnector1">
            <a:avLst/>
          </a:prstGeom>
          <a:noFill/>
          <a:ln w="9525" cap="flat" cmpd="sng">
            <a:solidFill>
              <a:schemeClr val="tx2"/>
            </a:solidFill>
            <a:prstDash val="solid"/>
            <a:round/>
            <a:headEnd type="none" w="sm" len="sm"/>
            <a:tailEnd type="triangle" w="med" len="med"/>
          </a:ln>
        </p:spPr>
      </p:cxnSp>
      <p:cxnSp>
        <p:nvCxnSpPr>
          <p:cNvPr id="26" name="Google Shape;805;p14">
            <a:extLst>
              <a:ext uri="{FF2B5EF4-FFF2-40B4-BE49-F238E27FC236}">
                <a16:creationId xmlns:a16="http://schemas.microsoft.com/office/drawing/2014/main" id="{D23E5495-1101-1C7D-E92A-5D12FF28F145}"/>
              </a:ext>
            </a:extLst>
          </p:cNvPr>
          <p:cNvCxnSpPr>
            <a:cxnSpLocks/>
            <a:stCxn id="18" idx="3"/>
          </p:cNvCxnSpPr>
          <p:nvPr/>
        </p:nvCxnSpPr>
        <p:spPr>
          <a:xfrm>
            <a:off x="9909225" y="4348462"/>
            <a:ext cx="1325497" cy="0"/>
          </a:xfrm>
          <a:prstGeom prst="straightConnector1">
            <a:avLst/>
          </a:prstGeom>
          <a:noFill/>
          <a:ln w="9525" cap="flat" cmpd="sng">
            <a:solidFill>
              <a:schemeClr val="tx2"/>
            </a:solidFill>
            <a:prstDash val="solid"/>
            <a:round/>
            <a:headEnd type="none" w="sm" len="sm"/>
            <a:tailEnd type="none" w="sm" len="sm"/>
          </a:ln>
        </p:spPr>
      </p:cxnSp>
      <p:sp>
        <p:nvSpPr>
          <p:cNvPr id="28" name="Google Shape;807;p14">
            <a:extLst>
              <a:ext uri="{FF2B5EF4-FFF2-40B4-BE49-F238E27FC236}">
                <a16:creationId xmlns:a16="http://schemas.microsoft.com/office/drawing/2014/main" id="{087CE428-C69D-41A4-73F7-6855E2AB99BF}"/>
              </a:ext>
            </a:extLst>
          </p:cNvPr>
          <p:cNvSpPr txBox="1"/>
          <p:nvPr/>
        </p:nvSpPr>
        <p:spPr>
          <a:xfrm>
            <a:off x="7538295" y="3964779"/>
            <a:ext cx="417455" cy="170303"/>
          </a:xfrm>
          <a:prstGeom prst="rect">
            <a:avLst/>
          </a:prstGeom>
          <a:noFill/>
          <a:ln>
            <a:noFill/>
          </a:ln>
        </p:spPr>
        <p:txBody>
          <a:bodyPr spcFirstLastPara="1" wrap="square" lIns="0" tIns="0" rIns="0" bIns="0" anchor="ctr" anchorCtr="0">
            <a:noAutofit/>
          </a:bodyPr>
          <a:lstStyle/>
          <a:p>
            <a:pPr marL="0" marR="0" lvl="0" indent="0" algn="ctr" rtl="0">
              <a:lnSpc>
                <a:spcPct val="120173"/>
              </a:lnSpc>
              <a:spcBef>
                <a:spcPts val="0"/>
              </a:spcBef>
              <a:spcAft>
                <a:spcPts val="0"/>
              </a:spcAft>
              <a:buNone/>
            </a:pPr>
            <a:r>
              <a:rPr lang="en-US" sz="1200" b="1">
                <a:solidFill>
                  <a:srgbClr val="000000"/>
                </a:solidFill>
                <a:latin typeface="Arial" panose="020B0604020202020204" pitchFamily="34" charset="0"/>
                <a:ea typeface="Georgia"/>
                <a:cs typeface="Arial" panose="020B0604020202020204" pitchFamily="34" charset="0"/>
                <a:sym typeface="Georgia"/>
              </a:rPr>
              <a:t>Yes</a:t>
            </a:r>
            <a:endParaRPr sz="1200">
              <a:solidFill>
                <a:srgbClr val="000000"/>
              </a:solidFill>
              <a:latin typeface="Arial" panose="020B0604020202020204" pitchFamily="34" charset="0"/>
              <a:ea typeface="Georgia"/>
              <a:cs typeface="Arial" panose="020B0604020202020204" pitchFamily="34" charset="0"/>
              <a:sym typeface="Georgia"/>
            </a:endParaRPr>
          </a:p>
        </p:txBody>
      </p:sp>
      <p:sp>
        <p:nvSpPr>
          <p:cNvPr id="29" name="Google Shape;808;p14">
            <a:extLst>
              <a:ext uri="{FF2B5EF4-FFF2-40B4-BE49-F238E27FC236}">
                <a16:creationId xmlns:a16="http://schemas.microsoft.com/office/drawing/2014/main" id="{4C2B03AE-973F-2316-7426-0200DD3B1CC2}"/>
              </a:ext>
            </a:extLst>
          </p:cNvPr>
          <p:cNvSpPr txBox="1"/>
          <p:nvPr/>
        </p:nvSpPr>
        <p:spPr>
          <a:xfrm>
            <a:off x="6007023" y="3803709"/>
            <a:ext cx="417455" cy="170303"/>
          </a:xfrm>
          <a:prstGeom prst="rect">
            <a:avLst/>
          </a:prstGeom>
          <a:noFill/>
          <a:ln>
            <a:noFill/>
          </a:ln>
        </p:spPr>
        <p:txBody>
          <a:bodyPr spcFirstLastPara="1" wrap="square" lIns="0" tIns="0" rIns="0" bIns="0" anchor="ctr" anchorCtr="0">
            <a:noAutofit/>
          </a:bodyPr>
          <a:lstStyle/>
          <a:p>
            <a:pPr marL="0" marR="0" lvl="0" indent="0" algn="ctr" rtl="0">
              <a:lnSpc>
                <a:spcPct val="120173"/>
              </a:lnSpc>
              <a:spcBef>
                <a:spcPts val="0"/>
              </a:spcBef>
              <a:spcAft>
                <a:spcPts val="0"/>
              </a:spcAft>
              <a:buNone/>
            </a:pPr>
            <a:r>
              <a:rPr lang="en-US" sz="1200" b="1">
                <a:solidFill>
                  <a:srgbClr val="000000"/>
                </a:solidFill>
                <a:latin typeface="Arial" panose="020B0604020202020204" pitchFamily="34" charset="0"/>
                <a:ea typeface="Georgia"/>
                <a:cs typeface="Arial" panose="020B0604020202020204" pitchFamily="34" charset="0"/>
                <a:sym typeface="Georgia"/>
              </a:rPr>
              <a:t>No</a:t>
            </a:r>
            <a:endParaRPr sz="1200">
              <a:solidFill>
                <a:srgbClr val="000000"/>
              </a:solidFill>
              <a:latin typeface="Arial" panose="020B0604020202020204" pitchFamily="34" charset="0"/>
              <a:ea typeface="Georgia"/>
              <a:cs typeface="Arial" panose="020B0604020202020204" pitchFamily="34" charset="0"/>
              <a:sym typeface="Georgia"/>
            </a:endParaRPr>
          </a:p>
        </p:txBody>
      </p:sp>
      <p:sp>
        <p:nvSpPr>
          <p:cNvPr id="30" name="Google Shape;809;p14">
            <a:extLst>
              <a:ext uri="{FF2B5EF4-FFF2-40B4-BE49-F238E27FC236}">
                <a16:creationId xmlns:a16="http://schemas.microsoft.com/office/drawing/2014/main" id="{D73DEC71-A490-CFDF-53D8-A9926DF1AAF6}"/>
              </a:ext>
            </a:extLst>
          </p:cNvPr>
          <p:cNvSpPr txBox="1"/>
          <p:nvPr/>
        </p:nvSpPr>
        <p:spPr>
          <a:xfrm>
            <a:off x="4256459" y="2841842"/>
            <a:ext cx="417455" cy="170303"/>
          </a:xfrm>
          <a:prstGeom prst="rect">
            <a:avLst/>
          </a:prstGeom>
          <a:noFill/>
          <a:ln>
            <a:noFill/>
          </a:ln>
        </p:spPr>
        <p:txBody>
          <a:bodyPr spcFirstLastPara="1" wrap="square" lIns="0" tIns="0" rIns="0" bIns="0" anchor="ctr" anchorCtr="0">
            <a:noAutofit/>
          </a:bodyPr>
          <a:lstStyle/>
          <a:p>
            <a:pPr marL="0" marR="0" lvl="0" indent="0" algn="ctr" rtl="0">
              <a:lnSpc>
                <a:spcPct val="120173"/>
              </a:lnSpc>
              <a:spcBef>
                <a:spcPts val="0"/>
              </a:spcBef>
              <a:spcAft>
                <a:spcPts val="0"/>
              </a:spcAft>
              <a:buNone/>
            </a:pPr>
            <a:r>
              <a:rPr lang="en-US" sz="1200" b="1">
                <a:solidFill>
                  <a:srgbClr val="000000"/>
                </a:solidFill>
                <a:latin typeface="Arial" panose="020B0604020202020204" pitchFamily="34" charset="0"/>
                <a:ea typeface="Georgia"/>
                <a:cs typeface="Arial" panose="020B0604020202020204" pitchFamily="34" charset="0"/>
                <a:sym typeface="Georgia"/>
              </a:rPr>
              <a:t>Yes</a:t>
            </a:r>
            <a:endParaRPr sz="1200">
              <a:solidFill>
                <a:srgbClr val="000000"/>
              </a:solidFill>
              <a:latin typeface="Arial" panose="020B0604020202020204" pitchFamily="34" charset="0"/>
              <a:ea typeface="Georgia"/>
              <a:cs typeface="Arial" panose="020B0604020202020204" pitchFamily="34" charset="0"/>
              <a:sym typeface="Georgia"/>
            </a:endParaRPr>
          </a:p>
        </p:txBody>
      </p:sp>
      <p:sp>
        <p:nvSpPr>
          <p:cNvPr id="31" name="Google Shape;810;p14">
            <a:extLst>
              <a:ext uri="{FF2B5EF4-FFF2-40B4-BE49-F238E27FC236}">
                <a16:creationId xmlns:a16="http://schemas.microsoft.com/office/drawing/2014/main" id="{22B7F3EF-8862-B181-35C6-39FF1BF5FA1E}"/>
              </a:ext>
            </a:extLst>
          </p:cNvPr>
          <p:cNvSpPr txBox="1"/>
          <p:nvPr/>
        </p:nvSpPr>
        <p:spPr>
          <a:xfrm>
            <a:off x="10412311" y="3964779"/>
            <a:ext cx="417455" cy="170303"/>
          </a:xfrm>
          <a:prstGeom prst="rect">
            <a:avLst/>
          </a:prstGeom>
          <a:noFill/>
          <a:ln>
            <a:noFill/>
          </a:ln>
        </p:spPr>
        <p:txBody>
          <a:bodyPr spcFirstLastPara="1" wrap="square" lIns="0" tIns="0" rIns="0" bIns="0" anchor="ctr" anchorCtr="0">
            <a:noAutofit/>
          </a:bodyPr>
          <a:lstStyle/>
          <a:p>
            <a:pPr marL="0" marR="0" lvl="0" indent="0" algn="ctr" rtl="0">
              <a:lnSpc>
                <a:spcPct val="120173"/>
              </a:lnSpc>
              <a:spcBef>
                <a:spcPts val="0"/>
              </a:spcBef>
              <a:spcAft>
                <a:spcPts val="0"/>
              </a:spcAft>
              <a:buNone/>
            </a:pPr>
            <a:r>
              <a:rPr lang="en-US" sz="1200" b="1">
                <a:solidFill>
                  <a:srgbClr val="000000"/>
                </a:solidFill>
                <a:latin typeface="Arial" panose="020B0604020202020204" pitchFamily="34" charset="0"/>
                <a:ea typeface="Georgia"/>
                <a:cs typeface="Arial" panose="020B0604020202020204" pitchFamily="34" charset="0"/>
                <a:sym typeface="Georgia"/>
              </a:rPr>
              <a:t>Yes</a:t>
            </a:r>
            <a:endParaRPr sz="1200">
              <a:solidFill>
                <a:srgbClr val="000000"/>
              </a:solidFill>
              <a:latin typeface="Arial" panose="020B0604020202020204" pitchFamily="34" charset="0"/>
              <a:ea typeface="Georgia"/>
              <a:cs typeface="Arial" panose="020B0604020202020204" pitchFamily="34" charset="0"/>
              <a:sym typeface="Georgia"/>
            </a:endParaRPr>
          </a:p>
        </p:txBody>
      </p:sp>
      <p:sp>
        <p:nvSpPr>
          <p:cNvPr id="32" name="Google Shape;811;p14">
            <a:extLst>
              <a:ext uri="{FF2B5EF4-FFF2-40B4-BE49-F238E27FC236}">
                <a16:creationId xmlns:a16="http://schemas.microsoft.com/office/drawing/2014/main" id="{B14C2D97-5842-413E-0258-620E22BA1D33}"/>
              </a:ext>
            </a:extLst>
          </p:cNvPr>
          <p:cNvSpPr txBox="1"/>
          <p:nvPr/>
        </p:nvSpPr>
        <p:spPr>
          <a:xfrm>
            <a:off x="9153525" y="5105604"/>
            <a:ext cx="417455" cy="170303"/>
          </a:xfrm>
          <a:prstGeom prst="rect">
            <a:avLst/>
          </a:prstGeom>
          <a:noFill/>
          <a:ln>
            <a:noFill/>
          </a:ln>
        </p:spPr>
        <p:txBody>
          <a:bodyPr spcFirstLastPara="1" wrap="square" lIns="0" tIns="0" rIns="0" bIns="0" anchor="ctr" anchorCtr="0">
            <a:noAutofit/>
          </a:bodyPr>
          <a:lstStyle/>
          <a:p>
            <a:pPr marL="0" marR="0" lvl="0" indent="0" algn="ctr" rtl="0">
              <a:lnSpc>
                <a:spcPct val="120173"/>
              </a:lnSpc>
              <a:spcBef>
                <a:spcPts val="0"/>
              </a:spcBef>
              <a:spcAft>
                <a:spcPts val="0"/>
              </a:spcAft>
              <a:buNone/>
            </a:pPr>
            <a:r>
              <a:rPr lang="en-US" sz="1200" b="1" dirty="0">
                <a:solidFill>
                  <a:srgbClr val="000000"/>
                </a:solidFill>
                <a:latin typeface="Arial" panose="020B0604020202020204" pitchFamily="34" charset="0"/>
                <a:ea typeface="Georgia"/>
                <a:cs typeface="Arial" panose="020B0604020202020204" pitchFamily="34" charset="0"/>
                <a:sym typeface="Georgia"/>
              </a:rPr>
              <a:t>No</a:t>
            </a:r>
            <a:endParaRPr sz="1200" dirty="0">
              <a:solidFill>
                <a:srgbClr val="000000"/>
              </a:solidFill>
              <a:latin typeface="Arial" panose="020B0604020202020204" pitchFamily="34" charset="0"/>
              <a:ea typeface="Georgia"/>
              <a:cs typeface="Arial" panose="020B0604020202020204" pitchFamily="34" charset="0"/>
              <a:sym typeface="Georgia"/>
            </a:endParaRPr>
          </a:p>
        </p:txBody>
      </p:sp>
      <p:sp>
        <p:nvSpPr>
          <p:cNvPr id="33" name="Google Shape;812;p14">
            <a:extLst>
              <a:ext uri="{FF2B5EF4-FFF2-40B4-BE49-F238E27FC236}">
                <a16:creationId xmlns:a16="http://schemas.microsoft.com/office/drawing/2014/main" id="{7826D93B-9288-026C-AA6A-48345BCE6DAF}"/>
              </a:ext>
            </a:extLst>
          </p:cNvPr>
          <p:cNvSpPr txBox="1"/>
          <p:nvPr/>
        </p:nvSpPr>
        <p:spPr>
          <a:xfrm>
            <a:off x="2696890" y="3738436"/>
            <a:ext cx="417455" cy="170303"/>
          </a:xfrm>
          <a:prstGeom prst="rect">
            <a:avLst/>
          </a:prstGeom>
          <a:noFill/>
          <a:ln>
            <a:noFill/>
          </a:ln>
        </p:spPr>
        <p:txBody>
          <a:bodyPr spcFirstLastPara="1" wrap="square" lIns="0" tIns="0" rIns="0" bIns="0" anchor="ctr" anchorCtr="0">
            <a:noAutofit/>
          </a:bodyPr>
          <a:lstStyle/>
          <a:p>
            <a:pPr marL="0" marR="0" lvl="0" indent="0" algn="ctr" rtl="0">
              <a:lnSpc>
                <a:spcPct val="120173"/>
              </a:lnSpc>
              <a:spcBef>
                <a:spcPts val="0"/>
              </a:spcBef>
              <a:spcAft>
                <a:spcPts val="0"/>
              </a:spcAft>
              <a:buNone/>
            </a:pPr>
            <a:r>
              <a:rPr lang="en-US" sz="1200" b="1">
                <a:solidFill>
                  <a:srgbClr val="000000"/>
                </a:solidFill>
                <a:latin typeface="Arial" panose="020B0604020202020204" pitchFamily="34" charset="0"/>
                <a:ea typeface="Georgia"/>
                <a:cs typeface="Arial" panose="020B0604020202020204" pitchFamily="34" charset="0"/>
                <a:sym typeface="Georgia"/>
              </a:rPr>
              <a:t>No</a:t>
            </a:r>
            <a:endParaRPr sz="1200">
              <a:solidFill>
                <a:srgbClr val="000000"/>
              </a:solidFill>
              <a:latin typeface="Arial" panose="020B0604020202020204" pitchFamily="34" charset="0"/>
              <a:ea typeface="Georgia"/>
              <a:cs typeface="Arial" panose="020B0604020202020204" pitchFamily="34" charset="0"/>
              <a:sym typeface="Georgia"/>
            </a:endParaRPr>
          </a:p>
        </p:txBody>
      </p:sp>
      <p:sp>
        <p:nvSpPr>
          <p:cNvPr id="34" name="Google Shape;813;p14">
            <a:extLst>
              <a:ext uri="{FF2B5EF4-FFF2-40B4-BE49-F238E27FC236}">
                <a16:creationId xmlns:a16="http://schemas.microsoft.com/office/drawing/2014/main" id="{8D02B2AF-8C17-8BB2-BEAC-6044FE6C7D61}"/>
              </a:ext>
            </a:extLst>
          </p:cNvPr>
          <p:cNvSpPr txBox="1"/>
          <p:nvPr/>
        </p:nvSpPr>
        <p:spPr>
          <a:xfrm>
            <a:off x="7653624" y="2852252"/>
            <a:ext cx="408270" cy="170303"/>
          </a:xfrm>
          <a:prstGeom prst="rect">
            <a:avLst/>
          </a:prstGeom>
          <a:noFill/>
          <a:ln>
            <a:noFill/>
          </a:ln>
        </p:spPr>
        <p:txBody>
          <a:bodyPr spcFirstLastPara="1" wrap="square" lIns="0" tIns="0" rIns="0" bIns="0" anchor="ctr" anchorCtr="0">
            <a:noAutofit/>
          </a:bodyPr>
          <a:lstStyle/>
          <a:p>
            <a:pPr marL="0" marR="0" lvl="0" indent="0" algn="ctr" rtl="0">
              <a:lnSpc>
                <a:spcPct val="120173"/>
              </a:lnSpc>
              <a:spcBef>
                <a:spcPts val="0"/>
              </a:spcBef>
              <a:spcAft>
                <a:spcPts val="0"/>
              </a:spcAft>
              <a:buNone/>
            </a:pPr>
            <a:r>
              <a:rPr lang="en-US" sz="1200" b="1">
                <a:solidFill>
                  <a:srgbClr val="000000"/>
                </a:solidFill>
                <a:latin typeface="Arial" panose="020B0604020202020204" pitchFamily="34" charset="0"/>
                <a:ea typeface="Georgia"/>
                <a:cs typeface="Arial" panose="020B0604020202020204" pitchFamily="34" charset="0"/>
                <a:sym typeface="Georgia"/>
              </a:rPr>
              <a:t>Yes</a:t>
            </a:r>
            <a:endParaRPr sz="1200">
              <a:solidFill>
                <a:srgbClr val="000000"/>
              </a:solidFill>
              <a:latin typeface="Arial" panose="020B0604020202020204" pitchFamily="34" charset="0"/>
              <a:ea typeface="Georgia"/>
              <a:cs typeface="Arial" panose="020B0604020202020204" pitchFamily="34" charset="0"/>
              <a:sym typeface="Georgia"/>
            </a:endParaRPr>
          </a:p>
        </p:txBody>
      </p:sp>
      <p:sp>
        <p:nvSpPr>
          <p:cNvPr id="35" name="Google Shape;814;p14">
            <a:extLst>
              <a:ext uri="{FF2B5EF4-FFF2-40B4-BE49-F238E27FC236}">
                <a16:creationId xmlns:a16="http://schemas.microsoft.com/office/drawing/2014/main" id="{759A39EA-AE3F-028D-CC2D-82C81F33B862}"/>
              </a:ext>
            </a:extLst>
          </p:cNvPr>
          <p:cNvSpPr/>
          <p:nvPr/>
        </p:nvSpPr>
        <p:spPr>
          <a:xfrm>
            <a:off x="437934" y="5441788"/>
            <a:ext cx="7159800" cy="73866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dirty="0">
                <a:solidFill>
                  <a:schemeClr val="dk1"/>
                </a:solidFill>
                <a:latin typeface="Arial" panose="020B0604020202020204" pitchFamily="34" charset="0"/>
                <a:ea typeface="Arial"/>
                <a:cs typeface="Arial" panose="020B0604020202020204" pitchFamily="34" charset="0"/>
                <a:sym typeface="Arial"/>
              </a:rPr>
              <a:t>With the latest amendment on 26th May, 2015, an audit committee may give omnibus approval for related party transactions subject to conditions as may be prescribed. Any transactions of  the company with its wholly owned subsidiaries, would not require any resolution, provided the accounts of the holding and subsidiary are consolidated and placed before the shareholders at the general meeting for the approval</a:t>
            </a:r>
            <a:endParaRPr sz="1200" dirty="0">
              <a:solidFill>
                <a:srgbClr val="000000"/>
              </a:solidFill>
              <a:latin typeface="Arial" panose="020B0604020202020204" pitchFamily="34" charset="0"/>
              <a:ea typeface="Georgia"/>
              <a:cs typeface="Arial" panose="020B0604020202020204" pitchFamily="34" charset="0"/>
              <a:sym typeface="Georgia"/>
            </a:endParaRPr>
          </a:p>
        </p:txBody>
      </p:sp>
      <p:sp>
        <p:nvSpPr>
          <p:cNvPr id="36" name="Google Shape;815;p14">
            <a:extLst>
              <a:ext uri="{FF2B5EF4-FFF2-40B4-BE49-F238E27FC236}">
                <a16:creationId xmlns:a16="http://schemas.microsoft.com/office/drawing/2014/main" id="{6C669D11-540B-8BB0-E62B-6FB6CA51811F}"/>
              </a:ext>
            </a:extLst>
          </p:cNvPr>
          <p:cNvSpPr/>
          <p:nvPr/>
        </p:nvSpPr>
        <p:spPr>
          <a:xfrm>
            <a:off x="444502" y="2219535"/>
            <a:ext cx="2001944" cy="24850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200" dirty="0">
                <a:solidFill>
                  <a:srgbClr val="000000"/>
                </a:solidFill>
                <a:latin typeface="Arial" panose="020B0604020202020204" pitchFamily="34" charset="0"/>
                <a:ea typeface="Georgia"/>
                <a:cs typeface="Arial" panose="020B0604020202020204" pitchFamily="34" charset="0"/>
                <a:sym typeface="Georgia"/>
              </a:rPr>
              <a:t>Companies Act 2013</a:t>
            </a:r>
            <a:endParaRPr sz="1200" dirty="0">
              <a:latin typeface="Arial" panose="020B0604020202020204" pitchFamily="34" charset="0"/>
              <a:cs typeface="Arial" panose="020B0604020202020204" pitchFamily="34" charset="0"/>
            </a:endParaRPr>
          </a:p>
        </p:txBody>
      </p:sp>
      <p:sp>
        <p:nvSpPr>
          <p:cNvPr id="37" name="Google Shape;816;p14">
            <a:extLst>
              <a:ext uri="{FF2B5EF4-FFF2-40B4-BE49-F238E27FC236}">
                <a16:creationId xmlns:a16="http://schemas.microsoft.com/office/drawing/2014/main" id="{1AAFBE37-0706-BFEF-E2E0-849ADA7860A3}"/>
              </a:ext>
            </a:extLst>
          </p:cNvPr>
          <p:cNvSpPr/>
          <p:nvPr/>
        </p:nvSpPr>
        <p:spPr>
          <a:xfrm>
            <a:off x="4543867" y="1139159"/>
            <a:ext cx="7200456" cy="1321168"/>
          </a:xfrm>
          <a:prstGeom prst="rect">
            <a:avLst/>
          </a:prstGeom>
          <a:noFill/>
          <a:ln w="9525" cap="flat" cmpd="sng">
            <a:solidFill>
              <a:srgbClr val="A3231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200"/>
              </a:spcAft>
              <a:buNone/>
            </a:pPr>
            <a:r>
              <a:rPr lang="en-US" sz="1200" b="1" dirty="0">
                <a:solidFill>
                  <a:srgbClr val="000000"/>
                </a:solidFill>
                <a:latin typeface="Arial" panose="020B0604020202020204" pitchFamily="34" charset="0"/>
                <a:ea typeface="Georgia"/>
                <a:cs typeface="Arial" panose="020B0604020202020204" pitchFamily="34" charset="0"/>
                <a:sym typeface="Georgia"/>
              </a:rPr>
              <a:t>Audit committee</a:t>
            </a:r>
            <a:endParaRPr sz="1200" dirty="0">
              <a:latin typeface="Arial" panose="020B0604020202020204" pitchFamily="34" charset="0"/>
              <a:cs typeface="Arial" panose="020B0604020202020204" pitchFamily="34" charset="0"/>
            </a:endParaRPr>
          </a:p>
          <a:p>
            <a:pPr marL="285750" marR="0" lvl="0" indent="-285750" algn="l" rtl="0">
              <a:spcBef>
                <a:spcPts val="0"/>
              </a:spcBef>
              <a:spcAft>
                <a:spcPts val="200"/>
              </a:spcAft>
              <a:buClr>
                <a:srgbClr val="000000"/>
              </a:buClr>
              <a:buSzPts val="1200"/>
              <a:buFont typeface="Arial"/>
              <a:buChar char="•"/>
            </a:pPr>
            <a:r>
              <a:rPr lang="en-US" sz="1200" dirty="0">
                <a:solidFill>
                  <a:srgbClr val="000000"/>
                </a:solidFill>
                <a:latin typeface="Arial" panose="020B0604020202020204" pitchFamily="34" charset="0"/>
                <a:ea typeface="Georgia"/>
                <a:cs typeface="Arial" panose="020B0604020202020204" pitchFamily="34" charset="0"/>
                <a:sym typeface="Georgia"/>
              </a:rPr>
              <a:t>Listed Companies;</a:t>
            </a:r>
            <a:endParaRPr sz="1200" dirty="0">
              <a:latin typeface="Arial" panose="020B0604020202020204" pitchFamily="34" charset="0"/>
              <a:cs typeface="Arial" panose="020B0604020202020204" pitchFamily="34" charset="0"/>
            </a:endParaRPr>
          </a:p>
          <a:p>
            <a:pPr marL="285750" marR="0" lvl="0" indent="-285750" algn="l" rtl="0">
              <a:spcBef>
                <a:spcPts val="0"/>
              </a:spcBef>
              <a:spcAft>
                <a:spcPts val="200"/>
              </a:spcAft>
              <a:buClr>
                <a:srgbClr val="000000"/>
              </a:buClr>
              <a:buSzPts val="1200"/>
              <a:buFont typeface="Arial"/>
              <a:buChar char="•"/>
            </a:pPr>
            <a:r>
              <a:rPr lang="en-US" sz="1200" dirty="0">
                <a:solidFill>
                  <a:srgbClr val="000000"/>
                </a:solidFill>
                <a:latin typeface="Arial" panose="020B0604020202020204" pitchFamily="34" charset="0"/>
                <a:ea typeface="Georgia"/>
                <a:cs typeface="Arial" panose="020B0604020202020204" pitchFamily="34" charset="0"/>
                <a:sym typeface="Georgia"/>
              </a:rPr>
              <a:t>Public Company with paid-up capital &gt; Rs. 10 Cr;</a:t>
            </a:r>
            <a:endParaRPr sz="1200" dirty="0">
              <a:latin typeface="Arial" panose="020B0604020202020204" pitchFamily="34" charset="0"/>
              <a:cs typeface="Arial" panose="020B0604020202020204" pitchFamily="34" charset="0"/>
            </a:endParaRPr>
          </a:p>
          <a:p>
            <a:pPr marL="285750" marR="0" lvl="0" indent="-285750" algn="l" rtl="0">
              <a:spcBef>
                <a:spcPts val="0"/>
              </a:spcBef>
              <a:spcAft>
                <a:spcPts val="200"/>
              </a:spcAft>
              <a:buClr>
                <a:srgbClr val="000000"/>
              </a:buClr>
              <a:buSzPts val="1200"/>
              <a:buFont typeface="Arial"/>
              <a:buChar char="•"/>
            </a:pPr>
            <a:r>
              <a:rPr lang="en-US" sz="1200" dirty="0">
                <a:solidFill>
                  <a:srgbClr val="000000"/>
                </a:solidFill>
                <a:latin typeface="Arial" panose="020B0604020202020204" pitchFamily="34" charset="0"/>
                <a:ea typeface="Georgia"/>
                <a:cs typeface="Arial" panose="020B0604020202020204" pitchFamily="34" charset="0"/>
                <a:sym typeface="Georgia"/>
              </a:rPr>
              <a:t>Public Company having turnover &gt; Rs. 100 Crore;</a:t>
            </a:r>
            <a:endParaRPr sz="1200" dirty="0">
              <a:latin typeface="Arial" panose="020B0604020202020204" pitchFamily="34" charset="0"/>
              <a:cs typeface="Arial" panose="020B0604020202020204" pitchFamily="34" charset="0"/>
            </a:endParaRPr>
          </a:p>
          <a:p>
            <a:pPr marL="285750" marR="0" lvl="0" indent="-285750" algn="l" rtl="0">
              <a:spcBef>
                <a:spcPts val="0"/>
              </a:spcBef>
              <a:spcAft>
                <a:spcPts val="200"/>
              </a:spcAft>
              <a:buClr>
                <a:srgbClr val="000000"/>
              </a:buClr>
              <a:buSzPts val="1200"/>
              <a:buFont typeface="Arial"/>
              <a:buChar char="•"/>
            </a:pPr>
            <a:r>
              <a:rPr lang="en-US" sz="1200" dirty="0">
                <a:solidFill>
                  <a:srgbClr val="000000"/>
                </a:solidFill>
                <a:latin typeface="Arial" panose="020B0604020202020204" pitchFamily="34" charset="0"/>
                <a:ea typeface="Georgia"/>
                <a:cs typeface="Arial" panose="020B0604020202020204" pitchFamily="34" charset="0"/>
                <a:sym typeface="Georgia"/>
              </a:rPr>
              <a:t>Public Company having, in aggregate, outstanding loans; or borrowings or debentures or deposits &gt; Rs. 50 crores</a:t>
            </a:r>
            <a:endParaRPr sz="1200" dirty="0">
              <a:latin typeface="Arial" panose="020B0604020202020204" pitchFamily="34" charset="0"/>
              <a:cs typeface="Arial" panose="020B0604020202020204" pitchFamily="34" charset="0"/>
            </a:endParaRPr>
          </a:p>
        </p:txBody>
      </p:sp>
      <p:cxnSp>
        <p:nvCxnSpPr>
          <p:cNvPr id="67" name="Elbow Connector 66">
            <a:extLst>
              <a:ext uri="{FF2B5EF4-FFF2-40B4-BE49-F238E27FC236}">
                <a16:creationId xmlns:a16="http://schemas.microsoft.com/office/drawing/2014/main" id="{01BB1C59-0524-19DF-A38C-393FCE307E20}"/>
              </a:ext>
            </a:extLst>
          </p:cNvPr>
          <p:cNvCxnSpPr>
            <a:cxnSpLocks/>
            <a:stCxn id="14" idx="3"/>
            <a:endCxn id="21" idx="0"/>
          </p:cNvCxnSpPr>
          <p:nvPr/>
        </p:nvCxnSpPr>
        <p:spPr>
          <a:xfrm>
            <a:off x="6696673" y="3138582"/>
            <a:ext cx="4538049" cy="2287163"/>
          </a:xfrm>
          <a:prstGeom prst="bentConnector2">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73" name="Elbow Connector 72">
            <a:extLst>
              <a:ext uri="{FF2B5EF4-FFF2-40B4-BE49-F238E27FC236}">
                <a16:creationId xmlns:a16="http://schemas.microsoft.com/office/drawing/2014/main" id="{4DE79012-5467-624B-CB26-0556BE093E2E}"/>
              </a:ext>
            </a:extLst>
          </p:cNvPr>
          <p:cNvCxnSpPr>
            <a:cxnSpLocks/>
            <a:stCxn id="13" idx="2"/>
            <a:endCxn id="16" idx="1"/>
          </p:cNvCxnSpPr>
          <p:nvPr/>
        </p:nvCxnSpPr>
        <p:spPr>
          <a:xfrm rot="16200000" flipH="1">
            <a:off x="3401957" y="2869687"/>
            <a:ext cx="691217" cy="2267430"/>
          </a:xfrm>
          <a:prstGeom prst="bentConnector2">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sp>
        <p:nvSpPr>
          <p:cNvPr id="6" name="Rectangle 5">
            <a:extLst>
              <a:ext uri="{FF2B5EF4-FFF2-40B4-BE49-F238E27FC236}">
                <a16:creationId xmlns:a16="http://schemas.microsoft.com/office/drawing/2014/main" id="{832582CF-4BAC-0F38-9B00-D8F66FC0C72A}"/>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68166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0E45D-074C-78F7-52FE-D310DE9406B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D951304-10B3-770D-8631-D946B31FA2C7}"/>
              </a:ext>
            </a:extLst>
          </p:cNvPr>
          <p:cNvGraphicFramePr>
            <a:graphicFrameLocks noChangeAspect="1"/>
          </p:cNvGraphicFramePr>
          <p:nvPr>
            <p:custDataLst>
              <p:tags r:id="rId1"/>
            </p:custDataLst>
            <p:extLst>
              <p:ext uri="{D42A27DB-BD31-4B8C-83A1-F6EECF244321}">
                <p14:modId xmlns:p14="http://schemas.microsoft.com/office/powerpoint/2010/main" val="2910679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4D951304-10B3-770D-8631-D946B31FA2C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31CB67-4B40-2700-93ED-424EDB2EE7F1}"/>
              </a:ext>
            </a:extLst>
          </p:cNvPr>
          <p:cNvSpPr>
            <a:spLocks noGrp="1"/>
          </p:cNvSpPr>
          <p:nvPr>
            <p:ph type="title"/>
          </p:nvPr>
        </p:nvSpPr>
        <p:spPr/>
        <p:txBody>
          <a:bodyPr vert="horz"/>
          <a:lstStyle/>
          <a:p>
            <a:r>
              <a:rPr lang="en-US" dirty="0"/>
              <a:t>Question 4</a:t>
            </a:r>
            <a:br>
              <a:rPr lang="en-US" dirty="0"/>
            </a:br>
            <a:endParaRPr lang="en-US" dirty="0"/>
          </a:p>
        </p:txBody>
      </p:sp>
      <p:sp>
        <p:nvSpPr>
          <p:cNvPr id="3" name="Slide Number Placeholder 2">
            <a:extLst>
              <a:ext uri="{FF2B5EF4-FFF2-40B4-BE49-F238E27FC236}">
                <a16:creationId xmlns:a16="http://schemas.microsoft.com/office/drawing/2014/main" id="{B0E28CA4-1794-0AEF-A254-90007C95C0A4}"/>
              </a:ext>
            </a:extLst>
          </p:cNvPr>
          <p:cNvSpPr>
            <a:spLocks noGrp="1"/>
          </p:cNvSpPr>
          <p:nvPr>
            <p:ph type="sldNum" sz="quarter" idx="11"/>
          </p:nvPr>
        </p:nvSpPr>
        <p:spPr/>
        <p:txBody>
          <a:bodyPr/>
          <a:lstStyle/>
          <a:p>
            <a:fld id="{7870704B-CE94-48CC-AF30-84932A1262A7}" type="slidenum">
              <a:rPr lang="en-GB" smtClean="0"/>
              <a:pPr/>
              <a:t>15</a:t>
            </a:fld>
            <a:endParaRPr lang="en-GB" dirty="0"/>
          </a:p>
        </p:txBody>
      </p:sp>
      <p:sp>
        <p:nvSpPr>
          <p:cNvPr id="4" name="Date Placeholder 3">
            <a:extLst>
              <a:ext uri="{FF2B5EF4-FFF2-40B4-BE49-F238E27FC236}">
                <a16:creationId xmlns:a16="http://schemas.microsoft.com/office/drawing/2014/main" id="{1B91A4EA-B9F3-0B6D-A51E-CED5405D45B2}"/>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1C83DBA6-631E-D7D6-0F37-6BD762C54696}"/>
              </a:ext>
            </a:extLst>
          </p:cNvPr>
          <p:cNvSpPr>
            <a:spLocks noGrp="1"/>
          </p:cNvSpPr>
          <p:nvPr>
            <p:ph type="ftr" sz="quarter" idx="13"/>
          </p:nvPr>
        </p:nvSpPr>
        <p:spPr/>
        <p:txBody>
          <a:bodyPr/>
          <a:lstStyle/>
          <a:p>
            <a:pPr algn="l"/>
            <a:r>
              <a:rPr lang="en-US"/>
              <a:t>Related party transactions</a:t>
            </a:r>
            <a:endParaRPr lang="en-US" dirty="0"/>
          </a:p>
        </p:txBody>
      </p:sp>
      <p:sp>
        <p:nvSpPr>
          <p:cNvPr id="8" name="Google Shape;658;p5">
            <a:extLst>
              <a:ext uri="{FF2B5EF4-FFF2-40B4-BE49-F238E27FC236}">
                <a16:creationId xmlns:a16="http://schemas.microsoft.com/office/drawing/2014/main" id="{07087782-DD0E-959C-499F-9A881FD6A042}"/>
              </a:ext>
            </a:extLst>
          </p:cNvPr>
          <p:cNvSpPr txBox="1">
            <a:spLocks/>
          </p:cNvSpPr>
          <p:nvPr/>
        </p:nvSpPr>
        <p:spPr>
          <a:xfrm>
            <a:off x="442912" y="1149302"/>
            <a:ext cx="11303115" cy="182880"/>
          </a:xfrm>
          <a:prstGeom prst="rect">
            <a:avLst/>
          </a:prstGeom>
          <a:noFill/>
          <a:ln>
            <a:noFill/>
          </a:ln>
        </p:spPr>
        <p:txBody>
          <a:bodyPr spcFirstLastPara="1" vert="horz" wrap="square" lIns="0" tIns="0" rIns="0" bIns="0" rtlCol="0" anchor="ctr"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spcAft>
                <a:spcPts val="0"/>
              </a:spcAft>
              <a:buSzPts val="1400"/>
            </a:pPr>
            <a:r>
              <a:rPr lang="en-US" sz="1200" dirty="0">
                <a:solidFill>
                  <a:schemeClr val="tx1"/>
                </a:solidFill>
                <a:latin typeface="Arial" panose="020B0604020202020204" pitchFamily="34" charset="0"/>
                <a:cs typeface="Arial" panose="020B0604020202020204" pitchFamily="34" charset="0"/>
              </a:rPr>
              <a:t>Is the Audit Committee approval required prior to execution of the contract with a related party? </a:t>
            </a:r>
          </a:p>
        </p:txBody>
      </p:sp>
      <p:grpSp>
        <p:nvGrpSpPr>
          <p:cNvPr id="13" name="Group 12">
            <a:extLst>
              <a:ext uri="{FF2B5EF4-FFF2-40B4-BE49-F238E27FC236}">
                <a16:creationId xmlns:a16="http://schemas.microsoft.com/office/drawing/2014/main" id="{743BE335-9768-EB53-10B5-5300DE7C0BE5}"/>
              </a:ext>
            </a:extLst>
          </p:cNvPr>
          <p:cNvGrpSpPr/>
          <p:nvPr/>
        </p:nvGrpSpPr>
        <p:grpSpPr>
          <a:xfrm>
            <a:off x="442913" y="1407793"/>
            <a:ext cx="11302999" cy="940678"/>
            <a:chOff x="442913" y="1413164"/>
            <a:chExt cx="11302999" cy="534389"/>
          </a:xfrm>
        </p:grpSpPr>
        <p:sp>
          <p:nvSpPr>
            <p:cNvPr id="11" name="Rectangle 10">
              <a:extLst>
                <a:ext uri="{FF2B5EF4-FFF2-40B4-BE49-F238E27FC236}">
                  <a16:creationId xmlns:a16="http://schemas.microsoft.com/office/drawing/2014/main" id="{456F290B-1DB0-15BF-73B4-928D372B1A6D}"/>
                </a:ext>
              </a:extLst>
            </p:cNvPr>
            <p:cNvSpPr/>
            <p:nvPr/>
          </p:nvSpPr>
          <p:spPr>
            <a:xfrm>
              <a:off x="442913" y="1413164"/>
              <a:ext cx="11302999" cy="534389"/>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r>
                <a:rPr lang="en-US" sz="1200" b="0" dirty="0">
                  <a:solidFill>
                    <a:schemeClr val="tx1"/>
                  </a:solidFill>
                  <a:latin typeface="Arial" panose="020B0604020202020204" pitchFamily="34" charset="0"/>
                  <a:cs typeface="Arial" panose="020B0604020202020204" pitchFamily="34" charset="0"/>
                </a:rPr>
                <a:t>Section 177(4) (iv) does not specifically use the word ‘prior approval.’ Hence, one view is that it may be acceptable to obtain approval even after the execution of the contract. The second view is that the term used is ‘approval’ and not ‘ratification.’ This seems to indicate that the approval should be obtained prior to execution </a:t>
              </a:r>
              <a:br>
                <a:rPr lang="en-US" sz="1200" b="0" dirty="0">
                  <a:solidFill>
                    <a:schemeClr val="tx1"/>
                  </a:solidFill>
                  <a:latin typeface="Arial" panose="020B0604020202020204" pitchFamily="34" charset="0"/>
                  <a:cs typeface="Arial" panose="020B0604020202020204" pitchFamily="34" charset="0"/>
                </a:rPr>
              </a:br>
              <a:r>
                <a:rPr lang="en-US" sz="1200" b="0" dirty="0">
                  <a:solidFill>
                    <a:schemeClr val="tx1"/>
                  </a:solidFill>
                  <a:latin typeface="Arial" panose="020B0604020202020204" pitchFamily="34" charset="0"/>
                  <a:cs typeface="Arial" panose="020B0604020202020204" pitchFamily="34" charset="0"/>
                </a:rPr>
                <a:t>of the contract.</a:t>
              </a:r>
            </a:p>
          </p:txBody>
        </p:sp>
        <p:sp>
          <p:nvSpPr>
            <p:cNvPr id="9" name="Rectangle 8">
              <a:extLst>
                <a:ext uri="{FF2B5EF4-FFF2-40B4-BE49-F238E27FC236}">
                  <a16:creationId xmlns:a16="http://schemas.microsoft.com/office/drawing/2014/main" id="{2FF87874-7FDE-FB95-C05A-792D822107DA}"/>
                </a:ext>
              </a:extLst>
            </p:cNvPr>
            <p:cNvSpPr/>
            <p:nvPr/>
          </p:nvSpPr>
          <p:spPr>
            <a:xfrm>
              <a:off x="442913" y="1413164"/>
              <a:ext cx="27432" cy="534389"/>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b="1" dirty="0"/>
            </a:p>
          </p:txBody>
        </p:sp>
      </p:grpSp>
      <p:pic>
        <p:nvPicPr>
          <p:cNvPr id="12" name="Picture 11" descr="A group of people in a meeting room&#10;&#10;Description automatically generated">
            <a:extLst>
              <a:ext uri="{FF2B5EF4-FFF2-40B4-BE49-F238E27FC236}">
                <a16:creationId xmlns:a16="http://schemas.microsoft.com/office/drawing/2014/main" id="{067C24B9-8187-5474-D470-B91CD5EDA4F7}"/>
              </a:ext>
            </a:extLst>
          </p:cNvPr>
          <p:cNvPicPr>
            <a:picLocks noChangeAspect="1"/>
          </p:cNvPicPr>
          <p:nvPr/>
        </p:nvPicPr>
        <p:blipFill>
          <a:blip r:embed="rId5" cstate="screen">
            <a:extLst>
              <a:ext uri="{28A0092B-C50C-407E-A947-70E740481C1C}">
                <a14:useLocalDpi xmlns:a14="http://schemas.microsoft.com/office/drawing/2010/main"/>
              </a:ext>
            </a:extLst>
          </a:blip>
          <a:srcRect r="-92"/>
          <a:stretch/>
        </p:blipFill>
        <p:spPr>
          <a:xfrm>
            <a:off x="453187" y="2424081"/>
            <a:ext cx="11302998" cy="3758509"/>
          </a:xfrm>
          <a:prstGeom prst="rect">
            <a:avLst/>
          </a:prstGeom>
        </p:spPr>
      </p:pic>
      <p:sp>
        <p:nvSpPr>
          <p:cNvPr id="6" name="Rectangle 5">
            <a:extLst>
              <a:ext uri="{FF2B5EF4-FFF2-40B4-BE49-F238E27FC236}">
                <a16:creationId xmlns:a16="http://schemas.microsoft.com/office/drawing/2014/main" id="{7B1D8B4B-21AA-5430-4C9D-7E0569FD9E90}"/>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3092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2AC924D-F13E-6CD0-B6C4-03BFF8EF3BB2}"/>
              </a:ext>
            </a:extLst>
          </p:cNvPr>
          <p:cNvGraphicFramePr>
            <a:graphicFrameLocks noChangeAspect="1"/>
          </p:cNvGraphicFramePr>
          <p:nvPr>
            <p:custDataLst>
              <p:tags r:id="rId1"/>
            </p:custDataLst>
            <p:extLst>
              <p:ext uri="{D42A27DB-BD31-4B8C-83A1-F6EECF244321}">
                <p14:modId xmlns:p14="http://schemas.microsoft.com/office/powerpoint/2010/main" val="28863081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D2AC924D-F13E-6CD0-B6C4-03BFF8EF3BB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586F61-B32C-2A39-6673-D8E787F7C1CB}"/>
              </a:ext>
            </a:extLst>
          </p:cNvPr>
          <p:cNvSpPr>
            <a:spLocks noGrp="1"/>
          </p:cNvSpPr>
          <p:nvPr>
            <p:ph type="title"/>
          </p:nvPr>
        </p:nvSpPr>
        <p:spPr/>
        <p:txBody>
          <a:bodyPr vert="horz">
            <a:normAutofit/>
          </a:bodyPr>
          <a:lstStyle/>
          <a:p>
            <a:r>
              <a:rPr lang="en-US" dirty="0"/>
              <a:t>Related Party Transactions</a:t>
            </a:r>
            <a:br>
              <a:rPr lang="en-US" dirty="0"/>
            </a:br>
            <a:endParaRPr lang="en-US" dirty="0"/>
          </a:p>
        </p:txBody>
      </p:sp>
      <p:sp>
        <p:nvSpPr>
          <p:cNvPr id="3" name="Slide Number Placeholder 2">
            <a:extLst>
              <a:ext uri="{FF2B5EF4-FFF2-40B4-BE49-F238E27FC236}">
                <a16:creationId xmlns:a16="http://schemas.microsoft.com/office/drawing/2014/main" id="{877CA1B5-A89B-FBE9-C616-DB5D28CFD085}"/>
              </a:ext>
            </a:extLst>
          </p:cNvPr>
          <p:cNvSpPr>
            <a:spLocks noGrp="1"/>
          </p:cNvSpPr>
          <p:nvPr>
            <p:ph type="sldNum" sz="quarter" idx="11"/>
          </p:nvPr>
        </p:nvSpPr>
        <p:spPr/>
        <p:txBody>
          <a:bodyPr/>
          <a:lstStyle/>
          <a:p>
            <a:fld id="{7870704B-CE94-48CC-AF30-84932A1262A7}" type="slidenum">
              <a:rPr lang="en-GB" smtClean="0"/>
              <a:pPr/>
              <a:t>16</a:t>
            </a:fld>
            <a:endParaRPr lang="en-GB" dirty="0"/>
          </a:p>
        </p:txBody>
      </p:sp>
      <p:sp>
        <p:nvSpPr>
          <p:cNvPr id="4" name="Date Placeholder 3">
            <a:extLst>
              <a:ext uri="{FF2B5EF4-FFF2-40B4-BE49-F238E27FC236}">
                <a16:creationId xmlns:a16="http://schemas.microsoft.com/office/drawing/2014/main" id="{AD153A54-DB0A-A13E-FA9B-E0ACC17A2D42}"/>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6B360C9A-BE6A-6A86-0F66-8A32AC490776}"/>
              </a:ext>
            </a:extLst>
          </p:cNvPr>
          <p:cNvSpPr>
            <a:spLocks noGrp="1"/>
          </p:cNvSpPr>
          <p:nvPr>
            <p:ph type="ftr" sz="quarter" idx="13"/>
          </p:nvPr>
        </p:nvSpPr>
        <p:spPr/>
        <p:txBody>
          <a:bodyPr/>
          <a:lstStyle/>
          <a:p>
            <a:pPr algn="l"/>
            <a:r>
              <a:rPr lang="en-US"/>
              <a:t>Related party transactions</a:t>
            </a:r>
            <a:endParaRPr lang="en-US" dirty="0"/>
          </a:p>
        </p:txBody>
      </p:sp>
      <p:sp>
        <p:nvSpPr>
          <p:cNvPr id="10" name="TextBox 9">
            <a:extLst>
              <a:ext uri="{FF2B5EF4-FFF2-40B4-BE49-F238E27FC236}">
                <a16:creationId xmlns:a16="http://schemas.microsoft.com/office/drawing/2014/main" id="{2184D09E-F687-4DF5-8C21-EC959B5013D3}"/>
              </a:ext>
            </a:extLst>
          </p:cNvPr>
          <p:cNvSpPr txBox="1"/>
          <p:nvPr/>
        </p:nvSpPr>
        <p:spPr>
          <a:xfrm>
            <a:off x="442795" y="789803"/>
            <a:ext cx="11303231" cy="276998"/>
          </a:xfrm>
          <a:prstGeom prst="rect">
            <a:avLst/>
          </a:prstGeom>
          <a:noFill/>
        </p:spPr>
        <p:txBody>
          <a:bodyPr wrap="square" lIns="0" tIns="0" rIns="0" bIns="0">
            <a:spAutoFit/>
          </a:bodyPr>
          <a:lstStyle/>
          <a:p>
            <a:r>
              <a:rPr lang="en-US" b="1" dirty="0"/>
              <a:t>When does the company need to go to its shareholders? *</a:t>
            </a:r>
          </a:p>
        </p:txBody>
      </p:sp>
      <p:grpSp>
        <p:nvGrpSpPr>
          <p:cNvPr id="22" name="Group 21">
            <a:extLst>
              <a:ext uri="{FF2B5EF4-FFF2-40B4-BE49-F238E27FC236}">
                <a16:creationId xmlns:a16="http://schemas.microsoft.com/office/drawing/2014/main" id="{74C9110D-8E59-7144-BDC2-D4E5BB400EC5}"/>
              </a:ext>
            </a:extLst>
          </p:cNvPr>
          <p:cNvGrpSpPr/>
          <p:nvPr/>
        </p:nvGrpSpPr>
        <p:grpSpPr>
          <a:xfrm>
            <a:off x="434897" y="1143000"/>
            <a:ext cx="11319144" cy="5433345"/>
            <a:chOff x="1558132" y="1600200"/>
            <a:chExt cx="8164964" cy="5565619"/>
          </a:xfrm>
        </p:grpSpPr>
        <p:graphicFrame>
          <p:nvGraphicFramePr>
            <p:cNvPr id="12" name="Google Shape;832;p16">
              <a:extLst>
                <a:ext uri="{FF2B5EF4-FFF2-40B4-BE49-F238E27FC236}">
                  <a16:creationId xmlns:a16="http://schemas.microsoft.com/office/drawing/2014/main" id="{21A9BC2C-0ED5-131C-D635-D355579BDC45}"/>
                </a:ext>
              </a:extLst>
            </p:cNvPr>
            <p:cNvGraphicFramePr/>
            <p:nvPr>
              <p:extLst>
                <p:ext uri="{D42A27DB-BD31-4B8C-83A1-F6EECF244321}">
                  <p14:modId xmlns:p14="http://schemas.microsoft.com/office/powerpoint/2010/main" val="998632788"/>
                </p:ext>
              </p:extLst>
            </p:nvPr>
          </p:nvGraphicFramePr>
          <p:xfrm>
            <a:off x="1563914" y="3981172"/>
            <a:ext cx="8159182" cy="3184647"/>
          </p:xfrm>
          <a:graphic>
            <a:graphicData uri="http://schemas.openxmlformats.org/drawingml/2006/table">
              <a:tbl>
                <a:tblPr firstRow="1" bandRow="1">
                  <a:noFill/>
                </a:tblPr>
                <a:tblGrid>
                  <a:gridCol w="5655564">
                    <a:extLst>
                      <a:ext uri="{9D8B030D-6E8A-4147-A177-3AD203B41FA5}">
                        <a16:colId xmlns:a16="http://schemas.microsoft.com/office/drawing/2014/main" val="20000"/>
                      </a:ext>
                    </a:extLst>
                  </a:gridCol>
                  <a:gridCol w="5655564">
                    <a:extLst>
                      <a:ext uri="{9D8B030D-6E8A-4147-A177-3AD203B41FA5}">
                        <a16:colId xmlns:a16="http://schemas.microsoft.com/office/drawing/2014/main" val="20001"/>
                      </a:ext>
                    </a:extLst>
                  </a:gridCol>
                </a:tblGrid>
                <a:tr h="311374">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spcBef>
                            <a:spcPts val="0"/>
                          </a:spcBef>
                          <a:spcAft>
                            <a:spcPts val="600"/>
                          </a:spcAft>
                          <a:buNone/>
                        </a:pPr>
                        <a:r>
                          <a:rPr lang="en-US" sz="1200" b="1" dirty="0">
                            <a:solidFill>
                              <a:schemeClr val="bg1"/>
                            </a:solidFill>
                            <a:latin typeface="+mn-lt"/>
                            <a:ea typeface="Georgia"/>
                            <a:cs typeface="Arial" panose="020B0604020202020204" pitchFamily="34" charset="0"/>
                            <a:sym typeface="Georgia"/>
                          </a:rPr>
                          <a:t>Transactions</a:t>
                        </a:r>
                        <a:endParaRPr sz="1200" b="1" dirty="0">
                          <a:solidFill>
                            <a:schemeClr val="bg1"/>
                          </a:solidFill>
                          <a:latin typeface="+mn-lt"/>
                          <a:cs typeface="Arial" panose="020B0604020202020204" pitchFamily="34" charset="0"/>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spcBef>
                            <a:spcPts val="0"/>
                          </a:spcBef>
                          <a:spcAft>
                            <a:spcPts val="600"/>
                          </a:spcAft>
                          <a:buNone/>
                        </a:pPr>
                        <a:r>
                          <a:rPr lang="en-US" sz="1200" b="1" dirty="0">
                            <a:latin typeface="+mn-lt"/>
                            <a:ea typeface="Georgia"/>
                            <a:cs typeface="Arial" panose="020B0604020202020204" pitchFamily="34" charset="0"/>
                            <a:sym typeface="Georgia"/>
                          </a:rPr>
                          <a:t>Limits#</a:t>
                        </a:r>
                        <a:endParaRPr sz="1200" b="1" dirty="0">
                          <a:latin typeface="+mn-lt"/>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11374">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spcBef>
                            <a:spcPts val="0"/>
                          </a:spcBef>
                          <a:spcAft>
                            <a:spcPts val="600"/>
                          </a:spcAft>
                          <a:buNone/>
                        </a:pPr>
                        <a:r>
                          <a:rPr lang="en-US" sz="1200" dirty="0">
                            <a:latin typeface="+mn-lt"/>
                            <a:ea typeface="Georgia"/>
                            <a:cs typeface="Arial" panose="020B0604020202020204" pitchFamily="34" charset="0"/>
                            <a:sym typeface="Georgia"/>
                          </a:rPr>
                          <a:t>Sale, purchase or supply of any goods or material</a:t>
                        </a:r>
                        <a:endParaRPr sz="1200" dirty="0">
                          <a:latin typeface="+mn-lt"/>
                          <a:cs typeface="Arial" panose="020B0604020202020204" pitchFamily="34" charset="0"/>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spcBef>
                            <a:spcPts val="0"/>
                          </a:spcBef>
                          <a:spcAft>
                            <a:spcPts val="600"/>
                          </a:spcAft>
                          <a:buNone/>
                        </a:pPr>
                        <a:r>
                          <a:rPr lang="en-US" sz="1200" dirty="0">
                            <a:latin typeface="+mn-lt"/>
                            <a:ea typeface="Georgia"/>
                            <a:cs typeface="Arial" panose="020B0604020202020204" pitchFamily="34" charset="0"/>
                            <a:sym typeface="Georgia"/>
                          </a:rPr>
                          <a:t>&gt;10% of the annual turnover or INR 100 crore, whichever is lower</a:t>
                        </a:r>
                        <a:endParaRPr sz="1200" dirty="0">
                          <a:latin typeface="+mn-lt"/>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11374">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spcBef>
                            <a:spcPts val="0"/>
                          </a:spcBef>
                          <a:spcAft>
                            <a:spcPts val="600"/>
                          </a:spcAft>
                          <a:buNone/>
                        </a:pPr>
                        <a:r>
                          <a:rPr lang="en-US" sz="1200" dirty="0">
                            <a:latin typeface="+mn-lt"/>
                            <a:ea typeface="Georgia"/>
                            <a:cs typeface="Arial" panose="020B0604020202020204" pitchFamily="34" charset="0"/>
                            <a:sym typeface="Georgia"/>
                          </a:rPr>
                          <a:t>Selling or otherwise disposing of or  buying property of any kind</a:t>
                        </a:r>
                        <a:endParaRPr sz="1200" dirty="0">
                          <a:latin typeface="+mn-lt"/>
                          <a:cs typeface="Arial" panose="020B0604020202020204" pitchFamily="34" charset="0"/>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spcBef>
                            <a:spcPts val="0"/>
                          </a:spcBef>
                          <a:spcAft>
                            <a:spcPts val="600"/>
                          </a:spcAft>
                          <a:buNone/>
                        </a:pPr>
                        <a:r>
                          <a:rPr lang="en-US" sz="1200" dirty="0">
                            <a:latin typeface="+mn-lt"/>
                          </a:rPr>
                          <a:t>&gt;10% of net worth or INR 100 crore, whichever is lower</a:t>
                        </a:r>
                        <a:endParaRPr sz="1200" dirty="0">
                          <a:latin typeface="+mn-lt"/>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467061">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spcBef>
                            <a:spcPts val="0"/>
                          </a:spcBef>
                          <a:spcAft>
                            <a:spcPts val="600"/>
                          </a:spcAft>
                          <a:buNone/>
                        </a:pPr>
                        <a:r>
                          <a:rPr lang="en-US" sz="1200">
                            <a:latin typeface="+mn-lt"/>
                            <a:ea typeface="Georgia"/>
                            <a:cs typeface="Arial" panose="020B0604020202020204" pitchFamily="34" charset="0"/>
                            <a:sym typeface="Georgia"/>
                          </a:rPr>
                          <a:t>Leasing of property of any kind</a:t>
                        </a:r>
                        <a:endParaRPr sz="1200">
                          <a:latin typeface="+mn-lt"/>
                          <a:cs typeface="Arial" panose="020B0604020202020204" pitchFamily="34" charset="0"/>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spcBef>
                            <a:spcPts val="0"/>
                          </a:spcBef>
                          <a:spcAft>
                            <a:spcPts val="600"/>
                          </a:spcAft>
                          <a:buNone/>
                        </a:pPr>
                        <a:r>
                          <a:rPr lang="en-US" sz="1200" dirty="0">
                            <a:latin typeface="+mn-lt"/>
                            <a:ea typeface="Georgia"/>
                            <a:cs typeface="Arial" panose="020B0604020202020204" pitchFamily="34" charset="0"/>
                            <a:sym typeface="Georgia"/>
                          </a:rPr>
                          <a:t>&gt;10% of the net worth or 10% of the turnover or Rs. 100 crore, whichever is lower</a:t>
                        </a:r>
                        <a:endParaRPr sz="1200" dirty="0">
                          <a:latin typeface="+mn-lt"/>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1374">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lnSpc>
                            <a:spcPct val="100000"/>
                          </a:lnSpc>
                          <a:spcBef>
                            <a:spcPts val="0"/>
                          </a:spcBef>
                          <a:spcAft>
                            <a:spcPts val="600"/>
                          </a:spcAft>
                          <a:buClr>
                            <a:schemeClr val="dk1"/>
                          </a:buClr>
                          <a:buSzPts val="1200"/>
                          <a:buFont typeface="Georgia"/>
                          <a:buNone/>
                        </a:pPr>
                        <a:r>
                          <a:rPr lang="en-US" sz="1200" dirty="0">
                            <a:latin typeface="+mn-lt"/>
                          </a:rPr>
                          <a:t>availing or rendering of any services directly or through appointment of agents </a:t>
                        </a:r>
                        <a:endParaRPr sz="1200" dirty="0">
                          <a:latin typeface="+mn-lt"/>
                          <a:cs typeface="Arial" panose="020B0604020202020204" pitchFamily="34" charset="0"/>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600" kern="1200">
                            <a:solidFill>
                              <a:schemeClr val="tx1"/>
                            </a:solidFill>
                            <a:latin typeface="Arial"/>
                          </a:defRPr>
                        </a:lvl1pPr>
                        <a:lvl2pPr marL="457200" algn="l" defTabSz="914400" rtl="0" eaLnBrk="1" latinLnBrk="0" hangingPunct="1">
                          <a:defRPr sz="1600" kern="1200">
                            <a:solidFill>
                              <a:schemeClr val="tx1"/>
                            </a:solidFill>
                            <a:latin typeface="Arial"/>
                          </a:defRPr>
                        </a:lvl2pPr>
                        <a:lvl3pPr marL="914400" algn="l" defTabSz="914400" rtl="0" eaLnBrk="1" latinLnBrk="0" hangingPunct="1">
                          <a:defRPr sz="1600" kern="1200">
                            <a:solidFill>
                              <a:schemeClr val="tx1"/>
                            </a:solidFill>
                            <a:latin typeface="Arial"/>
                          </a:defRPr>
                        </a:lvl3pPr>
                        <a:lvl4pPr marL="1371600" algn="l" defTabSz="914400" rtl="0" eaLnBrk="1" latinLnBrk="0" hangingPunct="1">
                          <a:defRPr sz="1600" kern="1200">
                            <a:solidFill>
                              <a:schemeClr val="tx1"/>
                            </a:solidFill>
                            <a:latin typeface="Arial"/>
                          </a:defRPr>
                        </a:lvl4pPr>
                        <a:lvl5pPr marL="1828800" algn="l" defTabSz="914400" rtl="0" eaLnBrk="1" latinLnBrk="0" hangingPunct="1">
                          <a:defRPr sz="1600" kern="1200">
                            <a:solidFill>
                              <a:schemeClr val="tx1"/>
                            </a:solidFill>
                            <a:latin typeface="Arial"/>
                          </a:defRPr>
                        </a:lvl5pPr>
                        <a:lvl6pPr marL="2286000" algn="l" defTabSz="914400" rtl="0" eaLnBrk="1" latinLnBrk="0" hangingPunct="1">
                          <a:defRPr sz="1600" kern="1200">
                            <a:solidFill>
                              <a:schemeClr val="tx1"/>
                            </a:solidFill>
                            <a:latin typeface="Arial"/>
                          </a:defRPr>
                        </a:lvl6pPr>
                        <a:lvl7pPr marL="2743200" algn="l" defTabSz="914400" rtl="0" eaLnBrk="1" latinLnBrk="0" hangingPunct="1">
                          <a:defRPr sz="1600" kern="1200">
                            <a:solidFill>
                              <a:schemeClr val="tx1"/>
                            </a:solidFill>
                            <a:latin typeface="Arial"/>
                          </a:defRPr>
                        </a:lvl7pPr>
                        <a:lvl8pPr marL="3200400" algn="l" defTabSz="914400" rtl="0" eaLnBrk="1" latinLnBrk="0" hangingPunct="1">
                          <a:defRPr sz="1600" kern="1200">
                            <a:solidFill>
                              <a:schemeClr val="tx1"/>
                            </a:solidFill>
                            <a:latin typeface="Arial"/>
                          </a:defRPr>
                        </a:lvl8pPr>
                        <a:lvl9pPr marL="3657600" algn="l" defTabSz="914400" rtl="0" eaLnBrk="1" latinLnBrk="0" hangingPunct="1">
                          <a:defRPr sz="1600" kern="1200">
                            <a:solidFill>
                              <a:schemeClr val="tx1"/>
                            </a:solidFill>
                            <a:latin typeface="Arial"/>
                          </a:defRPr>
                        </a:lvl9pPr>
                      </a:lstStyle>
                      <a:p>
                        <a:pPr marL="0" marR="0" lvl="0" indent="0" algn="l" rtl="0">
                          <a:spcBef>
                            <a:spcPts val="0"/>
                          </a:spcBef>
                          <a:spcAft>
                            <a:spcPts val="600"/>
                          </a:spcAft>
                          <a:buNone/>
                        </a:pPr>
                        <a:r>
                          <a:rPr lang="en-US" sz="1200" dirty="0">
                            <a:latin typeface="+mn-lt"/>
                          </a:rPr>
                          <a:t>&gt;10% of the net worth or Rs. 50 crore, whichever is lower</a:t>
                        </a:r>
                        <a:endParaRPr sz="1200" dirty="0">
                          <a:latin typeface="+mn-lt"/>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467061">
                  <a:tc>
                    <a:txBody>
                      <a:bodyPr/>
                      <a:lstStyle/>
                      <a:p>
                        <a:pPr marL="0" marR="0" lvl="0" indent="0" algn="l" rtl="0">
                          <a:lnSpc>
                            <a:spcPct val="100000"/>
                          </a:lnSpc>
                          <a:spcBef>
                            <a:spcPts val="0"/>
                          </a:spcBef>
                          <a:spcAft>
                            <a:spcPts val="600"/>
                          </a:spcAft>
                          <a:buClr>
                            <a:schemeClr val="dk1"/>
                          </a:buClr>
                          <a:buSzPts val="1200"/>
                          <a:buFont typeface="Georgia"/>
                          <a:buNone/>
                        </a:pPr>
                        <a:r>
                          <a:rPr lang="en-US" sz="1200" dirty="0">
                            <a:latin typeface="+mn-lt"/>
                          </a:rPr>
                          <a:t>appointment to any place of profit in the company, its subsidiary or associate company at a monthly remuneration </a:t>
                        </a:r>
                        <a:endParaRPr sz="1200" dirty="0">
                          <a:latin typeface="+mn-lt"/>
                          <a:cs typeface="Arial" panose="020B0604020202020204" pitchFamily="34" charset="0"/>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dirty="0">
                            <a:latin typeface="+mn-lt"/>
                          </a:rPr>
                          <a:t>&gt; INR 2.5 lakhs</a:t>
                        </a:r>
                        <a:endParaRPr sz="1200" dirty="0">
                          <a:latin typeface="+mn-lt"/>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23899619"/>
                    </a:ext>
                  </a:extLst>
                </a:tr>
                <a:tr h="467061">
                  <a:tc>
                    <a:txBody>
                      <a:bodyPr/>
                      <a:lstStyle/>
                      <a:p>
                        <a:pPr marL="0" marR="0" lvl="0" indent="0" algn="l" rtl="0">
                          <a:lnSpc>
                            <a:spcPct val="100000"/>
                          </a:lnSpc>
                          <a:spcBef>
                            <a:spcPts val="0"/>
                          </a:spcBef>
                          <a:spcAft>
                            <a:spcPts val="600"/>
                          </a:spcAft>
                          <a:buClr>
                            <a:schemeClr val="dk1"/>
                          </a:buClr>
                          <a:buSzPts val="1200"/>
                          <a:buFont typeface="Georgia"/>
                          <a:buNone/>
                        </a:pPr>
                        <a:r>
                          <a:rPr lang="en-US" sz="1200" dirty="0">
                            <a:latin typeface="+mn-lt"/>
                          </a:rPr>
                          <a:t>remuneration for underwriting the subscription of any securities or derivatives thereof of the company</a:t>
                        </a:r>
                        <a:endParaRPr sz="1200" dirty="0">
                          <a:latin typeface="+mn-lt"/>
                          <a:cs typeface="Arial" panose="020B0604020202020204" pitchFamily="34" charset="0"/>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dirty="0">
                            <a:latin typeface="+mn-lt"/>
                          </a:rPr>
                          <a:t>&gt;1% of the net worth</a:t>
                        </a:r>
                        <a:endParaRPr sz="1200" dirty="0">
                          <a:latin typeface="+mn-lt"/>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1701090"/>
                    </a:ext>
                  </a:extLst>
                </a:tr>
              </a:tbl>
            </a:graphicData>
          </a:graphic>
        </p:graphicFrame>
        <p:sp>
          <p:nvSpPr>
            <p:cNvPr id="13" name="Google Shape;833;p16">
              <a:extLst>
                <a:ext uri="{FF2B5EF4-FFF2-40B4-BE49-F238E27FC236}">
                  <a16:creationId xmlns:a16="http://schemas.microsoft.com/office/drawing/2014/main" id="{DBCF7A04-1294-58B5-2776-35023878C1E6}"/>
                </a:ext>
              </a:extLst>
            </p:cNvPr>
            <p:cNvSpPr/>
            <p:nvPr/>
          </p:nvSpPr>
          <p:spPr>
            <a:xfrm>
              <a:off x="1563914" y="1600200"/>
              <a:ext cx="1752600" cy="1828800"/>
            </a:xfrm>
            <a:prstGeom prst="rect">
              <a:avLst/>
            </a:prstGeom>
            <a:solidFill>
              <a:schemeClr val="bg1">
                <a:lumMod val="95000"/>
              </a:schemeClr>
            </a:solidFill>
            <a:ln w="25400" cap="flat" cmpd="sng">
              <a:noFill/>
              <a:prstDash val="solid"/>
              <a:round/>
              <a:headEnd type="none" w="sm" len="sm"/>
              <a:tailEnd type="none" w="sm" len="sm"/>
            </a:ln>
          </p:spPr>
          <p:txBody>
            <a:bodyPr spcFirstLastPara="1" wrap="square" lIns="91440" tIns="91440" rIns="91440"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dirty="0">
                  <a:ln>
                    <a:noFill/>
                  </a:ln>
                  <a:effectLst/>
                  <a:uLnTx/>
                  <a:uFillTx/>
                  <a:latin typeface="Arial" panose="020B0604020202020204" pitchFamily="34" charset="0"/>
                  <a:ea typeface="Georgia"/>
                  <a:cs typeface="Arial" panose="020B0604020202020204" pitchFamily="34" charset="0"/>
                  <a:sym typeface="Georgia"/>
                </a:rPr>
                <a:t>For each transaction, if paid up capital of the company  is  </a:t>
              </a:r>
              <a:r>
                <a:rPr kumimoji="0" lang="en-US" sz="1200" b="0" u="sng" strike="noStrike" kern="0" cap="none" spc="0" normalizeH="0" baseline="0" noProof="0" dirty="0">
                  <a:ln>
                    <a:noFill/>
                  </a:ln>
                  <a:effectLst/>
                  <a:uLnTx/>
                  <a:uFillTx/>
                  <a:latin typeface="Arial" panose="020B0604020202020204" pitchFamily="34" charset="0"/>
                  <a:ea typeface="Georgia"/>
                  <a:cs typeface="Arial" panose="020B0604020202020204" pitchFamily="34" charset="0"/>
                  <a:sym typeface="Georgia"/>
                </a:rPr>
                <a:t>&gt;</a:t>
              </a:r>
              <a:r>
                <a:rPr kumimoji="0" lang="en-US" sz="1200" b="0" u="none" strike="noStrike" kern="0" cap="none" spc="0" normalizeH="0" baseline="0" noProof="0" dirty="0">
                  <a:ln>
                    <a:noFill/>
                  </a:ln>
                  <a:effectLst/>
                  <a:uLnTx/>
                  <a:uFillTx/>
                  <a:latin typeface="Arial" panose="020B0604020202020204" pitchFamily="34" charset="0"/>
                  <a:ea typeface="Georgia"/>
                  <a:cs typeface="Arial" panose="020B0604020202020204" pitchFamily="34" charset="0"/>
                  <a:sym typeface="Georgia"/>
                </a:rPr>
                <a:t> Rs.10 </a:t>
              </a:r>
              <a:r>
                <a:rPr kumimoji="0" lang="en-US" sz="1200" b="0" u="none" strike="noStrike" kern="0" cap="none" spc="0" normalizeH="0" baseline="0" noProof="0" dirty="0" err="1">
                  <a:ln>
                    <a:noFill/>
                  </a:ln>
                  <a:effectLst/>
                  <a:uLnTx/>
                  <a:uFillTx/>
                  <a:latin typeface="Arial" panose="020B0604020202020204" pitchFamily="34" charset="0"/>
                  <a:ea typeface="Georgia"/>
                  <a:cs typeface="Arial" panose="020B0604020202020204" pitchFamily="34" charset="0"/>
                  <a:sym typeface="Georgia"/>
                </a:rPr>
                <a:t>cr</a:t>
              </a:r>
              <a:endParaRPr kumimoji="0" lang="en-US" sz="1200" b="0" u="none" strike="noStrike" kern="0" cap="none" spc="0" normalizeH="0" baseline="0" noProof="0" dirty="0">
                <a:ln>
                  <a:noFill/>
                </a:ln>
                <a:effectLst/>
                <a:uLnTx/>
                <a:uFillTx/>
                <a:latin typeface="Arial" panose="020B0604020202020204" pitchFamily="34" charset="0"/>
                <a:ea typeface="Georgia"/>
                <a:cs typeface="Arial" panose="020B0604020202020204" pitchFamily="34" charset="0"/>
                <a:sym typeface="Georgia"/>
              </a:endParaRPr>
            </a:p>
          </p:txBody>
        </p:sp>
        <p:sp>
          <p:nvSpPr>
            <p:cNvPr id="14" name="Google Shape;834;p16">
              <a:extLst>
                <a:ext uri="{FF2B5EF4-FFF2-40B4-BE49-F238E27FC236}">
                  <a16:creationId xmlns:a16="http://schemas.microsoft.com/office/drawing/2014/main" id="{AE2CCC99-E2FC-3A08-EE94-DC34A0D5BA43}"/>
                </a:ext>
              </a:extLst>
            </p:cNvPr>
            <p:cNvSpPr/>
            <p:nvPr/>
          </p:nvSpPr>
          <p:spPr>
            <a:xfrm>
              <a:off x="3697513" y="1600200"/>
              <a:ext cx="1752600" cy="1828800"/>
            </a:xfrm>
            <a:prstGeom prst="rect">
              <a:avLst/>
            </a:prstGeom>
            <a:solidFill>
              <a:schemeClr val="bg2"/>
            </a:solidFill>
            <a:ln w="25400" cap="flat" cmpd="sng">
              <a:noFill/>
              <a:prstDash val="solid"/>
              <a:round/>
              <a:headEnd type="none" w="sm" len="sm"/>
              <a:tailEnd type="none" w="sm" len="sm"/>
            </a:ln>
          </p:spPr>
          <p:txBody>
            <a:bodyPr spcFirstLastPara="1" wrap="square" lIns="91440" tIns="91440" rIns="91440"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dirty="0">
                  <a:ln>
                    <a:noFill/>
                  </a:ln>
                  <a:effectLst/>
                  <a:uLnTx/>
                  <a:uFillTx/>
                  <a:latin typeface="Arial" panose="020B0604020202020204" pitchFamily="34" charset="0"/>
                  <a:ea typeface="Georgia"/>
                  <a:cs typeface="Arial" panose="020B0604020202020204" pitchFamily="34" charset="0"/>
                  <a:sym typeface="Georgia"/>
                </a:rPr>
                <a:t>Transactions exceeding specified limits</a:t>
              </a:r>
            </a:p>
          </p:txBody>
        </p:sp>
        <p:sp>
          <p:nvSpPr>
            <p:cNvPr id="15" name="Google Shape;835;p16">
              <a:extLst>
                <a:ext uri="{FF2B5EF4-FFF2-40B4-BE49-F238E27FC236}">
                  <a16:creationId xmlns:a16="http://schemas.microsoft.com/office/drawing/2014/main" id="{1FAEBF2F-E3DC-4D57-E0C2-2A75555D1B03}"/>
                </a:ext>
              </a:extLst>
            </p:cNvPr>
            <p:cNvSpPr/>
            <p:nvPr/>
          </p:nvSpPr>
          <p:spPr>
            <a:xfrm>
              <a:off x="5831113" y="1600200"/>
              <a:ext cx="1752600" cy="1828800"/>
            </a:xfrm>
            <a:prstGeom prst="rect">
              <a:avLst/>
            </a:prstGeom>
            <a:solidFill>
              <a:schemeClr val="bg1">
                <a:lumMod val="95000"/>
              </a:schemeClr>
            </a:solidFill>
            <a:ln w="25400" cap="flat" cmpd="sng">
              <a:noFill/>
              <a:prstDash val="solid"/>
              <a:round/>
              <a:headEnd type="none" w="sm" len="sm"/>
              <a:tailEnd type="none" w="sm" len="sm"/>
            </a:ln>
          </p:spPr>
          <p:txBody>
            <a:bodyPr spcFirstLastPara="1" wrap="square" lIns="91440" tIns="91440" rIns="91440"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a:ln>
                    <a:noFill/>
                  </a:ln>
                  <a:effectLst/>
                  <a:uLnTx/>
                  <a:uFillTx/>
                  <a:latin typeface="Arial" panose="020B0604020202020204" pitchFamily="34" charset="0"/>
                  <a:ea typeface="Georgia"/>
                  <a:cs typeface="Arial" panose="020B0604020202020204" pitchFamily="34" charset="0"/>
                  <a:sym typeface="Georgia"/>
                </a:rPr>
                <a:t>Appointment to  any office or place of profit (including subsidiary/associate)  for </a:t>
              </a:r>
              <a:r>
                <a:rPr kumimoji="0" lang="en-US" sz="1200" b="0" u="sng" strike="noStrike" kern="0" cap="none" spc="0" normalizeH="0" baseline="0" noProof="0">
                  <a:ln>
                    <a:noFill/>
                  </a:ln>
                  <a:effectLst/>
                  <a:uLnTx/>
                  <a:uFillTx/>
                  <a:latin typeface="Arial" panose="020B0604020202020204" pitchFamily="34" charset="0"/>
                  <a:ea typeface="Georgia"/>
                  <a:cs typeface="Arial" panose="020B0604020202020204" pitchFamily="34" charset="0"/>
                  <a:sym typeface="Georgia"/>
                </a:rPr>
                <a:t>&gt;</a:t>
              </a:r>
              <a:r>
                <a:rPr kumimoji="0" lang="en-US" sz="1200" b="0" u="none" strike="noStrike" kern="0" cap="none" spc="0" normalizeH="0" baseline="0" noProof="0">
                  <a:ln>
                    <a:noFill/>
                  </a:ln>
                  <a:effectLst/>
                  <a:uLnTx/>
                  <a:uFillTx/>
                  <a:latin typeface="Arial" panose="020B0604020202020204" pitchFamily="34" charset="0"/>
                  <a:ea typeface="Georgia"/>
                  <a:cs typeface="Arial" panose="020B0604020202020204" pitchFamily="34" charset="0"/>
                  <a:sym typeface="Georgia"/>
                </a:rPr>
                <a:t>INR 2.5 lakh p.m</a:t>
              </a:r>
            </a:p>
          </p:txBody>
        </p:sp>
        <p:sp>
          <p:nvSpPr>
            <p:cNvPr id="16" name="Google Shape;836;p16">
              <a:extLst>
                <a:ext uri="{FF2B5EF4-FFF2-40B4-BE49-F238E27FC236}">
                  <a16:creationId xmlns:a16="http://schemas.microsoft.com/office/drawing/2014/main" id="{6AC1CFFF-5D9A-0E6E-8ED6-2D7D475771CE}"/>
                </a:ext>
              </a:extLst>
            </p:cNvPr>
            <p:cNvSpPr/>
            <p:nvPr/>
          </p:nvSpPr>
          <p:spPr>
            <a:xfrm>
              <a:off x="7964714" y="1600200"/>
              <a:ext cx="1752600" cy="1828800"/>
            </a:xfrm>
            <a:prstGeom prst="rect">
              <a:avLst/>
            </a:prstGeom>
            <a:solidFill>
              <a:schemeClr val="bg2"/>
            </a:solidFill>
            <a:ln w="25400" cap="flat" cmpd="sng">
              <a:noFill/>
              <a:prstDash val="solid"/>
              <a:round/>
              <a:headEnd type="none" w="sm" len="sm"/>
              <a:tailEnd type="none" w="sm" len="sm"/>
            </a:ln>
          </p:spPr>
          <p:txBody>
            <a:bodyPr spcFirstLastPara="1" wrap="square" lIns="91440" tIns="91440" rIns="91440" bIns="9144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u="none" strike="noStrike" kern="0" cap="none" spc="0" normalizeH="0" baseline="0" noProof="0">
                  <a:ln>
                    <a:noFill/>
                  </a:ln>
                  <a:effectLst/>
                  <a:uLnTx/>
                  <a:uFillTx/>
                  <a:latin typeface="Arial" panose="020B0604020202020204" pitchFamily="34" charset="0"/>
                  <a:ea typeface="Georgia"/>
                  <a:cs typeface="Arial" panose="020B0604020202020204" pitchFamily="34" charset="0"/>
                  <a:sym typeface="Georgia"/>
                </a:rPr>
                <a:t>Underwriting fees exceeding  INR 1% of the net worth</a:t>
              </a:r>
              <a:endParaRPr kumimoji="0" lang="en-US" sz="1200" b="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17" name="Google Shape;837;p16">
              <a:extLst>
                <a:ext uri="{FF2B5EF4-FFF2-40B4-BE49-F238E27FC236}">
                  <a16:creationId xmlns:a16="http://schemas.microsoft.com/office/drawing/2014/main" id="{C0B2EF36-B66D-49C4-9C11-B430E5C31F0B}"/>
                </a:ext>
              </a:extLst>
            </p:cNvPr>
            <p:cNvSpPr/>
            <p:nvPr/>
          </p:nvSpPr>
          <p:spPr>
            <a:xfrm flipH="1">
              <a:off x="4421413" y="3429000"/>
              <a:ext cx="304800" cy="533401"/>
            </a:xfrm>
            <a:prstGeom prst="downArrow">
              <a:avLst>
                <a:gd name="adj1" fmla="val 50000"/>
                <a:gd name="adj2" fmla="val 50000"/>
              </a:avLst>
            </a:prstGeom>
            <a:solidFill>
              <a:schemeClr val="tx2"/>
            </a:solidFill>
            <a:ln w="9525" cap="flat" cmpd="sng">
              <a:noFill/>
              <a:prstDash val="solid"/>
              <a:round/>
              <a:headEnd type="none" w="sm" len="sm"/>
              <a:tailEnd type="none" w="sm" len="sm"/>
            </a:ln>
          </p:spPr>
          <p:txBody>
            <a:bodyPr spcFirstLastPara="1" wrap="square" lIns="91440" tIns="91440" rIns="91440" bIns="91440" anchor="t" anchorCtr="0">
              <a:noAutofit/>
            </a:bodyPr>
            <a:lstStyle/>
            <a:p>
              <a:pPr>
                <a:buClr>
                  <a:srgbClr val="000000"/>
                </a:buClr>
                <a:buFont typeface="Arial"/>
                <a:buNone/>
              </a:pPr>
              <a:endParaRPr lang="en-US" sz="1200" kern="0" dirty="0">
                <a:solidFill>
                  <a:srgbClr val="FFFFFF"/>
                </a:solidFill>
                <a:latin typeface="Arial" panose="020B0604020202020204" pitchFamily="34" charset="0"/>
                <a:ea typeface="Georgia"/>
                <a:cs typeface="Arial" panose="020B0604020202020204" pitchFamily="34" charset="0"/>
                <a:sym typeface="Georgia"/>
              </a:endParaRPr>
            </a:p>
          </p:txBody>
        </p:sp>
        <p:sp>
          <p:nvSpPr>
            <p:cNvPr id="18" name="Google Shape;838;p16">
              <a:extLst>
                <a:ext uri="{FF2B5EF4-FFF2-40B4-BE49-F238E27FC236}">
                  <a16:creationId xmlns:a16="http://schemas.microsoft.com/office/drawing/2014/main" id="{BBB21815-24C1-C401-BBCA-EB31DBAD877E}"/>
                </a:ext>
              </a:extLst>
            </p:cNvPr>
            <p:cNvSpPr txBox="1"/>
            <p:nvPr/>
          </p:nvSpPr>
          <p:spPr>
            <a:xfrm>
              <a:off x="1558132" y="3791117"/>
              <a:ext cx="8159182" cy="139461"/>
            </a:xfrm>
            <a:prstGeom prst="rect">
              <a:avLst/>
            </a:prstGeom>
            <a:noFill/>
            <a:ln>
              <a:noFill/>
            </a:ln>
          </p:spPr>
          <p:txBody>
            <a:bodyPr spcFirstLastPara="1" wrap="square" lIns="0" tIns="0" rIns="0" bIns="0" anchor="ctr" anchorCtr="0">
              <a:spAutoFit/>
            </a:bodyPr>
            <a:lstStyle/>
            <a:p>
              <a:pPr>
                <a:buClr>
                  <a:srgbClr val="000000"/>
                </a:buClr>
                <a:buFont typeface="Arial"/>
                <a:buNone/>
              </a:pPr>
              <a:r>
                <a:rPr lang="en-US" sz="1000" kern="0" dirty="0">
                  <a:solidFill>
                    <a:srgbClr val="000000"/>
                  </a:solidFill>
                  <a:latin typeface="Arial" panose="020B0604020202020204" pitchFamily="34" charset="0"/>
                  <a:ea typeface="Arial"/>
                  <a:cs typeface="Arial" panose="020B0604020202020204" pitchFamily="34" charset="0"/>
                  <a:sym typeface="Arial"/>
                </a:rPr>
                <a:t>* Notified; # Rules</a:t>
              </a:r>
              <a:endParaRPr lang="en-US" sz="1000" kern="0" dirty="0">
                <a:solidFill>
                  <a:srgbClr val="000000"/>
                </a:solidFill>
                <a:latin typeface="Arial" panose="020B0604020202020204" pitchFamily="34" charset="0"/>
                <a:cs typeface="Arial" panose="020B0604020202020204" pitchFamily="34" charset="0"/>
                <a:sym typeface="Arial"/>
              </a:endParaRPr>
            </a:p>
          </p:txBody>
        </p:sp>
        <p:sp>
          <p:nvSpPr>
            <p:cNvPr id="19" name="Google Shape;839;p16">
              <a:extLst>
                <a:ext uri="{FF2B5EF4-FFF2-40B4-BE49-F238E27FC236}">
                  <a16:creationId xmlns:a16="http://schemas.microsoft.com/office/drawing/2014/main" id="{8A7F5D8F-E6EA-3BEA-8E3E-EACA9201DA17}"/>
                </a:ext>
              </a:extLst>
            </p:cNvPr>
            <p:cNvSpPr txBox="1"/>
            <p:nvPr/>
          </p:nvSpPr>
          <p:spPr>
            <a:xfrm>
              <a:off x="3354614" y="2438400"/>
              <a:ext cx="304800" cy="381000"/>
            </a:xfrm>
            <a:prstGeom prst="rect">
              <a:avLst/>
            </a:prstGeom>
            <a:noFill/>
            <a:ln>
              <a:noFill/>
            </a:ln>
          </p:spPr>
          <p:txBody>
            <a:bodyPr spcFirstLastPara="1" wrap="square" lIns="91440" tIns="91440" rIns="91440" bIns="91440" anchor="ctr" anchorCtr="0">
              <a:noAutofit/>
            </a:bodyPr>
            <a:lstStyle/>
            <a:p>
              <a:pPr>
                <a:buClr>
                  <a:srgbClr val="000000"/>
                </a:buClr>
                <a:buFont typeface="Arial"/>
                <a:buNone/>
              </a:pPr>
              <a:r>
                <a:rPr lang="en-US" sz="1200" b="1" kern="0" dirty="0">
                  <a:solidFill>
                    <a:srgbClr val="000000"/>
                  </a:solidFill>
                  <a:latin typeface="Arial" panose="020B0604020202020204" pitchFamily="34" charset="0"/>
                  <a:ea typeface="Georgia"/>
                  <a:cs typeface="Arial" panose="020B0604020202020204" pitchFamily="34" charset="0"/>
                  <a:sym typeface="Georgia"/>
                </a:rPr>
                <a:t>OR</a:t>
              </a:r>
              <a:endParaRPr lang="en-US" sz="1200" kern="0" dirty="0">
                <a:solidFill>
                  <a:srgbClr val="000000"/>
                </a:solidFill>
                <a:latin typeface="Arial" panose="020B0604020202020204" pitchFamily="34" charset="0"/>
                <a:cs typeface="Arial" panose="020B0604020202020204" pitchFamily="34" charset="0"/>
                <a:sym typeface="Arial"/>
              </a:endParaRPr>
            </a:p>
          </p:txBody>
        </p:sp>
        <p:sp>
          <p:nvSpPr>
            <p:cNvPr id="20" name="Google Shape;840;p16">
              <a:extLst>
                <a:ext uri="{FF2B5EF4-FFF2-40B4-BE49-F238E27FC236}">
                  <a16:creationId xmlns:a16="http://schemas.microsoft.com/office/drawing/2014/main" id="{7A9EC380-3E94-3421-A4CE-2A534B858A68}"/>
                </a:ext>
              </a:extLst>
            </p:cNvPr>
            <p:cNvSpPr txBox="1"/>
            <p:nvPr/>
          </p:nvSpPr>
          <p:spPr>
            <a:xfrm>
              <a:off x="5488213" y="2438400"/>
              <a:ext cx="304800" cy="381000"/>
            </a:xfrm>
            <a:prstGeom prst="rect">
              <a:avLst/>
            </a:prstGeom>
            <a:noFill/>
            <a:ln>
              <a:noFill/>
            </a:ln>
          </p:spPr>
          <p:txBody>
            <a:bodyPr spcFirstLastPara="1" wrap="square" lIns="91440" tIns="91440" rIns="91440" bIns="91440" anchor="ctr" anchorCtr="0">
              <a:noAutofit/>
            </a:bodyPr>
            <a:lstStyle/>
            <a:p>
              <a:pPr>
                <a:buClr>
                  <a:srgbClr val="000000"/>
                </a:buClr>
                <a:buFont typeface="Arial"/>
                <a:buNone/>
              </a:pPr>
              <a:r>
                <a:rPr lang="en-US" sz="1200" b="1" kern="0">
                  <a:solidFill>
                    <a:srgbClr val="000000"/>
                  </a:solidFill>
                  <a:latin typeface="Arial" panose="020B0604020202020204" pitchFamily="34" charset="0"/>
                  <a:ea typeface="Georgia"/>
                  <a:cs typeface="Arial" panose="020B0604020202020204" pitchFamily="34" charset="0"/>
                  <a:sym typeface="Georgia"/>
                </a:rPr>
                <a:t>OR</a:t>
              </a:r>
              <a:endParaRPr lang="en-US" sz="1200" kern="0">
                <a:solidFill>
                  <a:srgbClr val="000000"/>
                </a:solidFill>
                <a:latin typeface="Arial" panose="020B0604020202020204" pitchFamily="34" charset="0"/>
                <a:cs typeface="Arial" panose="020B0604020202020204" pitchFamily="34" charset="0"/>
                <a:sym typeface="Arial"/>
              </a:endParaRPr>
            </a:p>
          </p:txBody>
        </p:sp>
        <p:sp>
          <p:nvSpPr>
            <p:cNvPr id="21" name="Google Shape;841;p16">
              <a:extLst>
                <a:ext uri="{FF2B5EF4-FFF2-40B4-BE49-F238E27FC236}">
                  <a16:creationId xmlns:a16="http://schemas.microsoft.com/office/drawing/2014/main" id="{3CC0D84F-FC11-EB05-C163-C13A7C1A22F6}"/>
                </a:ext>
              </a:extLst>
            </p:cNvPr>
            <p:cNvSpPr txBox="1"/>
            <p:nvPr/>
          </p:nvSpPr>
          <p:spPr>
            <a:xfrm>
              <a:off x="7621812" y="2438400"/>
              <a:ext cx="304800" cy="381000"/>
            </a:xfrm>
            <a:prstGeom prst="rect">
              <a:avLst/>
            </a:prstGeom>
            <a:noFill/>
            <a:ln>
              <a:noFill/>
            </a:ln>
          </p:spPr>
          <p:txBody>
            <a:bodyPr spcFirstLastPara="1" wrap="square" lIns="91440" tIns="91440" rIns="91440" bIns="91440" anchor="ctr" anchorCtr="0">
              <a:noAutofit/>
            </a:bodyPr>
            <a:lstStyle/>
            <a:p>
              <a:pPr>
                <a:buClr>
                  <a:srgbClr val="000000"/>
                </a:buClr>
                <a:buFont typeface="Arial"/>
                <a:buNone/>
              </a:pPr>
              <a:r>
                <a:rPr lang="en-US" sz="1200" b="1" kern="0">
                  <a:solidFill>
                    <a:srgbClr val="000000"/>
                  </a:solidFill>
                  <a:latin typeface="Arial" panose="020B0604020202020204" pitchFamily="34" charset="0"/>
                  <a:ea typeface="Georgia"/>
                  <a:cs typeface="Arial" panose="020B0604020202020204" pitchFamily="34" charset="0"/>
                  <a:sym typeface="Georgia"/>
                </a:rPr>
                <a:t>OR</a:t>
              </a:r>
              <a:endParaRPr lang="en-US" sz="1200" kern="0">
                <a:solidFill>
                  <a:srgbClr val="000000"/>
                </a:solidFill>
                <a:latin typeface="Arial" panose="020B0604020202020204" pitchFamily="34" charset="0"/>
                <a:cs typeface="Arial" panose="020B0604020202020204" pitchFamily="34" charset="0"/>
                <a:sym typeface="Arial"/>
              </a:endParaRPr>
            </a:p>
          </p:txBody>
        </p:sp>
      </p:grpSp>
      <p:sp>
        <p:nvSpPr>
          <p:cNvPr id="6" name="Rectangle 5">
            <a:extLst>
              <a:ext uri="{FF2B5EF4-FFF2-40B4-BE49-F238E27FC236}">
                <a16:creationId xmlns:a16="http://schemas.microsoft.com/office/drawing/2014/main" id="{C6EBF291-E24C-5CA6-DCEA-7A648B5DAA3B}"/>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41613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D916367-C41D-BE94-79EB-3C356F711139}"/>
              </a:ext>
            </a:extLst>
          </p:cNvPr>
          <p:cNvGraphicFramePr>
            <a:graphicFrameLocks noChangeAspect="1"/>
          </p:cNvGraphicFramePr>
          <p:nvPr>
            <p:custDataLst>
              <p:tags r:id="rId1"/>
            </p:custDataLst>
            <p:extLst>
              <p:ext uri="{D42A27DB-BD31-4B8C-83A1-F6EECF244321}">
                <p14:modId xmlns:p14="http://schemas.microsoft.com/office/powerpoint/2010/main" val="6883799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5D916367-C41D-BE94-79EB-3C356F71113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059B7D-BFF0-ABAA-DA6A-2D1E776A3440}"/>
              </a:ext>
            </a:extLst>
          </p:cNvPr>
          <p:cNvSpPr>
            <a:spLocks noGrp="1"/>
          </p:cNvSpPr>
          <p:nvPr>
            <p:ph type="title"/>
          </p:nvPr>
        </p:nvSpPr>
        <p:spPr/>
        <p:txBody>
          <a:bodyPr vert="horz">
            <a:normAutofit/>
          </a:bodyPr>
          <a:lstStyle/>
          <a:p>
            <a:r>
              <a:rPr lang="en-US" dirty="0"/>
              <a:t>Details/documents to be filed with ROC5</a:t>
            </a:r>
          </a:p>
        </p:txBody>
      </p:sp>
      <p:sp>
        <p:nvSpPr>
          <p:cNvPr id="3" name="Slide Number Placeholder 2">
            <a:extLst>
              <a:ext uri="{FF2B5EF4-FFF2-40B4-BE49-F238E27FC236}">
                <a16:creationId xmlns:a16="http://schemas.microsoft.com/office/drawing/2014/main" id="{D9386997-9332-3C08-DB4A-8B00BA9E9D3C}"/>
              </a:ext>
            </a:extLst>
          </p:cNvPr>
          <p:cNvSpPr>
            <a:spLocks noGrp="1"/>
          </p:cNvSpPr>
          <p:nvPr>
            <p:ph type="sldNum" sz="quarter" idx="11"/>
          </p:nvPr>
        </p:nvSpPr>
        <p:spPr/>
        <p:txBody>
          <a:bodyPr/>
          <a:lstStyle/>
          <a:p>
            <a:fld id="{7870704B-CE94-48CC-AF30-84932A1262A7}" type="slidenum">
              <a:rPr lang="en-GB" smtClean="0"/>
              <a:pPr/>
              <a:t>17</a:t>
            </a:fld>
            <a:endParaRPr lang="en-GB" dirty="0"/>
          </a:p>
        </p:txBody>
      </p:sp>
      <p:sp>
        <p:nvSpPr>
          <p:cNvPr id="4" name="Date Placeholder 3">
            <a:extLst>
              <a:ext uri="{FF2B5EF4-FFF2-40B4-BE49-F238E27FC236}">
                <a16:creationId xmlns:a16="http://schemas.microsoft.com/office/drawing/2014/main" id="{4FE4E7B5-4F53-EAE6-8834-7834E4A93A37}"/>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80B86AB6-CDFC-2B76-A1B1-9CBBAAD5C16F}"/>
              </a:ext>
            </a:extLst>
          </p:cNvPr>
          <p:cNvSpPr>
            <a:spLocks noGrp="1"/>
          </p:cNvSpPr>
          <p:nvPr>
            <p:ph type="ftr" sz="quarter" idx="13"/>
          </p:nvPr>
        </p:nvSpPr>
        <p:spPr/>
        <p:txBody>
          <a:bodyPr/>
          <a:lstStyle/>
          <a:p>
            <a:pPr algn="l"/>
            <a:r>
              <a:rPr lang="en-US"/>
              <a:t>Related party transactions</a:t>
            </a:r>
            <a:endParaRPr lang="en-US" dirty="0"/>
          </a:p>
        </p:txBody>
      </p:sp>
      <p:grpSp>
        <p:nvGrpSpPr>
          <p:cNvPr id="9" name="Group 8">
            <a:extLst>
              <a:ext uri="{FF2B5EF4-FFF2-40B4-BE49-F238E27FC236}">
                <a16:creationId xmlns:a16="http://schemas.microsoft.com/office/drawing/2014/main" id="{85700CFF-28B6-C32C-FF65-D029812B02FE}"/>
              </a:ext>
            </a:extLst>
          </p:cNvPr>
          <p:cNvGrpSpPr/>
          <p:nvPr/>
        </p:nvGrpSpPr>
        <p:grpSpPr>
          <a:xfrm>
            <a:off x="442913" y="1143000"/>
            <a:ext cx="11302999" cy="3215244"/>
            <a:chOff x="442913" y="1143000"/>
            <a:chExt cx="11302999" cy="3215244"/>
          </a:xfrm>
        </p:grpSpPr>
        <p:sp>
          <p:nvSpPr>
            <p:cNvPr id="10" name="Google Shape;776;p13">
              <a:extLst>
                <a:ext uri="{FF2B5EF4-FFF2-40B4-BE49-F238E27FC236}">
                  <a16:creationId xmlns:a16="http://schemas.microsoft.com/office/drawing/2014/main" id="{C6BB3858-54CE-0DC5-8EBF-C20CEEE17D25}"/>
                </a:ext>
              </a:extLst>
            </p:cNvPr>
            <p:cNvSpPr/>
            <p:nvPr/>
          </p:nvSpPr>
          <p:spPr>
            <a:xfrm>
              <a:off x="442913" y="1143000"/>
              <a:ext cx="1860600" cy="3215244"/>
            </a:xfrm>
            <a:prstGeom prst="rect">
              <a:avLst/>
            </a:prstGeom>
            <a:solidFill>
              <a:schemeClr val="accent1"/>
            </a:solidFill>
            <a:ln>
              <a:noFill/>
            </a:ln>
          </p:spPr>
          <p:txBody>
            <a:bodyPr spcFirstLastPara="1" wrap="square" lIns="91440" tIns="91440" rIns="91440" bIns="91440" anchor="t" anchorCtr="0">
              <a:noAutofit/>
            </a:bodyPr>
            <a:lstStyle/>
            <a:p>
              <a:pPr marL="0" marR="0" lvl="0" indent="0" rtl="0">
                <a:spcBef>
                  <a:spcPts val="0"/>
                </a:spcBef>
                <a:spcAft>
                  <a:spcPts val="0"/>
                </a:spcAft>
                <a:buNone/>
              </a:pPr>
              <a:r>
                <a:rPr lang="en-US" sz="1200" b="1" dirty="0">
                  <a:solidFill>
                    <a:schemeClr val="lt1"/>
                  </a:solidFill>
                  <a:latin typeface="Arial" panose="020B0604020202020204" pitchFamily="34" charset="0"/>
                  <a:ea typeface="Georgia"/>
                  <a:cs typeface="Arial" panose="020B0604020202020204" pitchFamily="34" charset="0"/>
                  <a:sym typeface="Georgia"/>
                </a:rPr>
                <a:t>Details of material contracts or arrangements or transactions at arm’s length basis </a:t>
              </a:r>
            </a:p>
          </p:txBody>
        </p:sp>
        <p:sp>
          <p:nvSpPr>
            <p:cNvPr id="11" name="Google Shape;777;p13">
              <a:extLst>
                <a:ext uri="{FF2B5EF4-FFF2-40B4-BE49-F238E27FC236}">
                  <a16:creationId xmlns:a16="http://schemas.microsoft.com/office/drawing/2014/main" id="{02FDB87C-CE3F-D13C-FF92-B69E07435B3B}"/>
                </a:ext>
              </a:extLst>
            </p:cNvPr>
            <p:cNvSpPr/>
            <p:nvPr/>
          </p:nvSpPr>
          <p:spPr>
            <a:xfrm>
              <a:off x="2303513" y="1143000"/>
              <a:ext cx="9442399" cy="3215244"/>
            </a:xfrm>
            <a:prstGeom prst="rect">
              <a:avLst/>
            </a:prstGeom>
            <a:solidFill>
              <a:schemeClr val="bg1">
                <a:lumMod val="95000"/>
              </a:schemeClr>
            </a:solidFill>
            <a:ln>
              <a:noFill/>
            </a:ln>
          </p:spPr>
          <p:txBody>
            <a:bodyPr spcFirstLastPara="1" wrap="square" lIns="91440" tIns="91440" rIns="91440" bIns="91440" anchor="t" anchorCtr="0">
              <a:noAutofit/>
            </a:bodyPr>
            <a:lstStyle/>
            <a:p>
              <a:pPr marL="182880" marR="0" lvl="1" indent="-182880" rtl="0">
                <a:spcAft>
                  <a:spcPts val="600"/>
                </a:spcAft>
                <a:buClr>
                  <a:schemeClr val="dk1"/>
                </a:buClr>
                <a:buSzPts val="12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Name(s) of the related party and nature of relationship * Nature of contracts, arrangements, transactions </a:t>
              </a:r>
            </a:p>
            <a:p>
              <a:pPr marL="182880" marR="0" lvl="1" indent="-182880" rtl="0">
                <a:spcAft>
                  <a:spcPts val="600"/>
                </a:spcAft>
                <a:buClr>
                  <a:schemeClr val="dk1"/>
                </a:buClr>
                <a:buSzPts val="12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Duration of the contracts, arrangements, transactions</a:t>
              </a:r>
            </a:p>
            <a:p>
              <a:pPr marL="182880" marR="0" lvl="1" indent="-182880" rtl="0">
                <a:spcAft>
                  <a:spcPts val="600"/>
                </a:spcAft>
                <a:buClr>
                  <a:schemeClr val="dk1"/>
                </a:buClr>
                <a:buSzPts val="12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Salient terms of the contracts, arrangements or transactions including the value, if any </a:t>
              </a:r>
            </a:p>
            <a:p>
              <a:pPr marL="182880" marR="0" lvl="1" indent="-182880" rtl="0">
                <a:spcAft>
                  <a:spcPts val="600"/>
                </a:spcAft>
                <a:buClr>
                  <a:schemeClr val="dk1"/>
                </a:buClr>
                <a:buSzPts val="12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Date(s) of approval by the board </a:t>
              </a:r>
            </a:p>
            <a:p>
              <a:pPr marL="182880" marR="0" lvl="1" indent="-182880" rtl="0">
                <a:spcAft>
                  <a:spcPts val="600"/>
                </a:spcAft>
                <a:buClr>
                  <a:schemeClr val="dk1"/>
                </a:buClr>
                <a:buSzPts val="12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Amount paid as advances, if any </a:t>
              </a:r>
            </a:p>
            <a:p>
              <a:pPr marL="182880" marR="0" lvl="1" indent="-182880" rtl="0">
                <a:spcAft>
                  <a:spcPts val="600"/>
                </a:spcAft>
                <a:buClr>
                  <a:schemeClr val="dk1"/>
                </a:buClr>
                <a:buSzPts val="1200"/>
                <a:buFont typeface="Arial" panose="020B0604020202020204" pitchFamily="34" charset="0"/>
                <a:buChar char="•"/>
              </a:pPr>
              <a:endPar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endParaRPr>
            </a:p>
          </p:txBody>
        </p:sp>
      </p:grpSp>
      <p:grpSp>
        <p:nvGrpSpPr>
          <p:cNvPr id="12" name="Group 11">
            <a:extLst>
              <a:ext uri="{FF2B5EF4-FFF2-40B4-BE49-F238E27FC236}">
                <a16:creationId xmlns:a16="http://schemas.microsoft.com/office/drawing/2014/main" id="{08F2F40B-ABB8-2A7E-E6C3-0A7A91F56C65}"/>
              </a:ext>
            </a:extLst>
          </p:cNvPr>
          <p:cNvGrpSpPr/>
          <p:nvPr/>
        </p:nvGrpSpPr>
        <p:grpSpPr>
          <a:xfrm>
            <a:off x="442913" y="4420590"/>
            <a:ext cx="11302999" cy="1528948"/>
            <a:chOff x="442913" y="4420590"/>
            <a:chExt cx="11302999" cy="1751610"/>
          </a:xfrm>
        </p:grpSpPr>
        <p:sp>
          <p:nvSpPr>
            <p:cNvPr id="13" name="Google Shape;776;p13">
              <a:extLst>
                <a:ext uri="{FF2B5EF4-FFF2-40B4-BE49-F238E27FC236}">
                  <a16:creationId xmlns:a16="http://schemas.microsoft.com/office/drawing/2014/main" id="{78DB6763-DF67-465F-0D0A-0F1C17C0DCAF}"/>
                </a:ext>
              </a:extLst>
            </p:cNvPr>
            <p:cNvSpPr/>
            <p:nvPr/>
          </p:nvSpPr>
          <p:spPr>
            <a:xfrm>
              <a:off x="442913" y="4420590"/>
              <a:ext cx="1860600" cy="1751610"/>
            </a:xfrm>
            <a:prstGeom prst="rect">
              <a:avLst/>
            </a:prstGeom>
            <a:solidFill>
              <a:schemeClr val="accent4"/>
            </a:solidFill>
            <a:ln>
              <a:noFill/>
            </a:ln>
          </p:spPr>
          <p:txBody>
            <a:bodyPr spcFirstLastPara="1" wrap="square" lIns="91440" tIns="91440" rIns="91440" bIns="91440" anchor="t" anchorCtr="0">
              <a:noAutofit/>
            </a:bodyPr>
            <a:lstStyle/>
            <a:p>
              <a:pPr marL="0" marR="0" lvl="0" indent="0"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Details of contracts or arrangements or transactions not at arm’s length basis </a:t>
              </a:r>
            </a:p>
          </p:txBody>
        </p:sp>
        <p:sp>
          <p:nvSpPr>
            <p:cNvPr id="14" name="Google Shape;777;p13">
              <a:extLst>
                <a:ext uri="{FF2B5EF4-FFF2-40B4-BE49-F238E27FC236}">
                  <a16:creationId xmlns:a16="http://schemas.microsoft.com/office/drawing/2014/main" id="{0C26D0A4-6E6D-5BDB-9F04-FF54E9C234B9}"/>
                </a:ext>
              </a:extLst>
            </p:cNvPr>
            <p:cNvSpPr/>
            <p:nvPr/>
          </p:nvSpPr>
          <p:spPr>
            <a:xfrm>
              <a:off x="2303513" y="4420590"/>
              <a:ext cx="9442399" cy="1751610"/>
            </a:xfrm>
            <a:prstGeom prst="rect">
              <a:avLst/>
            </a:prstGeom>
            <a:solidFill>
              <a:schemeClr val="bg1">
                <a:lumMod val="95000"/>
              </a:schemeClr>
            </a:solidFill>
            <a:ln>
              <a:noFill/>
            </a:ln>
          </p:spPr>
          <p:txBody>
            <a:bodyPr spcFirstLastPara="1" wrap="square" lIns="91440" tIns="91440" rIns="91440" bIns="91440" anchor="t" anchorCtr="0">
              <a:noAutofit/>
            </a:bodyPr>
            <a:lstStyle/>
            <a:p>
              <a:pPr marL="182880" marR="0" lvl="0" indent="-182880" algn="l" rtl="0">
                <a:lnSpc>
                  <a:spcPct val="115000"/>
                </a:lnSpc>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ea typeface="Georgia"/>
                  <a:cs typeface="Arial" panose="020B0604020202020204" pitchFamily="34" charset="0"/>
                  <a:sym typeface="Georgia"/>
                </a:rPr>
                <a:t>In addition to the above, date on which the special resolution was passed in general meeting, and</a:t>
              </a:r>
            </a:p>
            <a:p>
              <a:pPr marL="182880" marR="0" lvl="0" indent="-182880" algn="l" rtl="0">
                <a:lnSpc>
                  <a:spcPct val="115000"/>
                </a:lnSpc>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ea typeface="Georgia"/>
                  <a:cs typeface="Arial" panose="020B0604020202020204" pitchFamily="34" charset="0"/>
                  <a:sym typeface="Georgia"/>
                </a:rPr>
                <a:t>Justification for entering into such contracts, arrangements or transactions </a:t>
              </a:r>
            </a:p>
          </p:txBody>
        </p:sp>
      </p:grpSp>
      <p:sp>
        <p:nvSpPr>
          <p:cNvPr id="15" name="Google Shape;852;p17">
            <a:extLst>
              <a:ext uri="{FF2B5EF4-FFF2-40B4-BE49-F238E27FC236}">
                <a16:creationId xmlns:a16="http://schemas.microsoft.com/office/drawing/2014/main" id="{EDDC5B7E-CD71-385E-0530-D9A4F65DCA7C}"/>
              </a:ext>
            </a:extLst>
          </p:cNvPr>
          <p:cNvSpPr txBox="1"/>
          <p:nvPr/>
        </p:nvSpPr>
        <p:spPr>
          <a:xfrm>
            <a:off x="442797" y="6011885"/>
            <a:ext cx="11301528" cy="168059"/>
          </a:xfrm>
          <a:prstGeom prst="rect">
            <a:avLst/>
          </a:prstGeom>
          <a:noFill/>
          <a:ln>
            <a:noFill/>
          </a:ln>
        </p:spPr>
        <p:txBody>
          <a:bodyPr spcFirstLastPara="1" wrap="square" lIns="0" tIns="0" rIns="0" bIns="0" anchor="t" anchorCtr="0">
            <a:spAutoFit/>
          </a:bodyPr>
          <a:lstStyle/>
          <a:p>
            <a:pPr marL="4763">
              <a:lnSpc>
                <a:spcPct val="91199"/>
              </a:lnSpc>
              <a:buClr>
                <a:srgbClr val="000000"/>
              </a:buClr>
              <a:buSzPts val="1200"/>
              <a:buFont typeface="Georgia"/>
              <a:buNone/>
            </a:pPr>
            <a:r>
              <a:rPr lang="en-US" sz="1200" kern="0" dirty="0">
                <a:solidFill>
                  <a:srgbClr val="000000"/>
                </a:solidFill>
                <a:latin typeface="Arial" panose="020B0604020202020204" pitchFamily="34" charset="0"/>
                <a:ea typeface="Georgia"/>
                <a:cs typeface="Arial" panose="020B0604020202020204" pitchFamily="34" charset="0"/>
                <a:sym typeface="Georgia"/>
              </a:rPr>
              <a:t>5. Form AOC-2 &amp; Form AOC-4 </a:t>
            </a:r>
            <a:endParaRPr sz="1400" kern="0" dirty="0">
              <a:solidFill>
                <a:srgbClr val="000000"/>
              </a:solidFill>
              <a:latin typeface="Arial" panose="020B0604020202020204" pitchFamily="34" charset="0"/>
              <a:cs typeface="Arial" panose="020B0604020202020204" pitchFamily="34" charset="0"/>
              <a:sym typeface="Arial"/>
            </a:endParaRPr>
          </a:p>
        </p:txBody>
      </p:sp>
      <p:pic>
        <p:nvPicPr>
          <p:cNvPr id="16" name="Picture 15" descr="A group of people standing next to a light bulb&#10;&#10;Description automatically generated">
            <a:extLst>
              <a:ext uri="{FF2B5EF4-FFF2-40B4-BE49-F238E27FC236}">
                <a16:creationId xmlns:a16="http://schemas.microsoft.com/office/drawing/2014/main" id="{0D9D75A9-73CC-FE73-CAF0-E17BCFD7C0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2999" y="2187124"/>
            <a:ext cx="1912025" cy="2185169"/>
          </a:xfrm>
          <a:prstGeom prst="rect">
            <a:avLst/>
          </a:prstGeom>
        </p:spPr>
      </p:pic>
      <p:pic>
        <p:nvPicPr>
          <p:cNvPr id="17" name="Picture 16" descr="A person and person looking at their phones&#10;&#10;Description automatically generated">
            <a:extLst>
              <a:ext uri="{FF2B5EF4-FFF2-40B4-BE49-F238E27FC236}">
                <a16:creationId xmlns:a16="http://schemas.microsoft.com/office/drawing/2014/main" id="{AD8D5B86-5714-DD85-B0B6-E60C163A95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81695" y="4493417"/>
            <a:ext cx="933165" cy="1456121"/>
          </a:xfrm>
          <a:prstGeom prst="rect">
            <a:avLst/>
          </a:prstGeom>
        </p:spPr>
      </p:pic>
      <p:sp>
        <p:nvSpPr>
          <p:cNvPr id="6" name="Rectangle 5">
            <a:extLst>
              <a:ext uri="{FF2B5EF4-FFF2-40B4-BE49-F238E27FC236}">
                <a16:creationId xmlns:a16="http://schemas.microsoft.com/office/drawing/2014/main" id="{93F87A3C-2E0B-6D2F-604E-18486C09F1F9}"/>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84627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E0550E7-638E-6846-75F5-F2A00C188599}"/>
              </a:ext>
            </a:extLst>
          </p:cNvPr>
          <p:cNvGraphicFramePr>
            <a:graphicFrameLocks noChangeAspect="1"/>
          </p:cNvGraphicFramePr>
          <p:nvPr>
            <p:custDataLst>
              <p:tags r:id="rId1"/>
            </p:custDataLst>
            <p:extLst>
              <p:ext uri="{D42A27DB-BD31-4B8C-83A1-F6EECF244321}">
                <p14:modId xmlns:p14="http://schemas.microsoft.com/office/powerpoint/2010/main" val="3660092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BE0550E7-638E-6846-75F5-F2A00C18859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98B64B-2651-636C-9A74-BB2144BB2FAB}"/>
              </a:ext>
            </a:extLst>
          </p:cNvPr>
          <p:cNvSpPr>
            <a:spLocks noGrp="1"/>
          </p:cNvSpPr>
          <p:nvPr>
            <p:ph type="title"/>
          </p:nvPr>
        </p:nvSpPr>
        <p:spPr/>
        <p:txBody>
          <a:bodyPr vert="horz"/>
          <a:lstStyle/>
          <a:p>
            <a:r>
              <a:rPr lang="en-US" dirty="0"/>
              <a:t>Consequence of Non-Compliance</a:t>
            </a:r>
          </a:p>
        </p:txBody>
      </p:sp>
      <p:sp>
        <p:nvSpPr>
          <p:cNvPr id="3" name="Slide Number Placeholder 2">
            <a:extLst>
              <a:ext uri="{FF2B5EF4-FFF2-40B4-BE49-F238E27FC236}">
                <a16:creationId xmlns:a16="http://schemas.microsoft.com/office/drawing/2014/main" id="{C7FD35E3-1420-F8E2-0972-716733B602CE}"/>
              </a:ext>
            </a:extLst>
          </p:cNvPr>
          <p:cNvSpPr>
            <a:spLocks noGrp="1"/>
          </p:cNvSpPr>
          <p:nvPr>
            <p:ph type="sldNum" sz="quarter" idx="11"/>
          </p:nvPr>
        </p:nvSpPr>
        <p:spPr/>
        <p:txBody>
          <a:bodyPr/>
          <a:lstStyle/>
          <a:p>
            <a:fld id="{7870704B-CE94-48CC-AF30-84932A1262A7}" type="slidenum">
              <a:rPr lang="en-GB" smtClean="0"/>
              <a:pPr/>
              <a:t>18</a:t>
            </a:fld>
            <a:endParaRPr lang="en-GB" dirty="0"/>
          </a:p>
        </p:txBody>
      </p:sp>
      <p:sp>
        <p:nvSpPr>
          <p:cNvPr id="4" name="Date Placeholder 3">
            <a:extLst>
              <a:ext uri="{FF2B5EF4-FFF2-40B4-BE49-F238E27FC236}">
                <a16:creationId xmlns:a16="http://schemas.microsoft.com/office/drawing/2014/main" id="{5B78785A-B120-EF77-6C59-AD7DB6A7E9BB}"/>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2228612F-F385-81B8-03BF-0CA83A77337C}"/>
              </a:ext>
            </a:extLst>
          </p:cNvPr>
          <p:cNvSpPr>
            <a:spLocks noGrp="1"/>
          </p:cNvSpPr>
          <p:nvPr>
            <p:ph type="ftr" sz="quarter" idx="13"/>
          </p:nvPr>
        </p:nvSpPr>
        <p:spPr/>
        <p:txBody>
          <a:bodyPr/>
          <a:lstStyle/>
          <a:p>
            <a:pPr algn="l"/>
            <a:r>
              <a:rPr lang="en-US"/>
              <a:t>Related party transactions</a:t>
            </a:r>
            <a:endParaRPr lang="en-US" dirty="0"/>
          </a:p>
        </p:txBody>
      </p:sp>
      <p:grpSp>
        <p:nvGrpSpPr>
          <p:cNvPr id="28" name="Group 27">
            <a:extLst>
              <a:ext uri="{FF2B5EF4-FFF2-40B4-BE49-F238E27FC236}">
                <a16:creationId xmlns:a16="http://schemas.microsoft.com/office/drawing/2014/main" id="{939E6EA6-FA71-C521-64EC-EB713F9BE1D1}"/>
              </a:ext>
            </a:extLst>
          </p:cNvPr>
          <p:cNvGrpSpPr/>
          <p:nvPr/>
        </p:nvGrpSpPr>
        <p:grpSpPr>
          <a:xfrm>
            <a:off x="445845" y="1109919"/>
            <a:ext cx="11308183" cy="5107999"/>
            <a:chOff x="445845" y="1109920"/>
            <a:chExt cx="11308183" cy="3979302"/>
          </a:xfrm>
        </p:grpSpPr>
        <p:sp>
          <p:nvSpPr>
            <p:cNvPr id="9" name="Rectangle 8">
              <a:extLst>
                <a:ext uri="{FF2B5EF4-FFF2-40B4-BE49-F238E27FC236}">
                  <a16:creationId xmlns:a16="http://schemas.microsoft.com/office/drawing/2014/main" id="{7F18B1A6-9014-0082-C901-BAF6CC687171}"/>
                </a:ext>
              </a:extLst>
            </p:cNvPr>
            <p:cNvSpPr/>
            <p:nvPr/>
          </p:nvSpPr>
          <p:spPr bwMode="auto">
            <a:xfrm flipV="1">
              <a:off x="3049593" y="1109920"/>
              <a:ext cx="260034" cy="397930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16" tIns="91416" rIns="91416" bIns="91416"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31C3BF58-E714-423A-40AC-22A2A279F163}"/>
                </a:ext>
              </a:extLst>
            </p:cNvPr>
            <p:cNvSpPr/>
            <p:nvPr/>
          </p:nvSpPr>
          <p:spPr bwMode="auto">
            <a:xfrm>
              <a:off x="3307282" y="1251860"/>
              <a:ext cx="8446746" cy="570053"/>
            </a:xfrm>
            <a:prstGeom prst="rect">
              <a:avLst/>
            </a:prstGeom>
            <a:solidFill>
              <a:schemeClr val="bg1">
                <a:lumMod val="95000"/>
              </a:schemeClr>
            </a:solidFill>
            <a:ln w="3175" cap="flat" cmpd="sng" algn="ctr">
              <a:noFill/>
              <a:prstDash val="solid"/>
            </a:ln>
            <a:effectLst/>
          </p:spPr>
          <p:txBody>
            <a:bodyPr wrap="square" lIns="365760" tIns="91440" rIns="91440" bIns="91440" rtlCol="0" anchor="ctr"/>
            <a:lstStyle/>
            <a:p>
              <a:pPr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Transactions voidable at the option of the Board, unless ratified within 3 months, as the case may be, by Board or Shareholder</a:t>
              </a:r>
            </a:p>
          </p:txBody>
        </p:sp>
        <p:sp>
          <p:nvSpPr>
            <p:cNvPr id="11" name="Parallelogram 10">
              <a:extLst>
                <a:ext uri="{FF2B5EF4-FFF2-40B4-BE49-F238E27FC236}">
                  <a16:creationId xmlns:a16="http://schemas.microsoft.com/office/drawing/2014/main" id="{FD7DE934-6FB9-A029-6E72-07696CA546F8}"/>
                </a:ext>
              </a:extLst>
            </p:cNvPr>
            <p:cNvSpPr/>
            <p:nvPr/>
          </p:nvSpPr>
          <p:spPr bwMode="auto">
            <a:xfrm rot="16200000" flipV="1">
              <a:off x="3121763" y="1398119"/>
              <a:ext cx="597479" cy="227036"/>
            </a:xfrm>
            <a:prstGeom prst="parallelogram">
              <a:avLst>
                <a:gd name="adj" fmla="val 39535"/>
              </a:avLst>
            </a:prstGeom>
            <a:solidFill>
              <a:schemeClr val="bg1">
                <a:lumMod val="75000"/>
              </a:schemeClr>
            </a:solidFill>
            <a:ln w="3175" cap="flat" cmpd="sng" algn="ctr">
              <a:noFill/>
              <a:prstDash val="solid"/>
            </a:ln>
            <a:effectLst/>
          </p:spPr>
          <p:txBody>
            <a:bodyPr wrap="square" lIns="91416" tIns="91416" rIns="91416" bIns="91416"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4D4E5C"/>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02B4E4A6-D2C0-647A-E2AB-B2802972BBE7}"/>
                </a:ext>
              </a:extLst>
            </p:cNvPr>
            <p:cNvSpPr/>
            <p:nvPr/>
          </p:nvSpPr>
          <p:spPr bwMode="auto">
            <a:xfrm>
              <a:off x="445845" y="1144913"/>
              <a:ext cx="3086362" cy="570053"/>
            </a:xfrm>
            <a:prstGeom prst="rect">
              <a:avLst/>
            </a:prstGeom>
            <a:solidFill>
              <a:schemeClr val="accent1"/>
            </a:solidFill>
            <a:ln w="3175" cap="flat" cmpd="sng" algn="ctr">
              <a:noFill/>
              <a:prstDash val="solid"/>
            </a:ln>
            <a:effectLst/>
          </p:spPr>
          <p:txBody>
            <a:bodyPr wrap="square"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Transactions</a:t>
              </a:r>
            </a:p>
          </p:txBody>
        </p:sp>
        <p:sp>
          <p:nvSpPr>
            <p:cNvPr id="13" name="Rectangle 12">
              <a:extLst>
                <a:ext uri="{FF2B5EF4-FFF2-40B4-BE49-F238E27FC236}">
                  <a16:creationId xmlns:a16="http://schemas.microsoft.com/office/drawing/2014/main" id="{14A13D67-84A4-63D1-6309-CAFBB5325C85}"/>
                </a:ext>
              </a:extLst>
            </p:cNvPr>
            <p:cNvSpPr/>
            <p:nvPr/>
          </p:nvSpPr>
          <p:spPr bwMode="auto">
            <a:xfrm>
              <a:off x="3307282" y="2068699"/>
              <a:ext cx="8446746" cy="570053"/>
            </a:xfrm>
            <a:prstGeom prst="rect">
              <a:avLst/>
            </a:prstGeom>
            <a:solidFill>
              <a:schemeClr val="bg1">
                <a:lumMod val="95000"/>
              </a:schemeClr>
            </a:solidFill>
            <a:ln w="3175" cap="flat" cmpd="sng" algn="ctr">
              <a:noFill/>
              <a:prstDash val="solid"/>
            </a:ln>
            <a:effectLst/>
          </p:spPr>
          <p:txBody>
            <a:bodyPr wrap="square" lIns="365760" tIns="91440" rIns="91440" bIns="91440" rtlCol="0" anchor="ctr"/>
            <a:lstStyle/>
            <a:p>
              <a:pPr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Directors to indemnify for any losses where transactions are with directors (or related party of such director)</a:t>
              </a:r>
            </a:p>
          </p:txBody>
        </p:sp>
        <p:sp>
          <p:nvSpPr>
            <p:cNvPr id="14" name="Parallelogram 13">
              <a:extLst>
                <a:ext uri="{FF2B5EF4-FFF2-40B4-BE49-F238E27FC236}">
                  <a16:creationId xmlns:a16="http://schemas.microsoft.com/office/drawing/2014/main" id="{3AD12E67-EEA0-3E0E-E782-678276A56DD2}"/>
                </a:ext>
              </a:extLst>
            </p:cNvPr>
            <p:cNvSpPr/>
            <p:nvPr/>
          </p:nvSpPr>
          <p:spPr bwMode="auto">
            <a:xfrm rot="16200000" flipV="1">
              <a:off x="3121763" y="2214958"/>
              <a:ext cx="597479" cy="227036"/>
            </a:xfrm>
            <a:prstGeom prst="parallelogram">
              <a:avLst>
                <a:gd name="adj" fmla="val 39535"/>
              </a:avLst>
            </a:prstGeom>
            <a:solidFill>
              <a:schemeClr val="bg1">
                <a:lumMod val="75000"/>
              </a:schemeClr>
            </a:solidFill>
            <a:ln w="3175" cap="flat" cmpd="sng" algn="ctr">
              <a:noFill/>
              <a:prstDash val="solid"/>
            </a:ln>
            <a:effectLst/>
          </p:spPr>
          <p:txBody>
            <a:bodyPr wrap="square" lIns="91416" tIns="91416" rIns="91416" bIns="91416"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4D4E5C"/>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F20D25BD-1008-3D28-F399-CCA976E98D3C}"/>
                </a:ext>
              </a:extLst>
            </p:cNvPr>
            <p:cNvSpPr/>
            <p:nvPr/>
          </p:nvSpPr>
          <p:spPr bwMode="auto">
            <a:xfrm>
              <a:off x="445845" y="1961752"/>
              <a:ext cx="3086362" cy="570053"/>
            </a:xfrm>
            <a:prstGeom prst="rect">
              <a:avLst/>
            </a:prstGeom>
            <a:solidFill>
              <a:schemeClr val="accent4"/>
            </a:solidFill>
            <a:ln w="3175" cap="flat" cmpd="sng" algn="ctr">
              <a:noFill/>
              <a:prstDash val="solid"/>
            </a:ln>
            <a:effectLst/>
          </p:spPr>
          <p:txBody>
            <a:bodyPr wrap="square"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Arial"/>
                  <a:ea typeface="+mn-ea"/>
                  <a:cs typeface="+mn-cs"/>
                </a:rPr>
                <a:t>Indemnify</a:t>
              </a:r>
            </a:p>
          </p:txBody>
        </p:sp>
        <p:sp>
          <p:nvSpPr>
            <p:cNvPr id="16" name="Rectangle 15">
              <a:extLst>
                <a:ext uri="{FF2B5EF4-FFF2-40B4-BE49-F238E27FC236}">
                  <a16:creationId xmlns:a16="http://schemas.microsoft.com/office/drawing/2014/main" id="{A7E277D7-1667-DF8D-4058-729ECED4A1EE}"/>
                </a:ext>
              </a:extLst>
            </p:cNvPr>
            <p:cNvSpPr/>
            <p:nvPr/>
          </p:nvSpPr>
          <p:spPr bwMode="auto">
            <a:xfrm>
              <a:off x="3307282" y="2885538"/>
              <a:ext cx="8446746" cy="570053"/>
            </a:xfrm>
            <a:prstGeom prst="rect">
              <a:avLst/>
            </a:prstGeom>
            <a:solidFill>
              <a:schemeClr val="bg1">
                <a:lumMod val="95000"/>
              </a:schemeClr>
            </a:solidFill>
            <a:ln w="3175" cap="flat" cmpd="sng" algn="ctr">
              <a:noFill/>
              <a:prstDash val="solid"/>
            </a:ln>
            <a:effectLst/>
          </p:spPr>
          <p:txBody>
            <a:bodyPr wrap="square" lIns="365760" tIns="91440" rIns="91440" bIns="91440" rtlCol="0" anchor="ctr"/>
            <a:lstStyle/>
            <a:p>
              <a:pPr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In case of conviction, the directors liable to be disqualified to act as director for a five-year period </a:t>
              </a:r>
            </a:p>
          </p:txBody>
        </p:sp>
        <p:sp>
          <p:nvSpPr>
            <p:cNvPr id="17" name="Parallelogram 16">
              <a:extLst>
                <a:ext uri="{FF2B5EF4-FFF2-40B4-BE49-F238E27FC236}">
                  <a16:creationId xmlns:a16="http://schemas.microsoft.com/office/drawing/2014/main" id="{9B0B4FF3-6C5F-6D1B-17F6-40D3EFD0C39A}"/>
                </a:ext>
              </a:extLst>
            </p:cNvPr>
            <p:cNvSpPr/>
            <p:nvPr/>
          </p:nvSpPr>
          <p:spPr bwMode="auto">
            <a:xfrm rot="16200000" flipV="1">
              <a:off x="3121763" y="3031797"/>
              <a:ext cx="597479" cy="227036"/>
            </a:xfrm>
            <a:prstGeom prst="parallelogram">
              <a:avLst>
                <a:gd name="adj" fmla="val 39535"/>
              </a:avLst>
            </a:prstGeom>
            <a:solidFill>
              <a:schemeClr val="bg1">
                <a:lumMod val="75000"/>
              </a:schemeClr>
            </a:solidFill>
            <a:ln w="3175" cap="flat" cmpd="sng" algn="ctr">
              <a:noFill/>
              <a:prstDash val="solid"/>
            </a:ln>
            <a:effectLst/>
          </p:spPr>
          <p:txBody>
            <a:bodyPr wrap="square" lIns="91416" tIns="91416" rIns="91416" bIns="91416"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4D4E5C"/>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F24F39D6-C4A0-2D9C-252D-4EE1C866EB8D}"/>
                </a:ext>
              </a:extLst>
            </p:cNvPr>
            <p:cNvSpPr/>
            <p:nvPr/>
          </p:nvSpPr>
          <p:spPr bwMode="auto">
            <a:xfrm>
              <a:off x="445845" y="2778590"/>
              <a:ext cx="3086362" cy="570053"/>
            </a:xfrm>
            <a:prstGeom prst="rect">
              <a:avLst/>
            </a:prstGeom>
            <a:solidFill>
              <a:schemeClr val="accent1"/>
            </a:solidFill>
            <a:ln w="3175" cap="flat" cmpd="sng" algn="ctr">
              <a:noFill/>
              <a:prstDash val="solid"/>
            </a:ln>
            <a:effectLst/>
          </p:spPr>
          <p:txBody>
            <a:bodyPr wrap="square"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Disqualification</a:t>
              </a:r>
            </a:p>
          </p:txBody>
        </p:sp>
        <p:sp>
          <p:nvSpPr>
            <p:cNvPr id="19" name="Rectangle 18">
              <a:extLst>
                <a:ext uri="{FF2B5EF4-FFF2-40B4-BE49-F238E27FC236}">
                  <a16:creationId xmlns:a16="http://schemas.microsoft.com/office/drawing/2014/main" id="{728E58EB-ADAF-8217-94B3-800A917E6D06}"/>
                </a:ext>
              </a:extLst>
            </p:cNvPr>
            <p:cNvSpPr/>
            <p:nvPr/>
          </p:nvSpPr>
          <p:spPr bwMode="auto">
            <a:xfrm>
              <a:off x="3307282" y="3702377"/>
              <a:ext cx="8446746" cy="570053"/>
            </a:xfrm>
            <a:prstGeom prst="rect">
              <a:avLst/>
            </a:prstGeom>
            <a:solidFill>
              <a:schemeClr val="bg1">
                <a:lumMod val="95000"/>
              </a:schemeClr>
            </a:solidFill>
            <a:ln w="3175" cap="flat" cmpd="sng" algn="ctr">
              <a:noFill/>
              <a:prstDash val="solid"/>
            </a:ln>
            <a:effectLst/>
          </p:spPr>
          <p:txBody>
            <a:bodyPr wrap="square" lIns="365760" tIns="91440" rIns="91440" bIns="91440" rtlCol="0" anchor="ctr"/>
            <a:lstStyle/>
            <a:p>
              <a:pPr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The company and its shareholders to initiate recovery of losses from director or any employee who had entered into any unauthorized transactions </a:t>
              </a:r>
            </a:p>
          </p:txBody>
        </p:sp>
        <p:sp>
          <p:nvSpPr>
            <p:cNvPr id="20" name="Parallelogram 19">
              <a:extLst>
                <a:ext uri="{FF2B5EF4-FFF2-40B4-BE49-F238E27FC236}">
                  <a16:creationId xmlns:a16="http://schemas.microsoft.com/office/drawing/2014/main" id="{AEC72446-FD72-494F-0843-A9A4C2126C73}"/>
                </a:ext>
              </a:extLst>
            </p:cNvPr>
            <p:cNvSpPr/>
            <p:nvPr/>
          </p:nvSpPr>
          <p:spPr bwMode="auto">
            <a:xfrm rot="16200000" flipV="1">
              <a:off x="3121763" y="3848637"/>
              <a:ext cx="597479" cy="227036"/>
            </a:xfrm>
            <a:prstGeom prst="parallelogram">
              <a:avLst>
                <a:gd name="adj" fmla="val 39535"/>
              </a:avLst>
            </a:prstGeom>
            <a:solidFill>
              <a:schemeClr val="bg1">
                <a:lumMod val="75000"/>
              </a:schemeClr>
            </a:solidFill>
            <a:ln w="3175" cap="flat" cmpd="sng" algn="ctr">
              <a:noFill/>
              <a:prstDash val="solid"/>
            </a:ln>
            <a:effectLst/>
          </p:spPr>
          <p:txBody>
            <a:bodyPr wrap="square" lIns="91416" tIns="91416" rIns="91416" bIns="91416"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4D4E5C"/>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B4D64E14-5A6B-2ECE-3644-0FF9BCF9F915}"/>
                </a:ext>
              </a:extLst>
            </p:cNvPr>
            <p:cNvSpPr/>
            <p:nvPr/>
          </p:nvSpPr>
          <p:spPr bwMode="auto">
            <a:xfrm>
              <a:off x="445845" y="3595430"/>
              <a:ext cx="3086362" cy="570053"/>
            </a:xfrm>
            <a:prstGeom prst="rect">
              <a:avLst/>
            </a:prstGeom>
            <a:solidFill>
              <a:schemeClr val="accent4"/>
            </a:solidFill>
            <a:ln w="3175" cap="flat" cmpd="sng" algn="ctr">
              <a:noFill/>
              <a:prstDash val="solid"/>
            </a:ln>
            <a:effectLst/>
          </p:spPr>
          <p:txBody>
            <a:bodyPr wrap="square"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Arial"/>
                  <a:ea typeface="+mn-ea"/>
                  <a:cs typeface="+mn-cs"/>
                </a:rPr>
                <a:t>Recovery</a:t>
              </a:r>
            </a:p>
          </p:txBody>
        </p:sp>
        <p:sp>
          <p:nvSpPr>
            <p:cNvPr id="22" name="Rectangle 21">
              <a:extLst>
                <a:ext uri="{FF2B5EF4-FFF2-40B4-BE49-F238E27FC236}">
                  <a16:creationId xmlns:a16="http://schemas.microsoft.com/office/drawing/2014/main" id="{749B20E8-C21C-7596-FFDA-2269D87E444B}"/>
                </a:ext>
              </a:extLst>
            </p:cNvPr>
            <p:cNvSpPr/>
            <p:nvPr/>
          </p:nvSpPr>
          <p:spPr bwMode="auto">
            <a:xfrm>
              <a:off x="3307282" y="4519169"/>
              <a:ext cx="8446746" cy="570053"/>
            </a:xfrm>
            <a:prstGeom prst="rect">
              <a:avLst/>
            </a:prstGeom>
            <a:solidFill>
              <a:schemeClr val="bg1">
                <a:lumMod val="95000"/>
              </a:schemeClr>
            </a:solidFill>
            <a:ln w="3175" cap="flat" cmpd="sng" algn="ctr">
              <a:noFill/>
              <a:prstDash val="solid"/>
            </a:ln>
            <a:effectLst/>
          </p:spPr>
          <p:txBody>
            <a:bodyPr wrap="square" lIns="365760" tIns="91440" rIns="91440" bIns="91440" rtlCol="0" anchor="ct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Fine from Rs. 25,000 to Rs, 5,00,000; </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Imprisonment </a:t>
              </a:r>
              <a:r>
                <a:rPr kumimoji="0" lang="en-US" sz="1200" b="0" i="0" u="none" strike="noStrike" kern="0" cap="none" spc="0" normalizeH="0" baseline="0" noProof="0" dirty="0" err="1">
                  <a:ln>
                    <a:noFill/>
                  </a:ln>
                  <a:solidFill>
                    <a:srgbClr val="000000"/>
                  </a:solidFill>
                  <a:effectLst/>
                  <a:uLnTx/>
                  <a:uFillTx/>
                  <a:latin typeface="Arial"/>
                  <a:ea typeface="+mn-ea"/>
                  <a:cs typeface="+mn-cs"/>
                </a:rPr>
                <a:t>upto</a:t>
              </a:r>
              <a:r>
                <a:rPr kumimoji="0" lang="en-US" sz="1200" b="0" i="0" u="none" strike="noStrike" kern="0" cap="none" spc="0" normalizeH="0" baseline="0" noProof="0" dirty="0">
                  <a:ln>
                    <a:noFill/>
                  </a:ln>
                  <a:solidFill>
                    <a:srgbClr val="000000"/>
                  </a:solidFill>
                  <a:effectLst/>
                  <a:uLnTx/>
                  <a:uFillTx/>
                  <a:latin typeface="Arial"/>
                  <a:ea typeface="+mn-ea"/>
                  <a:cs typeface="+mn-cs"/>
                </a:rPr>
                <a:t> one year or fine as above or both (listed company) </a:t>
              </a:r>
            </a:p>
          </p:txBody>
        </p:sp>
        <p:sp>
          <p:nvSpPr>
            <p:cNvPr id="23" name="Parallelogram 22">
              <a:extLst>
                <a:ext uri="{FF2B5EF4-FFF2-40B4-BE49-F238E27FC236}">
                  <a16:creationId xmlns:a16="http://schemas.microsoft.com/office/drawing/2014/main" id="{153B5BF4-1746-B994-B9B2-2C06FE98871D}"/>
                </a:ext>
              </a:extLst>
            </p:cNvPr>
            <p:cNvSpPr/>
            <p:nvPr/>
          </p:nvSpPr>
          <p:spPr bwMode="auto">
            <a:xfrm rot="16200000" flipV="1">
              <a:off x="3121763" y="4665476"/>
              <a:ext cx="597479" cy="227036"/>
            </a:xfrm>
            <a:prstGeom prst="parallelogram">
              <a:avLst>
                <a:gd name="adj" fmla="val 39535"/>
              </a:avLst>
            </a:prstGeom>
            <a:solidFill>
              <a:schemeClr val="bg1">
                <a:lumMod val="75000"/>
              </a:schemeClr>
            </a:solidFill>
            <a:ln w="3175" cap="flat" cmpd="sng" algn="ctr">
              <a:noFill/>
              <a:prstDash val="solid"/>
            </a:ln>
            <a:effectLst/>
          </p:spPr>
          <p:txBody>
            <a:bodyPr wrap="square" lIns="91416" tIns="91416" rIns="91416" bIns="91416"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4D4E5C"/>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CC7144E7-2838-08E5-738E-0C71224B15F0}"/>
                </a:ext>
              </a:extLst>
            </p:cNvPr>
            <p:cNvSpPr/>
            <p:nvPr/>
          </p:nvSpPr>
          <p:spPr bwMode="auto">
            <a:xfrm>
              <a:off x="445845" y="4412269"/>
              <a:ext cx="3086362" cy="570053"/>
            </a:xfrm>
            <a:prstGeom prst="rect">
              <a:avLst/>
            </a:prstGeom>
            <a:solidFill>
              <a:schemeClr val="accent1"/>
            </a:solidFill>
            <a:ln w="3175" cap="flat" cmpd="sng" algn="ctr">
              <a:noFill/>
              <a:prstDash val="solid"/>
            </a:ln>
            <a:effectLst/>
          </p:spPr>
          <p:txBody>
            <a:bodyPr wrap="square"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Penalty</a:t>
              </a:r>
            </a:p>
          </p:txBody>
        </p:sp>
      </p:grpSp>
      <p:sp>
        <p:nvSpPr>
          <p:cNvPr id="6" name="Rectangle 5">
            <a:extLst>
              <a:ext uri="{FF2B5EF4-FFF2-40B4-BE49-F238E27FC236}">
                <a16:creationId xmlns:a16="http://schemas.microsoft.com/office/drawing/2014/main" id="{2EF46DDB-F7E5-0B98-361D-CDC26C29E049}"/>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51468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BB3A3E2-79BA-DEC6-D711-F1F2BAB49CB3}"/>
              </a:ext>
            </a:extLst>
          </p:cNvPr>
          <p:cNvGraphicFramePr>
            <a:graphicFrameLocks noChangeAspect="1"/>
          </p:cNvGraphicFramePr>
          <p:nvPr>
            <p:custDataLst>
              <p:tags r:id="rId1"/>
            </p:custDataLst>
            <p:extLst>
              <p:ext uri="{D42A27DB-BD31-4B8C-83A1-F6EECF244321}">
                <p14:modId xmlns:p14="http://schemas.microsoft.com/office/powerpoint/2010/main" val="537253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2BB3A3E2-79BA-DEC6-D711-F1F2BAB49CB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A1DEC6-614D-D13D-6885-58F10EECCF9F}"/>
              </a:ext>
            </a:extLst>
          </p:cNvPr>
          <p:cNvSpPr>
            <a:spLocks noGrp="1"/>
          </p:cNvSpPr>
          <p:nvPr>
            <p:ph type="title"/>
          </p:nvPr>
        </p:nvSpPr>
        <p:spPr/>
        <p:txBody>
          <a:bodyPr vert="horz"/>
          <a:lstStyle/>
          <a:p>
            <a:r>
              <a:rPr lang="en-US" dirty="0"/>
              <a:t>Key questions</a:t>
            </a:r>
          </a:p>
        </p:txBody>
      </p:sp>
      <p:sp>
        <p:nvSpPr>
          <p:cNvPr id="3" name="Slide Number Placeholder 2">
            <a:extLst>
              <a:ext uri="{FF2B5EF4-FFF2-40B4-BE49-F238E27FC236}">
                <a16:creationId xmlns:a16="http://schemas.microsoft.com/office/drawing/2014/main" id="{FD1160ED-7C4F-FAE6-05F1-F58BAEF7C043}"/>
              </a:ext>
            </a:extLst>
          </p:cNvPr>
          <p:cNvSpPr>
            <a:spLocks noGrp="1"/>
          </p:cNvSpPr>
          <p:nvPr>
            <p:ph type="sldNum" sz="quarter" idx="11"/>
          </p:nvPr>
        </p:nvSpPr>
        <p:spPr/>
        <p:txBody>
          <a:bodyPr/>
          <a:lstStyle/>
          <a:p>
            <a:fld id="{7870704B-CE94-48CC-AF30-84932A1262A7}" type="slidenum">
              <a:rPr lang="en-GB" smtClean="0"/>
              <a:pPr/>
              <a:t>19</a:t>
            </a:fld>
            <a:endParaRPr lang="en-GB" dirty="0"/>
          </a:p>
        </p:txBody>
      </p:sp>
      <p:sp>
        <p:nvSpPr>
          <p:cNvPr id="4" name="Date Placeholder 3">
            <a:extLst>
              <a:ext uri="{FF2B5EF4-FFF2-40B4-BE49-F238E27FC236}">
                <a16:creationId xmlns:a16="http://schemas.microsoft.com/office/drawing/2014/main" id="{8BE76124-7888-A1BD-CE3B-1A8B34DF83A5}"/>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D1056490-423B-0AEE-D198-19589F0A5EDC}"/>
              </a:ext>
            </a:extLst>
          </p:cNvPr>
          <p:cNvSpPr>
            <a:spLocks noGrp="1"/>
          </p:cNvSpPr>
          <p:nvPr>
            <p:ph type="ftr" sz="quarter" idx="13"/>
          </p:nvPr>
        </p:nvSpPr>
        <p:spPr/>
        <p:txBody>
          <a:bodyPr/>
          <a:lstStyle/>
          <a:p>
            <a:pPr algn="l"/>
            <a:r>
              <a:rPr lang="en-US"/>
              <a:t>Related party transactions</a:t>
            </a:r>
            <a:endParaRPr lang="en-US" dirty="0"/>
          </a:p>
        </p:txBody>
      </p:sp>
      <p:graphicFrame>
        <p:nvGraphicFramePr>
          <p:cNvPr id="8" name="Google Shape;929;p21">
            <a:extLst>
              <a:ext uri="{FF2B5EF4-FFF2-40B4-BE49-F238E27FC236}">
                <a16:creationId xmlns:a16="http://schemas.microsoft.com/office/drawing/2014/main" id="{87838177-FECB-472B-F5C3-0FA37CFE0CE3}"/>
              </a:ext>
            </a:extLst>
          </p:cNvPr>
          <p:cNvGraphicFramePr/>
          <p:nvPr>
            <p:extLst>
              <p:ext uri="{D42A27DB-BD31-4B8C-83A1-F6EECF244321}">
                <p14:modId xmlns:p14="http://schemas.microsoft.com/office/powerpoint/2010/main" val="2019194113"/>
              </p:ext>
            </p:extLst>
          </p:nvPr>
        </p:nvGraphicFramePr>
        <p:xfrm>
          <a:off x="442913" y="1143000"/>
          <a:ext cx="11311128" cy="2819400"/>
        </p:xfrm>
        <a:graphic>
          <a:graphicData uri="http://schemas.openxmlformats.org/drawingml/2006/table">
            <a:tbl>
              <a:tblPr firstRow="1" bandRow="1">
                <a:noFill/>
              </a:tblPr>
              <a:tblGrid>
                <a:gridCol w="2881153">
                  <a:extLst>
                    <a:ext uri="{9D8B030D-6E8A-4147-A177-3AD203B41FA5}">
                      <a16:colId xmlns:a16="http://schemas.microsoft.com/office/drawing/2014/main" val="20000"/>
                    </a:ext>
                  </a:extLst>
                </a:gridCol>
                <a:gridCol w="8429975">
                  <a:extLst>
                    <a:ext uri="{9D8B030D-6E8A-4147-A177-3AD203B41FA5}">
                      <a16:colId xmlns:a16="http://schemas.microsoft.com/office/drawing/2014/main" val="20001"/>
                    </a:ext>
                  </a:extLst>
                </a:gridCol>
              </a:tblGrid>
              <a:tr h="274320">
                <a:tc>
                  <a:txBody>
                    <a:bodyPr/>
                    <a:lstStyle/>
                    <a:p>
                      <a:pPr marL="0" marR="0" lvl="0" indent="0" algn="l" rtl="0">
                        <a:spcBef>
                          <a:spcPts val="0"/>
                        </a:spcBef>
                        <a:spcAft>
                          <a:spcPts val="600"/>
                        </a:spcAft>
                        <a:buNone/>
                      </a:pPr>
                      <a:r>
                        <a:rPr lang="en-US" sz="1200" b="1" dirty="0">
                          <a:solidFill>
                            <a:schemeClr val="bg1"/>
                          </a:solidFill>
                          <a:latin typeface="Arial" panose="020B0604020202020204" pitchFamily="34" charset="0"/>
                          <a:ea typeface="Georgia"/>
                          <a:cs typeface="Arial" panose="020B0604020202020204" pitchFamily="34" charset="0"/>
                          <a:sym typeface="Georgia"/>
                        </a:rPr>
                        <a:t>Ordinary course of business</a:t>
                      </a:r>
                      <a:endParaRPr sz="1200" b="1" dirty="0">
                        <a:solidFill>
                          <a:schemeClr val="bg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rtl="0">
                        <a:spcBef>
                          <a:spcPts val="0"/>
                        </a:spcBef>
                        <a:spcAft>
                          <a:spcPts val="600"/>
                        </a:spcAft>
                        <a:buNone/>
                      </a:pPr>
                      <a:r>
                        <a:rPr lang="en-US" sz="1200" b="1" dirty="0">
                          <a:latin typeface="Arial" panose="020B0604020202020204" pitchFamily="34" charset="0"/>
                          <a:ea typeface="Georgia"/>
                          <a:cs typeface="Arial" panose="020B0604020202020204" pitchFamily="34" charset="0"/>
                          <a:sym typeface="Georgia"/>
                        </a:rPr>
                        <a:t>What activities/ transactions are considered outside the ordinary course of business ?</a:t>
                      </a:r>
                      <a:endParaRPr sz="1200" b="1" dirty="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274320">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Arm’s Length Price</a:t>
                      </a:r>
                      <a:endParaRPr sz="1200" b="0" dirty="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Whether arm’s length principles under existing domestic tax laws apply ?</a:t>
                      </a:r>
                      <a:endParaRPr sz="1200">
                        <a:latin typeface="Arial" panose="020B0604020202020204" pitchFamily="34" charset="0"/>
                        <a:cs typeface="Arial" panose="020B0604020202020204" pitchFamily="34" charset="0"/>
                      </a:endParaRPr>
                    </a:p>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Whether global best practices can be considered ? </a:t>
                      </a:r>
                      <a:endParaRPr sz="1200" b="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74320">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Principle of Reciprocity</a:t>
                      </a:r>
                      <a:endParaRPr sz="120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Does the principle of reciprocity apply for identification of related parties i.e. if A is related to B, does it automatically mean that for B, A is a related party?</a:t>
                      </a:r>
                      <a:endParaRPr sz="1200" dirty="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74320">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Meaning of terms / phrases</a:t>
                      </a:r>
                      <a:endParaRPr sz="120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What do the following phrases used in section2(76) mean… “accustomed to act in accordance with” and “given in a professional capacity”?</a:t>
                      </a:r>
                      <a:endParaRPr sz="1200" dirty="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74320">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Existing Contracts</a:t>
                      </a:r>
                      <a:endParaRPr sz="120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Whether all existing related party contracts require approval of Audit committee/ Board of directors/ shareholders ?</a:t>
                      </a:r>
                      <a:endParaRPr sz="1200" dirty="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74320">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Share issue / subscription</a:t>
                      </a:r>
                      <a:endParaRPr sz="120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Is issue of shares or subscription to shares a transaction for the purpose of section 188?</a:t>
                      </a:r>
                      <a:endParaRPr sz="1200" dirty="0">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6" name="Rectangle 5">
            <a:extLst>
              <a:ext uri="{FF2B5EF4-FFF2-40B4-BE49-F238E27FC236}">
                <a16:creationId xmlns:a16="http://schemas.microsoft.com/office/drawing/2014/main" id="{C8A13555-D807-EC49-9233-FABA6BAAA366}"/>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429200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DED14D-78AB-D23E-6419-0AC90B259CCA}"/>
              </a:ext>
            </a:extLst>
          </p:cNvPr>
          <p:cNvGraphicFramePr>
            <a:graphicFrameLocks noChangeAspect="1"/>
          </p:cNvGraphicFramePr>
          <p:nvPr>
            <p:custDataLst>
              <p:tags r:id="rId1"/>
            </p:custDataLst>
            <p:extLst>
              <p:ext uri="{D42A27DB-BD31-4B8C-83A1-F6EECF244321}">
                <p14:modId xmlns:p14="http://schemas.microsoft.com/office/powerpoint/2010/main" val="184382434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7DDED14D-78AB-D23E-6419-0AC90B259CC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7EE32FA6-AB3C-1E6F-EFED-D538940E2946}"/>
              </a:ext>
            </a:extLst>
          </p:cNvPr>
          <p:cNvSpPr>
            <a:spLocks noGrp="1"/>
          </p:cNvSpPr>
          <p:nvPr>
            <p:ph type="title"/>
          </p:nvPr>
        </p:nvSpPr>
        <p:spPr>
          <a:xfrm>
            <a:off x="442798" y="432001"/>
            <a:ext cx="11303231" cy="634800"/>
          </a:xfrm>
        </p:spPr>
        <p:txBody>
          <a:bodyPr vert="horz">
            <a:normAutofit/>
          </a:bodyPr>
          <a:lstStyle/>
          <a:p>
            <a:r>
              <a:rPr lang="en-US" dirty="0"/>
              <a:t>Related Party Transactions (RPTs)</a:t>
            </a:r>
            <a:br>
              <a:rPr lang="en-US" dirty="0"/>
            </a:br>
            <a:endParaRPr lang="en-US" dirty="0"/>
          </a:p>
        </p:txBody>
      </p:sp>
      <p:sp>
        <p:nvSpPr>
          <p:cNvPr id="3" name="Slide Number Placeholder 2">
            <a:extLst>
              <a:ext uri="{FF2B5EF4-FFF2-40B4-BE49-F238E27FC236}">
                <a16:creationId xmlns:a16="http://schemas.microsoft.com/office/drawing/2014/main" id="{3520A668-F99F-0A78-9B1C-8C1E500413CF}"/>
              </a:ext>
            </a:extLst>
          </p:cNvPr>
          <p:cNvSpPr>
            <a:spLocks noGrp="1"/>
          </p:cNvSpPr>
          <p:nvPr>
            <p:ph type="sldNum" sz="quarter" idx="11"/>
          </p:nvPr>
        </p:nvSpPr>
        <p:spPr>
          <a:xfrm>
            <a:off x="9981695" y="6492240"/>
            <a:ext cx="1764333" cy="137160"/>
          </a:xfrm>
        </p:spPr>
        <p:txBody>
          <a:bodyPr/>
          <a:lstStyle/>
          <a:p>
            <a:fld id="{7870704B-CE94-48CC-AF30-84932A1262A7}" type="slidenum">
              <a:rPr lang="en-GB" smtClean="0"/>
              <a:pPr/>
              <a:t>2</a:t>
            </a:fld>
            <a:endParaRPr lang="en-GB" dirty="0"/>
          </a:p>
        </p:txBody>
      </p:sp>
      <p:sp>
        <p:nvSpPr>
          <p:cNvPr id="4" name="Date Placeholder 3">
            <a:extLst>
              <a:ext uri="{FF2B5EF4-FFF2-40B4-BE49-F238E27FC236}">
                <a16:creationId xmlns:a16="http://schemas.microsoft.com/office/drawing/2014/main" id="{29372088-B7CE-9A45-37C0-D4E0CD2D8158}"/>
              </a:ext>
            </a:extLst>
          </p:cNvPr>
          <p:cNvSpPr>
            <a:spLocks noGrp="1"/>
          </p:cNvSpPr>
          <p:nvPr>
            <p:ph type="dt" sz="half" idx="12"/>
          </p:nvPr>
        </p:nvSpPr>
        <p:spPr>
          <a:xfrm>
            <a:off x="9981695" y="6355080"/>
            <a:ext cx="1764333" cy="123111"/>
          </a:xfrm>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A237C370-311E-6695-300C-C39F4974B3A9}"/>
              </a:ext>
            </a:extLst>
          </p:cNvPr>
          <p:cNvSpPr>
            <a:spLocks noGrp="1"/>
          </p:cNvSpPr>
          <p:nvPr>
            <p:ph type="ftr" sz="quarter" idx="13"/>
          </p:nvPr>
        </p:nvSpPr>
        <p:spPr>
          <a:xfrm>
            <a:off x="442797" y="6362104"/>
            <a:ext cx="5472276" cy="123111"/>
          </a:xfrm>
        </p:spPr>
        <p:txBody>
          <a:bodyPr/>
          <a:lstStyle/>
          <a:p>
            <a:r>
              <a:rPr lang="en-US" dirty="0"/>
              <a:t>Related party transactions</a:t>
            </a:r>
          </a:p>
        </p:txBody>
      </p:sp>
      <p:grpSp>
        <p:nvGrpSpPr>
          <p:cNvPr id="105" name="Group 104">
            <a:extLst>
              <a:ext uri="{FF2B5EF4-FFF2-40B4-BE49-F238E27FC236}">
                <a16:creationId xmlns:a16="http://schemas.microsoft.com/office/drawing/2014/main" id="{AA3399EA-F1B6-E8CA-59FB-25DB3126D32B}"/>
              </a:ext>
            </a:extLst>
          </p:cNvPr>
          <p:cNvGrpSpPr/>
          <p:nvPr/>
        </p:nvGrpSpPr>
        <p:grpSpPr>
          <a:xfrm>
            <a:off x="445720" y="1148939"/>
            <a:ext cx="5470892" cy="5029968"/>
            <a:chOff x="445720" y="1148939"/>
            <a:chExt cx="5470892" cy="5029968"/>
          </a:xfrm>
        </p:grpSpPr>
        <p:grpSp>
          <p:nvGrpSpPr>
            <p:cNvPr id="49" name="Group 48">
              <a:extLst>
                <a:ext uri="{FF2B5EF4-FFF2-40B4-BE49-F238E27FC236}">
                  <a16:creationId xmlns:a16="http://schemas.microsoft.com/office/drawing/2014/main" id="{7516778C-F06B-1B40-5972-3D2292668E57}"/>
                </a:ext>
              </a:extLst>
            </p:cNvPr>
            <p:cNvGrpSpPr/>
            <p:nvPr/>
          </p:nvGrpSpPr>
          <p:grpSpPr>
            <a:xfrm>
              <a:off x="445720" y="1148939"/>
              <a:ext cx="5470892" cy="655911"/>
              <a:chOff x="445720" y="1148939"/>
              <a:chExt cx="6591542" cy="790267"/>
            </a:xfrm>
          </p:grpSpPr>
          <p:sp>
            <p:nvSpPr>
              <p:cNvPr id="8" name="Freeform 11">
                <a:extLst>
                  <a:ext uri="{FF2B5EF4-FFF2-40B4-BE49-F238E27FC236}">
                    <a16:creationId xmlns:a16="http://schemas.microsoft.com/office/drawing/2014/main" id="{1CF4932A-A47D-399E-9DC7-038C0F679A51}"/>
                  </a:ext>
                </a:extLst>
              </p:cNvPr>
              <p:cNvSpPr>
                <a:spLocks/>
              </p:cNvSpPr>
              <p:nvPr/>
            </p:nvSpPr>
            <p:spPr bwMode="auto">
              <a:xfrm>
                <a:off x="632918" y="1148939"/>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FFFFFF">
                  <a:lumMod val="50000"/>
                </a:srgbClr>
              </a:solidFill>
              <a:ln>
                <a:noFill/>
              </a:ln>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a:ea typeface="微软雅黑"/>
                  <a:cs typeface="+mn-cs"/>
                  <a:sym typeface="Arial"/>
                </a:endParaRPr>
              </a:p>
            </p:txBody>
          </p:sp>
          <p:sp>
            <p:nvSpPr>
              <p:cNvPr id="9" name="Freeform 10">
                <a:extLst>
                  <a:ext uri="{FF2B5EF4-FFF2-40B4-BE49-F238E27FC236}">
                    <a16:creationId xmlns:a16="http://schemas.microsoft.com/office/drawing/2014/main" id="{2C97E72B-7B4E-D484-768A-F5B0B49B883E}"/>
                  </a:ext>
                </a:extLst>
              </p:cNvPr>
              <p:cNvSpPr>
                <a:spLocks/>
              </p:cNvSpPr>
              <p:nvPr/>
            </p:nvSpPr>
            <p:spPr bwMode="auto">
              <a:xfrm>
                <a:off x="445720" y="1237805"/>
                <a:ext cx="6591542" cy="701401"/>
              </a:xfrm>
              <a:prstGeom prst="rect">
                <a:avLst/>
              </a:prstGeom>
              <a:solidFill>
                <a:srgbClr val="FFFFFF"/>
              </a:solidFill>
              <a:ln w="10" cap="flat" cmpd="sng">
                <a:solidFill>
                  <a:srgbClr val="FFFFFF">
                    <a:lumMod val="50000"/>
                  </a:srgbClr>
                </a:solidFill>
                <a:round/>
                <a:headEnd/>
                <a:tailEnd/>
              </a:ln>
            </p:spPr>
            <p:txBody>
              <a:bodyPr lIns="1097280" anchor="ctr"/>
              <a:lstStyle/>
              <a:p>
                <a:pPr marL="0" marR="0" lvl="0" indent="0" algn="l" defTabSz="914400" rtl="0" eaLnBrk="1" fontAlgn="auto" latinLnBrk="0" hangingPunct="1">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Arial"/>
                    <a:ea typeface="微软雅黑" panose="020B0503020204020204" pitchFamily="34" charset="-122"/>
                    <a:cs typeface="+mn-cs"/>
                  </a:rPr>
                  <a:t>Self regulatory with significant onus on Board of Directors and Audit Committee towards Shareholders</a:t>
                </a:r>
              </a:p>
            </p:txBody>
          </p:sp>
          <p:sp>
            <p:nvSpPr>
              <p:cNvPr id="23" name="Rectangle 22">
                <a:extLst>
                  <a:ext uri="{FF2B5EF4-FFF2-40B4-BE49-F238E27FC236}">
                    <a16:creationId xmlns:a16="http://schemas.microsoft.com/office/drawing/2014/main" id="{0F0A968B-31D9-ADF9-A95D-8FAE206681D2}"/>
                  </a:ext>
                </a:extLst>
              </p:cNvPr>
              <p:cNvSpPr>
                <a:spLocks noChangeArrowheads="1"/>
              </p:cNvSpPr>
              <p:nvPr/>
            </p:nvSpPr>
            <p:spPr bwMode="auto">
              <a:xfrm>
                <a:off x="718609" y="1148939"/>
                <a:ext cx="720444" cy="737899"/>
              </a:xfrm>
              <a:prstGeom prst="rect">
                <a:avLst/>
              </a:prstGeom>
              <a:solidFill>
                <a:schemeClr val="accent1"/>
              </a:solidFill>
              <a:ln>
                <a:noFill/>
              </a:ln>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a:ln>
                    <a:noFill/>
                  </a:ln>
                  <a:solidFill>
                    <a:srgbClr val="000000"/>
                  </a:solidFill>
                  <a:effectLst/>
                  <a:uLnTx/>
                  <a:uFillTx/>
                  <a:latin typeface="Arial"/>
                  <a:ea typeface="微软雅黑"/>
                  <a:cs typeface="+mn-cs"/>
                  <a:sym typeface="Arial"/>
                </a:endParaRPr>
              </a:p>
            </p:txBody>
          </p:sp>
          <p:sp>
            <p:nvSpPr>
              <p:cNvPr id="28" name="TextBox 106">
                <a:extLst>
                  <a:ext uri="{FF2B5EF4-FFF2-40B4-BE49-F238E27FC236}">
                    <a16:creationId xmlns:a16="http://schemas.microsoft.com/office/drawing/2014/main" id="{BD2D1C02-F885-51D4-F078-65AF6D080AE8}"/>
                  </a:ext>
                </a:extLst>
              </p:cNvPr>
              <p:cNvSpPr txBox="1">
                <a:spLocks noChangeArrowheads="1"/>
              </p:cNvSpPr>
              <p:nvPr/>
            </p:nvSpPr>
            <p:spPr bwMode="auto">
              <a:xfrm>
                <a:off x="844494" y="1230369"/>
                <a:ext cx="463913" cy="630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1" i="0" u="none" strike="noStrike" kern="0" cap="none" spc="0" normalizeH="0" baseline="0" noProof="0" dirty="0">
                    <a:ln>
                      <a:noFill/>
                    </a:ln>
                    <a:solidFill>
                      <a:schemeClr val="bg1"/>
                    </a:solidFill>
                    <a:effectLst/>
                    <a:uLnTx/>
                    <a:uFillTx/>
                    <a:latin typeface="Arial"/>
                    <a:ea typeface="微软雅黑"/>
                    <a:cs typeface="+mn-cs"/>
                    <a:sym typeface="Arial"/>
                  </a:rPr>
                  <a:t>1</a:t>
                </a:r>
                <a:endParaRPr kumimoji="0" lang="zh-CN" altLang="en-US" sz="2800" b="1" i="0" u="none" strike="noStrike" kern="0" cap="none" spc="0" normalizeH="0" baseline="0" noProof="0" dirty="0">
                  <a:ln>
                    <a:noFill/>
                  </a:ln>
                  <a:solidFill>
                    <a:schemeClr val="bg1"/>
                  </a:solidFill>
                  <a:effectLst/>
                  <a:uLnTx/>
                  <a:uFillTx/>
                  <a:latin typeface="Arial"/>
                  <a:ea typeface="微软雅黑"/>
                  <a:cs typeface="+mn-cs"/>
                  <a:sym typeface="Arial"/>
                </a:endParaRPr>
              </a:p>
            </p:txBody>
          </p:sp>
        </p:grpSp>
        <p:grpSp>
          <p:nvGrpSpPr>
            <p:cNvPr id="50" name="Group 49">
              <a:extLst>
                <a:ext uri="{FF2B5EF4-FFF2-40B4-BE49-F238E27FC236}">
                  <a16:creationId xmlns:a16="http://schemas.microsoft.com/office/drawing/2014/main" id="{21DD8195-F4C0-54DF-6AA1-8E177D0D3675}"/>
                </a:ext>
              </a:extLst>
            </p:cNvPr>
            <p:cNvGrpSpPr/>
            <p:nvPr/>
          </p:nvGrpSpPr>
          <p:grpSpPr>
            <a:xfrm>
              <a:off x="445720" y="2023750"/>
              <a:ext cx="5470892" cy="655911"/>
              <a:chOff x="445720" y="1148939"/>
              <a:chExt cx="6591542" cy="790267"/>
            </a:xfrm>
          </p:grpSpPr>
          <p:sp>
            <p:nvSpPr>
              <p:cNvPr id="51" name="Freeform 11">
                <a:extLst>
                  <a:ext uri="{FF2B5EF4-FFF2-40B4-BE49-F238E27FC236}">
                    <a16:creationId xmlns:a16="http://schemas.microsoft.com/office/drawing/2014/main" id="{FA658284-6E30-1AF1-7EAA-34D5E00D7B7C}"/>
                  </a:ext>
                </a:extLst>
              </p:cNvPr>
              <p:cNvSpPr>
                <a:spLocks/>
              </p:cNvSpPr>
              <p:nvPr/>
            </p:nvSpPr>
            <p:spPr bwMode="auto">
              <a:xfrm>
                <a:off x="632918" y="1148939"/>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FFFFFF">
                  <a:lumMod val="50000"/>
                </a:srgbClr>
              </a:solidFill>
              <a:ln>
                <a:noFill/>
              </a:ln>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a:ea typeface="微软雅黑"/>
                  <a:cs typeface="+mn-cs"/>
                  <a:sym typeface="Arial"/>
                </a:endParaRPr>
              </a:p>
            </p:txBody>
          </p:sp>
          <p:sp>
            <p:nvSpPr>
              <p:cNvPr id="52" name="Freeform 10">
                <a:extLst>
                  <a:ext uri="{FF2B5EF4-FFF2-40B4-BE49-F238E27FC236}">
                    <a16:creationId xmlns:a16="http://schemas.microsoft.com/office/drawing/2014/main" id="{C9336322-1642-C6F8-4EB3-01347BA4674F}"/>
                  </a:ext>
                </a:extLst>
              </p:cNvPr>
              <p:cNvSpPr>
                <a:spLocks/>
              </p:cNvSpPr>
              <p:nvPr/>
            </p:nvSpPr>
            <p:spPr bwMode="auto">
              <a:xfrm>
                <a:off x="445720" y="1237805"/>
                <a:ext cx="6591542" cy="701401"/>
              </a:xfrm>
              <a:prstGeom prst="rect">
                <a:avLst/>
              </a:prstGeom>
              <a:solidFill>
                <a:srgbClr val="FFFFFF"/>
              </a:solidFill>
              <a:ln w="10" cap="flat" cmpd="sng">
                <a:solidFill>
                  <a:srgbClr val="FFFFFF">
                    <a:lumMod val="50000"/>
                  </a:srgbClr>
                </a:solidFill>
                <a:round/>
                <a:headEnd/>
                <a:tailEnd/>
              </a:ln>
            </p:spPr>
            <p:txBody>
              <a:bodyPr lIns="1097280" anchor="ctr"/>
              <a:lstStyle/>
              <a:p>
                <a:pPr marL="0" marR="0" lvl="0" indent="0" algn="l" defTabSz="914400" rtl="0" eaLnBrk="1" fontAlgn="auto" latinLnBrk="0" hangingPunct="1">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Arial"/>
                    <a:ea typeface="微软雅黑" panose="020B0503020204020204" pitchFamily="34" charset="-122"/>
                    <a:cs typeface="+mn-cs"/>
                  </a:rPr>
                  <a:t>Increased transparency and compliance</a:t>
                </a:r>
              </a:p>
            </p:txBody>
          </p:sp>
          <p:sp>
            <p:nvSpPr>
              <p:cNvPr id="53" name="Rectangle 52">
                <a:extLst>
                  <a:ext uri="{FF2B5EF4-FFF2-40B4-BE49-F238E27FC236}">
                    <a16:creationId xmlns:a16="http://schemas.microsoft.com/office/drawing/2014/main" id="{37471D01-2983-EBF1-839B-540267758148}"/>
                  </a:ext>
                </a:extLst>
              </p:cNvPr>
              <p:cNvSpPr>
                <a:spLocks noChangeArrowheads="1"/>
              </p:cNvSpPr>
              <p:nvPr/>
            </p:nvSpPr>
            <p:spPr bwMode="auto">
              <a:xfrm>
                <a:off x="718609" y="1148939"/>
                <a:ext cx="720444" cy="737899"/>
              </a:xfrm>
              <a:prstGeom prst="rect">
                <a:avLst/>
              </a:prstGeom>
              <a:solidFill>
                <a:schemeClr val="accent4"/>
              </a:solidFill>
              <a:ln>
                <a:noFill/>
              </a:ln>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a:ln>
                    <a:noFill/>
                  </a:ln>
                  <a:solidFill>
                    <a:srgbClr val="000000"/>
                  </a:solidFill>
                  <a:effectLst/>
                  <a:uLnTx/>
                  <a:uFillTx/>
                  <a:latin typeface="Arial"/>
                  <a:ea typeface="微软雅黑"/>
                  <a:cs typeface="+mn-cs"/>
                  <a:sym typeface="Arial"/>
                </a:endParaRPr>
              </a:p>
            </p:txBody>
          </p:sp>
          <p:sp>
            <p:nvSpPr>
              <p:cNvPr id="54" name="TextBox 106">
                <a:extLst>
                  <a:ext uri="{FF2B5EF4-FFF2-40B4-BE49-F238E27FC236}">
                    <a16:creationId xmlns:a16="http://schemas.microsoft.com/office/drawing/2014/main" id="{85EF5845-856F-596B-E960-9D23B3D2F44C}"/>
                  </a:ext>
                </a:extLst>
              </p:cNvPr>
              <p:cNvSpPr txBox="1">
                <a:spLocks noChangeArrowheads="1"/>
              </p:cNvSpPr>
              <p:nvPr/>
            </p:nvSpPr>
            <p:spPr bwMode="auto">
              <a:xfrm>
                <a:off x="844493" y="1230369"/>
                <a:ext cx="463913" cy="630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kern="0" dirty="0">
                    <a:solidFill>
                      <a:srgbClr val="000000"/>
                    </a:solidFill>
                    <a:latin typeface="Arial"/>
                    <a:ea typeface="微软雅黑"/>
                    <a:sym typeface="Arial"/>
                  </a:rPr>
                  <a:t>2</a:t>
                </a:r>
                <a:endParaRPr kumimoji="0" lang="zh-CN" altLang="en-US" sz="2800" b="1" i="0" u="none" strike="noStrike" kern="0" cap="none" spc="0" normalizeH="0" baseline="0" noProof="0" dirty="0">
                  <a:ln>
                    <a:noFill/>
                  </a:ln>
                  <a:solidFill>
                    <a:srgbClr val="000000"/>
                  </a:solidFill>
                  <a:effectLst/>
                  <a:uLnTx/>
                  <a:uFillTx/>
                  <a:latin typeface="Arial"/>
                  <a:ea typeface="微软雅黑"/>
                  <a:cs typeface="+mn-cs"/>
                  <a:sym typeface="Arial"/>
                </a:endParaRPr>
              </a:p>
            </p:txBody>
          </p:sp>
        </p:grpSp>
        <p:grpSp>
          <p:nvGrpSpPr>
            <p:cNvPr id="60" name="Group 59">
              <a:extLst>
                <a:ext uri="{FF2B5EF4-FFF2-40B4-BE49-F238E27FC236}">
                  <a16:creationId xmlns:a16="http://schemas.microsoft.com/office/drawing/2014/main" id="{FBE982DF-2E11-6B8C-4ED3-D146EE8B0143}"/>
                </a:ext>
              </a:extLst>
            </p:cNvPr>
            <p:cNvGrpSpPr/>
            <p:nvPr/>
          </p:nvGrpSpPr>
          <p:grpSpPr>
            <a:xfrm>
              <a:off x="445720" y="2898561"/>
              <a:ext cx="5470892" cy="655911"/>
              <a:chOff x="445720" y="1148939"/>
              <a:chExt cx="6591542" cy="790267"/>
            </a:xfrm>
          </p:grpSpPr>
          <p:sp>
            <p:nvSpPr>
              <p:cNvPr id="61" name="Freeform 11">
                <a:extLst>
                  <a:ext uri="{FF2B5EF4-FFF2-40B4-BE49-F238E27FC236}">
                    <a16:creationId xmlns:a16="http://schemas.microsoft.com/office/drawing/2014/main" id="{E27C9A13-22F5-4E6E-9EF2-AADED8CDEA86}"/>
                  </a:ext>
                </a:extLst>
              </p:cNvPr>
              <p:cNvSpPr>
                <a:spLocks/>
              </p:cNvSpPr>
              <p:nvPr/>
            </p:nvSpPr>
            <p:spPr bwMode="auto">
              <a:xfrm>
                <a:off x="632918" y="1148939"/>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FFFFFF">
                  <a:lumMod val="50000"/>
                </a:srgbClr>
              </a:solidFill>
              <a:ln>
                <a:noFill/>
              </a:ln>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a:ea typeface="微软雅黑"/>
                  <a:cs typeface="+mn-cs"/>
                  <a:sym typeface="Arial"/>
                </a:endParaRPr>
              </a:p>
            </p:txBody>
          </p:sp>
          <p:sp>
            <p:nvSpPr>
              <p:cNvPr id="62" name="Freeform 10">
                <a:extLst>
                  <a:ext uri="{FF2B5EF4-FFF2-40B4-BE49-F238E27FC236}">
                    <a16:creationId xmlns:a16="http://schemas.microsoft.com/office/drawing/2014/main" id="{7384183E-C91D-0789-51DC-6C3E876E5895}"/>
                  </a:ext>
                </a:extLst>
              </p:cNvPr>
              <p:cNvSpPr>
                <a:spLocks/>
              </p:cNvSpPr>
              <p:nvPr/>
            </p:nvSpPr>
            <p:spPr bwMode="auto">
              <a:xfrm>
                <a:off x="445720" y="1237805"/>
                <a:ext cx="6591542" cy="701401"/>
              </a:xfrm>
              <a:prstGeom prst="rect">
                <a:avLst/>
              </a:prstGeom>
              <a:solidFill>
                <a:srgbClr val="FFFFFF"/>
              </a:solidFill>
              <a:ln w="10" cap="flat" cmpd="sng">
                <a:solidFill>
                  <a:srgbClr val="FFFFFF">
                    <a:lumMod val="50000"/>
                  </a:srgbClr>
                </a:solidFill>
                <a:round/>
                <a:headEnd/>
                <a:tailEnd/>
              </a:ln>
            </p:spPr>
            <p:txBody>
              <a:bodyPr lIns="1097280" anchor="ctr"/>
              <a:lstStyle/>
              <a:p>
                <a:pPr marL="0" marR="0" lvl="0" indent="0" algn="l" defTabSz="914400" rtl="0" eaLnBrk="1" fontAlgn="auto" latinLnBrk="0" hangingPunct="1">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Arial"/>
                    <a:ea typeface="微软雅黑" panose="020B0503020204020204" pitchFamily="34" charset="-122"/>
                    <a:cs typeface="+mn-cs"/>
                  </a:rPr>
                  <a:t>A paradigm shift to consolidate the governance of RPTs with other regulatory requirements.</a:t>
                </a:r>
              </a:p>
            </p:txBody>
          </p:sp>
          <p:sp>
            <p:nvSpPr>
              <p:cNvPr id="63" name="Rectangle 62">
                <a:extLst>
                  <a:ext uri="{FF2B5EF4-FFF2-40B4-BE49-F238E27FC236}">
                    <a16:creationId xmlns:a16="http://schemas.microsoft.com/office/drawing/2014/main" id="{5697B6C5-51AC-26B0-EB6F-CCED7C5D4875}"/>
                  </a:ext>
                </a:extLst>
              </p:cNvPr>
              <p:cNvSpPr>
                <a:spLocks noChangeArrowheads="1"/>
              </p:cNvSpPr>
              <p:nvPr/>
            </p:nvSpPr>
            <p:spPr bwMode="auto">
              <a:xfrm>
                <a:off x="718609" y="1148939"/>
                <a:ext cx="720444" cy="737899"/>
              </a:xfrm>
              <a:prstGeom prst="rect">
                <a:avLst/>
              </a:prstGeom>
              <a:solidFill>
                <a:schemeClr val="accent1"/>
              </a:solidFill>
              <a:ln>
                <a:noFill/>
              </a:ln>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dirty="0">
                  <a:ln>
                    <a:noFill/>
                  </a:ln>
                  <a:solidFill>
                    <a:srgbClr val="000000"/>
                  </a:solidFill>
                  <a:effectLst/>
                  <a:uLnTx/>
                  <a:uFillTx/>
                  <a:latin typeface="Arial"/>
                  <a:ea typeface="微软雅黑"/>
                  <a:cs typeface="+mn-cs"/>
                  <a:sym typeface="Arial"/>
                </a:endParaRPr>
              </a:p>
            </p:txBody>
          </p:sp>
          <p:sp>
            <p:nvSpPr>
              <p:cNvPr id="64" name="TextBox 106">
                <a:extLst>
                  <a:ext uri="{FF2B5EF4-FFF2-40B4-BE49-F238E27FC236}">
                    <a16:creationId xmlns:a16="http://schemas.microsoft.com/office/drawing/2014/main" id="{056CB494-8536-9742-7443-E0EFCBFD51B2}"/>
                  </a:ext>
                </a:extLst>
              </p:cNvPr>
              <p:cNvSpPr txBox="1">
                <a:spLocks noChangeArrowheads="1"/>
              </p:cNvSpPr>
              <p:nvPr/>
            </p:nvSpPr>
            <p:spPr bwMode="auto">
              <a:xfrm>
                <a:off x="844493" y="1230369"/>
                <a:ext cx="463913" cy="630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kern="0" dirty="0">
                    <a:solidFill>
                      <a:schemeClr val="bg1"/>
                    </a:solidFill>
                    <a:latin typeface="Arial"/>
                    <a:ea typeface="微软雅黑"/>
                    <a:sym typeface="Arial"/>
                  </a:rPr>
                  <a:t>3</a:t>
                </a:r>
                <a:endParaRPr kumimoji="0" lang="zh-CN" altLang="en-US" sz="2800" b="1" i="0" u="none" strike="noStrike" kern="0" cap="none" spc="0" normalizeH="0" baseline="0" noProof="0" dirty="0">
                  <a:ln>
                    <a:noFill/>
                  </a:ln>
                  <a:solidFill>
                    <a:schemeClr val="bg1"/>
                  </a:solidFill>
                  <a:effectLst/>
                  <a:uLnTx/>
                  <a:uFillTx/>
                  <a:latin typeface="Arial"/>
                  <a:ea typeface="微软雅黑"/>
                  <a:cs typeface="+mn-cs"/>
                  <a:sym typeface="Arial"/>
                </a:endParaRPr>
              </a:p>
            </p:txBody>
          </p:sp>
        </p:grpSp>
        <p:grpSp>
          <p:nvGrpSpPr>
            <p:cNvPr id="65" name="Group 64">
              <a:extLst>
                <a:ext uri="{FF2B5EF4-FFF2-40B4-BE49-F238E27FC236}">
                  <a16:creationId xmlns:a16="http://schemas.microsoft.com/office/drawing/2014/main" id="{663DC185-7708-A6D1-E9A0-6C0634BBADDD}"/>
                </a:ext>
              </a:extLst>
            </p:cNvPr>
            <p:cNvGrpSpPr/>
            <p:nvPr/>
          </p:nvGrpSpPr>
          <p:grpSpPr>
            <a:xfrm>
              <a:off x="445720" y="3773372"/>
              <a:ext cx="5470892" cy="655911"/>
              <a:chOff x="445720" y="1148939"/>
              <a:chExt cx="6591542" cy="790267"/>
            </a:xfrm>
          </p:grpSpPr>
          <p:sp>
            <p:nvSpPr>
              <p:cNvPr id="66" name="Freeform 11">
                <a:extLst>
                  <a:ext uri="{FF2B5EF4-FFF2-40B4-BE49-F238E27FC236}">
                    <a16:creationId xmlns:a16="http://schemas.microsoft.com/office/drawing/2014/main" id="{C887693E-51C5-55FF-0E0E-9C253E99FCBA}"/>
                  </a:ext>
                </a:extLst>
              </p:cNvPr>
              <p:cNvSpPr>
                <a:spLocks/>
              </p:cNvSpPr>
              <p:nvPr/>
            </p:nvSpPr>
            <p:spPr bwMode="auto">
              <a:xfrm>
                <a:off x="632918" y="1148939"/>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FFFFFF">
                  <a:lumMod val="50000"/>
                </a:srgbClr>
              </a:solidFill>
              <a:ln>
                <a:noFill/>
              </a:ln>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a:ea typeface="微软雅黑"/>
                  <a:cs typeface="+mn-cs"/>
                  <a:sym typeface="Arial"/>
                </a:endParaRPr>
              </a:p>
            </p:txBody>
          </p:sp>
          <p:sp>
            <p:nvSpPr>
              <p:cNvPr id="67" name="Freeform 10">
                <a:extLst>
                  <a:ext uri="{FF2B5EF4-FFF2-40B4-BE49-F238E27FC236}">
                    <a16:creationId xmlns:a16="http://schemas.microsoft.com/office/drawing/2014/main" id="{D6555538-3449-9C14-9C80-520DE5E424C3}"/>
                  </a:ext>
                </a:extLst>
              </p:cNvPr>
              <p:cNvSpPr>
                <a:spLocks/>
              </p:cNvSpPr>
              <p:nvPr/>
            </p:nvSpPr>
            <p:spPr bwMode="auto">
              <a:xfrm>
                <a:off x="445720" y="1237805"/>
                <a:ext cx="6591542" cy="701401"/>
              </a:xfrm>
              <a:prstGeom prst="rect">
                <a:avLst/>
              </a:prstGeom>
              <a:solidFill>
                <a:srgbClr val="FFFFFF"/>
              </a:solidFill>
              <a:ln w="10" cap="flat" cmpd="sng">
                <a:solidFill>
                  <a:srgbClr val="FFFFFF">
                    <a:lumMod val="50000"/>
                  </a:srgbClr>
                </a:solidFill>
                <a:round/>
                <a:headEnd/>
                <a:tailEnd/>
              </a:ln>
            </p:spPr>
            <p:txBody>
              <a:bodyPr lIns="1097280" anchor="ctr"/>
              <a:lstStyle/>
              <a:p>
                <a:pPr marL="0" marR="0" lvl="0" indent="0" algn="l" defTabSz="914400" rtl="0" eaLnBrk="1" fontAlgn="auto" latinLnBrk="0" hangingPunct="1">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Arial"/>
                    <a:ea typeface="微软雅黑" panose="020B0503020204020204" pitchFamily="34" charset="-122"/>
                    <a:cs typeface="+mn-cs"/>
                  </a:rPr>
                  <a:t>Broader coverage of RPs and transactions than the Domestic Transfer pricing provisions</a:t>
                </a:r>
              </a:p>
            </p:txBody>
          </p:sp>
          <p:sp>
            <p:nvSpPr>
              <p:cNvPr id="68" name="Rectangle 67">
                <a:extLst>
                  <a:ext uri="{FF2B5EF4-FFF2-40B4-BE49-F238E27FC236}">
                    <a16:creationId xmlns:a16="http://schemas.microsoft.com/office/drawing/2014/main" id="{986FC67F-F5DB-D525-D057-06CE3BAB5BD3}"/>
                  </a:ext>
                </a:extLst>
              </p:cNvPr>
              <p:cNvSpPr>
                <a:spLocks noChangeArrowheads="1"/>
              </p:cNvSpPr>
              <p:nvPr/>
            </p:nvSpPr>
            <p:spPr bwMode="auto">
              <a:xfrm>
                <a:off x="718609" y="1148939"/>
                <a:ext cx="720444" cy="737899"/>
              </a:xfrm>
              <a:prstGeom prst="rect">
                <a:avLst/>
              </a:prstGeom>
              <a:solidFill>
                <a:schemeClr val="accent4"/>
              </a:solidFill>
              <a:ln>
                <a:noFill/>
              </a:ln>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dirty="0">
                  <a:ln>
                    <a:noFill/>
                  </a:ln>
                  <a:solidFill>
                    <a:srgbClr val="000000"/>
                  </a:solidFill>
                  <a:effectLst/>
                  <a:uLnTx/>
                  <a:uFillTx/>
                  <a:latin typeface="Arial"/>
                  <a:ea typeface="微软雅黑"/>
                  <a:cs typeface="+mn-cs"/>
                  <a:sym typeface="Arial"/>
                </a:endParaRPr>
              </a:p>
            </p:txBody>
          </p:sp>
          <p:sp>
            <p:nvSpPr>
              <p:cNvPr id="69" name="TextBox 106">
                <a:extLst>
                  <a:ext uri="{FF2B5EF4-FFF2-40B4-BE49-F238E27FC236}">
                    <a16:creationId xmlns:a16="http://schemas.microsoft.com/office/drawing/2014/main" id="{876271F7-68E9-B840-7D9B-DF0A9AC9A7B3}"/>
                  </a:ext>
                </a:extLst>
              </p:cNvPr>
              <p:cNvSpPr txBox="1">
                <a:spLocks noChangeArrowheads="1"/>
              </p:cNvSpPr>
              <p:nvPr/>
            </p:nvSpPr>
            <p:spPr bwMode="auto">
              <a:xfrm>
                <a:off x="844493" y="1230369"/>
                <a:ext cx="463913" cy="630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kern="0" dirty="0">
                    <a:solidFill>
                      <a:srgbClr val="000000"/>
                    </a:solidFill>
                    <a:latin typeface="Arial"/>
                    <a:ea typeface="微软雅黑"/>
                    <a:sym typeface="Arial"/>
                  </a:rPr>
                  <a:t>4</a:t>
                </a:r>
                <a:endParaRPr kumimoji="0" lang="zh-CN" altLang="en-US" sz="2800" b="1" i="0" u="none" strike="noStrike" kern="0" cap="none" spc="0" normalizeH="0" baseline="0" noProof="0" dirty="0">
                  <a:ln>
                    <a:noFill/>
                  </a:ln>
                  <a:solidFill>
                    <a:srgbClr val="000000"/>
                  </a:solidFill>
                  <a:effectLst/>
                  <a:uLnTx/>
                  <a:uFillTx/>
                  <a:latin typeface="Arial"/>
                  <a:ea typeface="微软雅黑"/>
                  <a:cs typeface="+mn-cs"/>
                  <a:sym typeface="Arial"/>
                </a:endParaRPr>
              </a:p>
            </p:txBody>
          </p:sp>
        </p:grpSp>
        <p:grpSp>
          <p:nvGrpSpPr>
            <p:cNvPr id="70" name="Group 69">
              <a:extLst>
                <a:ext uri="{FF2B5EF4-FFF2-40B4-BE49-F238E27FC236}">
                  <a16:creationId xmlns:a16="http://schemas.microsoft.com/office/drawing/2014/main" id="{23ACF6B3-BC1B-275A-7369-558B8C11600D}"/>
                </a:ext>
              </a:extLst>
            </p:cNvPr>
            <p:cNvGrpSpPr/>
            <p:nvPr/>
          </p:nvGrpSpPr>
          <p:grpSpPr>
            <a:xfrm>
              <a:off x="445720" y="4648183"/>
              <a:ext cx="5470892" cy="655911"/>
              <a:chOff x="445720" y="1148939"/>
              <a:chExt cx="6591542" cy="790267"/>
            </a:xfrm>
          </p:grpSpPr>
          <p:sp>
            <p:nvSpPr>
              <p:cNvPr id="71" name="Freeform 11">
                <a:extLst>
                  <a:ext uri="{FF2B5EF4-FFF2-40B4-BE49-F238E27FC236}">
                    <a16:creationId xmlns:a16="http://schemas.microsoft.com/office/drawing/2014/main" id="{D4F926D5-F2B1-24C5-49F9-E59432C55950}"/>
                  </a:ext>
                </a:extLst>
              </p:cNvPr>
              <p:cNvSpPr>
                <a:spLocks/>
              </p:cNvSpPr>
              <p:nvPr/>
            </p:nvSpPr>
            <p:spPr bwMode="auto">
              <a:xfrm>
                <a:off x="632918" y="1148939"/>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FFFFFF">
                  <a:lumMod val="50000"/>
                </a:srgbClr>
              </a:solidFill>
              <a:ln>
                <a:noFill/>
              </a:ln>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a:ea typeface="微软雅黑"/>
                  <a:cs typeface="+mn-cs"/>
                  <a:sym typeface="Arial"/>
                </a:endParaRPr>
              </a:p>
            </p:txBody>
          </p:sp>
          <p:sp>
            <p:nvSpPr>
              <p:cNvPr id="72" name="Freeform 10">
                <a:extLst>
                  <a:ext uri="{FF2B5EF4-FFF2-40B4-BE49-F238E27FC236}">
                    <a16:creationId xmlns:a16="http://schemas.microsoft.com/office/drawing/2014/main" id="{0773E917-AAD2-2AE1-9B91-16B0AB4074E4}"/>
                  </a:ext>
                </a:extLst>
              </p:cNvPr>
              <p:cNvSpPr>
                <a:spLocks/>
              </p:cNvSpPr>
              <p:nvPr/>
            </p:nvSpPr>
            <p:spPr bwMode="auto">
              <a:xfrm>
                <a:off x="445720" y="1237805"/>
                <a:ext cx="6591542" cy="701401"/>
              </a:xfrm>
              <a:prstGeom prst="rect">
                <a:avLst/>
              </a:prstGeom>
              <a:solidFill>
                <a:srgbClr val="FFFFFF"/>
              </a:solidFill>
              <a:ln w="10" cap="flat" cmpd="sng">
                <a:solidFill>
                  <a:srgbClr val="FFFFFF">
                    <a:lumMod val="50000"/>
                  </a:srgbClr>
                </a:solidFill>
                <a:round/>
                <a:headEnd/>
                <a:tailEnd/>
              </a:ln>
            </p:spPr>
            <p:txBody>
              <a:bodyPr lIns="1097280" anchor="ctr"/>
              <a:lstStyle/>
              <a:p>
                <a:pPr marL="0" marR="0" lvl="0" indent="0" algn="l" defTabSz="914400" rtl="0" eaLnBrk="1" fontAlgn="auto" latinLnBrk="0" hangingPunct="1">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Arial"/>
                    <a:ea typeface="微软雅黑" panose="020B0503020204020204" pitchFamily="34" charset="-122"/>
                    <a:cs typeface="+mn-cs"/>
                  </a:rPr>
                  <a:t>Greater emphasis on arm’s length behavior of </a:t>
                </a:r>
                <a:br>
                  <a:rPr kumimoji="0" lang="en-US" altLang="zh-CN" sz="1400" b="0" i="0" u="none" strike="noStrike" kern="0" cap="none" spc="0" normalizeH="0" baseline="0" noProof="0" dirty="0">
                    <a:ln>
                      <a:noFill/>
                    </a:ln>
                    <a:solidFill>
                      <a:srgbClr val="000000"/>
                    </a:solidFill>
                    <a:effectLst/>
                    <a:uLnTx/>
                    <a:uFillTx/>
                    <a:latin typeface="Arial"/>
                    <a:ea typeface="微软雅黑" panose="020B0503020204020204" pitchFamily="34" charset="-122"/>
                    <a:cs typeface="+mn-cs"/>
                  </a:rPr>
                </a:br>
                <a:r>
                  <a:rPr kumimoji="0" lang="en-US" altLang="zh-CN" sz="1400" b="0" i="0" u="none" strike="noStrike" kern="0" cap="none" spc="0" normalizeH="0" baseline="0" noProof="0" dirty="0">
                    <a:ln>
                      <a:noFill/>
                    </a:ln>
                    <a:solidFill>
                      <a:srgbClr val="000000"/>
                    </a:solidFill>
                    <a:effectLst/>
                    <a:uLnTx/>
                    <a:uFillTx/>
                    <a:latin typeface="Arial"/>
                    <a:ea typeface="微软雅黑" panose="020B0503020204020204" pitchFamily="34" charset="-122"/>
                    <a:cs typeface="+mn-cs"/>
                  </a:rPr>
                  <a:t>the RPs</a:t>
                </a:r>
              </a:p>
            </p:txBody>
          </p:sp>
          <p:sp>
            <p:nvSpPr>
              <p:cNvPr id="73" name="Rectangle 72">
                <a:extLst>
                  <a:ext uri="{FF2B5EF4-FFF2-40B4-BE49-F238E27FC236}">
                    <a16:creationId xmlns:a16="http://schemas.microsoft.com/office/drawing/2014/main" id="{6433BB30-1DC1-3ACA-2A2C-12746F900A7A}"/>
                  </a:ext>
                </a:extLst>
              </p:cNvPr>
              <p:cNvSpPr>
                <a:spLocks noChangeArrowheads="1"/>
              </p:cNvSpPr>
              <p:nvPr/>
            </p:nvSpPr>
            <p:spPr bwMode="auto">
              <a:xfrm>
                <a:off x="718609" y="1148939"/>
                <a:ext cx="720444" cy="737899"/>
              </a:xfrm>
              <a:prstGeom prst="rect">
                <a:avLst/>
              </a:prstGeom>
              <a:solidFill>
                <a:schemeClr val="accent1"/>
              </a:solidFill>
              <a:ln>
                <a:noFill/>
              </a:ln>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dirty="0">
                  <a:ln>
                    <a:noFill/>
                  </a:ln>
                  <a:solidFill>
                    <a:srgbClr val="000000"/>
                  </a:solidFill>
                  <a:effectLst/>
                  <a:uLnTx/>
                  <a:uFillTx/>
                  <a:latin typeface="Arial"/>
                  <a:ea typeface="微软雅黑"/>
                  <a:cs typeface="+mn-cs"/>
                  <a:sym typeface="Arial"/>
                </a:endParaRPr>
              </a:p>
            </p:txBody>
          </p:sp>
          <p:sp>
            <p:nvSpPr>
              <p:cNvPr id="74" name="TextBox 106">
                <a:extLst>
                  <a:ext uri="{FF2B5EF4-FFF2-40B4-BE49-F238E27FC236}">
                    <a16:creationId xmlns:a16="http://schemas.microsoft.com/office/drawing/2014/main" id="{3077B680-B40A-DDCF-B558-F6844766165B}"/>
                  </a:ext>
                </a:extLst>
              </p:cNvPr>
              <p:cNvSpPr txBox="1">
                <a:spLocks noChangeArrowheads="1"/>
              </p:cNvSpPr>
              <p:nvPr/>
            </p:nvSpPr>
            <p:spPr bwMode="auto">
              <a:xfrm>
                <a:off x="844493" y="1230369"/>
                <a:ext cx="463913" cy="630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1" i="0" u="none" strike="noStrike" kern="0" cap="none" spc="0" normalizeH="0" baseline="0" noProof="0" dirty="0">
                    <a:ln>
                      <a:noFill/>
                    </a:ln>
                    <a:solidFill>
                      <a:schemeClr val="bg1"/>
                    </a:solidFill>
                    <a:effectLst/>
                    <a:uLnTx/>
                    <a:uFillTx/>
                    <a:latin typeface="Arial"/>
                    <a:ea typeface="微软雅黑"/>
                    <a:cs typeface="+mn-cs"/>
                    <a:sym typeface="Arial"/>
                  </a:rPr>
                  <a:t>5</a:t>
                </a:r>
                <a:endParaRPr kumimoji="0" lang="zh-CN" altLang="en-US" sz="2800" b="1" i="0" u="none" strike="noStrike" kern="0" cap="none" spc="0" normalizeH="0" baseline="0" noProof="0" dirty="0">
                  <a:ln>
                    <a:noFill/>
                  </a:ln>
                  <a:solidFill>
                    <a:schemeClr val="bg1"/>
                  </a:solidFill>
                  <a:effectLst/>
                  <a:uLnTx/>
                  <a:uFillTx/>
                  <a:latin typeface="Arial"/>
                  <a:ea typeface="微软雅黑"/>
                  <a:cs typeface="+mn-cs"/>
                  <a:sym typeface="Arial"/>
                </a:endParaRPr>
              </a:p>
            </p:txBody>
          </p:sp>
        </p:grpSp>
        <p:grpSp>
          <p:nvGrpSpPr>
            <p:cNvPr id="75" name="Group 74">
              <a:extLst>
                <a:ext uri="{FF2B5EF4-FFF2-40B4-BE49-F238E27FC236}">
                  <a16:creationId xmlns:a16="http://schemas.microsoft.com/office/drawing/2014/main" id="{4E2A394D-2B83-CA33-7898-A375E6A0E89B}"/>
                </a:ext>
              </a:extLst>
            </p:cNvPr>
            <p:cNvGrpSpPr/>
            <p:nvPr/>
          </p:nvGrpSpPr>
          <p:grpSpPr>
            <a:xfrm>
              <a:off x="445720" y="5522996"/>
              <a:ext cx="5470892" cy="655911"/>
              <a:chOff x="445720" y="1148939"/>
              <a:chExt cx="6591542" cy="790267"/>
            </a:xfrm>
          </p:grpSpPr>
          <p:sp>
            <p:nvSpPr>
              <p:cNvPr id="76" name="Freeform 11">
                <a:extLst>
                  <a:ext uri="{FF2B5EF4-FFF2-40B4-BE49-F238E27FC236}">
                    <a16:creationId xmlns:a16="http://schemas.microsoft.com/office/drawing/2014/main" id="{7169B661-0CA1-38BA-EF75-0BAEFF768218}"/>
                  </a:ext>
                </a:extLst>
              </p:cNvPr>
              <p:cNvSpPr>
                <a:spLocks/>
              </p:cNvSpPr>
              <p:nvPr/>
            </p:nvSpPr>
            <p:spPr bwMode="auto">
              <a:xfrm>
                <a:off x="632918" y="1148939"/>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FFFFFF">
                  <a:lumMod val="50000"/>
                </a:srgbClr>
              </a:solidFill>
              <a:ln>
                <a:noFill/>
              </a:ln>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a:ea typeface="微软雅黑"/>
                  <a:cs typeface="+mn-cs"/>
                  <a:sym typeface="Arial"/>
                </a:endParaRPr>
              </a:p>
            </p:txBody>
          </p:sp>
          <p:sp>
            <p:nvSpPr>
              <p:cNvPr id="77" name="Freeform 10">
                <a:extLst>
                  <a:ext uri="{FF2B5EF4-FFF2-40B4-BE49-F238E27FC236}">
                    <a16:creationId xmlns:a16="http://schemas.microsoft.com/office/drawing/2014/main" id="{25DCC421-60B3-5786-6624-DD01333A02AB}"/>
                  </a:ext>
                </a:extLst>
              </p:cNvPr>
              <p:cNvSpPr>
                <a:spLocks/>
              </p:cNvSpPr>
              <p:nvPr/>
            </p:nvSpPr>
            <p:spPr bwMode="auto">
              <a:xfrm>
                <a:off x="445720" y="1237805"/>
                <a:ext cx="6591542" cy="701401"/>
              </a:xfrm>
              <a:prstGeom prst="rect">
                <a:avLst/>
              </a:prstGeom>
              <a:solidFill>
                <a:srgbClr val="FFFFFF"/>
              </a:solidFill>
              <a:ln w="10" cap="flat" cmpd="sng">
                <a:solidFill>
                  <a:srgbClr val="FFFFFF">
                    <a:lumMod val="50000"/>
                  </a:srgbClr>
                </a:solidFill>
                <a:round/>
                <a:headEnd/>
                <a:tailEnd/>
              </a:ln>
            </p:spPr>
            <p:txBody>
              <a:bodyPr lIns="1097280" anchor="ctr"/>
              <a:lstStyle/>
              <a:p>
                <a:pPr marL="0" marR="0" lvl="0" indent="0" algn="l" defTabSz="914400" rtl="0" eaLnBrk="1" fontAlgn="auto" latinLnBrk="0" hangingPunct="1">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Arial"/>
                    <a:ea typeface="微软雅黑" panose="020B0503020204020204" pitchFamily="34" charset="-122"/>
                    <a:cs typeface="+mn-cs"/>
                  </a:rPr>
                  <a:t>Significant penal consequences</a:t>
                </a:r>
              </a:p>
            </p:txBody>
          </p:sp>
          <p:sp>
            <p:nvSpPr>
              <p:cNvPr id="78" name="Rectangle 77">
                <a:extLst>
                  <a:ext uri="{FF2B5EF4-FFF2-40B4-BE49-F238E27FC236}">
                    <a16:creationId xmlns:a16="http://schemas.microsoft.com/office/drawing/2014/main" id="{A148F2EF-11C7-4D97-B790-17574636EFD7}"/>
                  </a:ext>
                </a:extLst>
              </p:cNvPr>
              <p:cNvSpPr>
                <a:spLocks noChangeArrowheads="1"/>
              </p:cNvSpPr>
              <p:nvPr/>
            </p:nvSpPr>
            <p:spPr bwMode="auto">
              <a:xfrm>
                <a:off x="718609" y="1148939"/>
                <a:ext cx="720444" cy="737899"/>
              </a:xfrm>
              <a:prstGeom prst="rect">
                <a:avLst/>
              </a:prstGeom>
              <a:solidFill>
                <a:schemeClr val="accent4"/>
              </a:solidFill>
              <a:ln>
                <a:noFill/>
              </a:ln>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799" b="0" i="0" u="none" strike="noStrike" kern="0" cap="none" spc="0" normalizeH="0" baseline="0" noProof="0" dirty="0">
                  <a:ln>
                    <a:noFill/>
                  </a:ln>
                  <a:solidFill>
                    <a:srgbClr val="000000"/>
                  </a:solidFill>
                  <a:effectLst/>
                  <a:uLnTx/>
                  <a:uFillTx/>
                  <a:latin typeface="Arial"/>
                  <a:ea typeface="微软雅黑"/>
                  <a:cs typeface="+mn-cs"/>
                  <a:sym typeface="Arial"/>
                </a:endParaRPr>
              </a:p>
            </p:txBody>
          </p:sp>
          <p:sp>
            <p:nvSpPr>
              <p:cNvPr id="79" name="TextBox 106">
                <a:extLst>
                  <a:ext uri="{FF2B5EF4-FFF2-40B4-BE49-F238E27FC236}">
                    <a16:creationId xmlns:a16="http://schemas.microsoft.com/office/drawing/2014/main" id="{010251A4-FDBA-ED36-ECC8-B624C05AA5EF}"/>
                  </a:ext>
                </a:extLst>
              </p:cNvPr>
              <p:cNvSpPr txBox="1">
                <a:spLocks noChangeArrowheads="1"/>
              </p:cNvSpPr>
              <p:nvPr/>
            </p:nvSpPr>
            <p:spPr bwMode="auto">
              <a:xfrm>
                <a:off x="844493" y="1230369"/>
                <a:ext cx="463913" cy="630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kern="0" dirty="0">
                    <a:solidFill>
                      <a:srgbClr val="000000"/>
                    </a:solidFill>
                    <a:latin typeface="Arial"/>
                    <a:ea typeface="微软雅黑"/>
                    <a:sym typeface="Arial"/>
                  </a:rPr>
                  <a:t>6</a:t>
                </a:r>
                <a:endParaRPr kumimoji="0" lang="zh-CN" altLang="en-US" sz="2800" b="1" i="0" u="none" strike="noStrike" kern="0" cap="none" spc="0" normalizeH="0" baseline="0" noProof="0" dirty="0">
                  <a:ln>
                    <a:noFill/>
                  </a:ln>
                  <a:solidFill>
                    <a:srgbClr val="000000"/>
                  </a:solidFill>
                  <a:effectLst/>
                  <a:uLnTx/>
                  <a:uFillTx/>
                  <a:latin typeface="Arial"/>
                  <a:ea typeface="微软雅黑"/>
                  <a:cs typeface="+mn-cs"/>
                  <a:sym typeface="Arial"/>
                </a:endParaRPr>
              </a:p>
            </p:txBody>
          </p:sp>
        </p:grpSp>
      </p:grpSp>
      <p:grpSp>
        <p:nvGrpSpPr>
          <p:cNvPr id="80" name="Group 79">
            <a:extLst>
              <a:ext uri="{FF2B5EF4-FFF2-40B4-BE49-F238E27FC236}">
                <a16:creationId xmlns:a16="http://schemas.microsoft.com/office/drawing/2014/main" id="{4B71909B-4F67-16FA-A912-4E9ED504C697}"/>
              </a:ext>
            </a:extLst>
          </p:cNvPr>
          <p:cNvGrpSpPr/>
          <p:nvPr/>
        </p:nvGrpSpPr>
        <p:grpSpPr>
          <a:xfrm>
            <a:off x="6421551" y="1305430"/>
            <a:ext cx="4723197" cy="4754880"/>
            <a:chOff x="3797104" y="1051560"/>
            <a:chExt cx="4723197" cy="4754880"/>
          </a:xfrm>
        </p:grpSpPr>
        <p:sp>
          <p:nvSpPr>
            <p:cNvPr id="81" name="Freeform 6">
              <a:extLst>
                <a:ext uri="{FF2B5EF4-FFF2-40B4-BE49-F238E27FC236}">
                  <a16:creationId xmlns:a16="http://schemas.microsoft.com/office/drawing/2014/main" id="{CB171C16-F5CA-5DE7-5B71-0861BA155D4D}"/>
                </a:ext>
              </a:extLst>
            </p:cNvPr>
            <p:cNvSpPr>
              <a:spLocks/>
            </p:cNvSpPr>
            <p:nvPr/>
          </p:nvSpPr>
          <p:spPr bwMode="auto">
            <a:xfrm>
              <a:off x="3977455" y="1261190"/>
              <a:ext cx="4283991" cy="4347841"/>
            </a:xfrm>
            <a:custGeom>
              <a:avLst/>
              <a:gdLst>
                <a:gd name="T0" fmla="*/ 8880 w 16114"/>
                <a:gd name="T1" fmla="*/ 41 h 16100"/>
                <a:gd name="T2" fmla="*/ 10071 w 16114"/>
                <a:gd name="T3" fmla="*/ 253 h 16100"/>
                <a:gd name="T4" fmla="*/ 11193 w 16114"/>
                <a:gd name="T5" fmla="*/ 632 h 16100"/>
                <a:gd name="T6" fmla="*/ 12235 w 16114"/>
                <a:gd name="T7" fmla="*/ 1165 h 16100"/>
                <a:gd name="T8" fmla="*/ 13183 w 16114"/>
                <a:gd name="T9" fmla="*/ 1838 h 16100"/>
                <a:gd name="T10" fmla="*/ 14022 w 16114"/>
                <a:gd name="T11" fmla="*/ 2637 h 16100"/>
                <a:gd name="T12" fmla="*/ 14738 w 16114"/>
                <a:gd name="T13" fmla="*/ 3549 h 16100"/>
                <a:gd name="T14" fmla="*/ 15321 w 16114"/>
                <a:gd name="T15" fmla="*/ 4560 h 16100"/>
                <a:gd name="T16" fmla="*/ 15752 w 16114"/>
                <a:gd name="T17" fmla="*/ 5656 h 16100"/>
                <a:gd name="T18" fmla="*/ 16022 w 16114"/>
                <a:gd name="T19" fmla="*/ 6824 h 16100"/>
                <a:gd name="T20" fmla="*/ 16114 w 16114"/>
                <a:gd name="T21" fmla="*/ 8049 h 16100"/>
                <a:gd name="T22" fmla="*/ 16022 w 16114"/>
                <a:gd name="T23" fmla="*/ 9276 h 16100"/>
                <a:gd name="T24" fmla="*/ 15752 w 16114"/>
                <a:gd name="T25" fmla="*/ 10443 h 16100"/>
                <a:gd name="T26" fmla="*/ 15321 w 16114"/>
                <a:gd name="T27" fmla="*/ 11540 h 16100"/>
                <a:gd name="T28" fmla="*/ 14738 w 16114"/>
                <a:gd name="T29" fmla="*/ 12550 h 16100"/>
                <a:gd name="T30" fmla="*/ 14022 w 16114"/>
                <a:gd name="T31" fmla="*/ 13463 h 16100"/>
                <a:gd name="T32" fmla="*/ 13183 w 16114"/>
                <a:gd name="T33" fmla="*/ 14262 h 16100"/>
                <a:gd name="T34" fmla="*/ 12235 w 16114"/>
                <a:gd name="T35" fmla="*/ 14935 h 16100"/>
                <a:gd name="T36" fmla="*/ 11193 w 16114"/>
                <a:gd name="T37" fmla="*/ 15468 h 16100"/>
                <a:gd name="T38" fmla="*/ 10071 w 16114"/>
                <a:gd name="T39" fmla="*/ 15846 h 16100"/>
                <a:gd name="T40" fmla="*/ 8880 w 16114"/>
                <a:gd name="T41" fmla="*/ 16058 h 16100"/>
                <a:gd name="T42" fmla="*/ 7642 w 16114"/>
                <a:gd name="T43" fmla="*/ 16089 h 16100"/>
                <a:gd name="T44" fmla="*/ 6433 w 16114"/>
                <a:gd name="T45" fmla="*/ 15936 h 16100"/>
                <a:gd name="T46" fmla="*/ 5287 w 16114"/>
                <a:gd name="T47" fmla="*/ 15612 h 16100"/>
                <a:gd name="T48" fmla="*/ 4217 w 16114"/>
                <a:gd name="T49" fmla="*/ 15128 h 16100"/>
                <a:gd name="T50" fmla="*/ 3236 w 16114"/>
                <a:gd name="T51" fmla="*/ 14501 h 16100"/>
                <a:gd name="T52" fmla="*/ 2360 w 16114"/>
                <a:gd name="T53" fmla="*/ 13742 h 16100"/>
                <a:gd name="T54" fmla="*/ 1600 w 16114"/>
                <a:gd name="T55" fmla="*/ 12866 h 16100"/>
                <a:gd name="T56" fmla="*/ 972 w 16114"/>
                <a:gd name="T57" fmla="*/ 11887 h 16100"/>
                <a:gd name="T58" fmla="*/ 489 w 16114"/>
                <a:gd name="T59" fmla="*/ 10818 h 16100"/>
                <a:gd name="T60" fmla="*/ 163 w 16114"/>
                <a:gd name="T61" fmla="*/ 9673 h 16100"/>
                <a:gd name="T62" fmla="*/ 10 w 16114"/>
                <a:gd name="T63" fmla="*/ 8464 h 16100"/>
                <a:gd name="T64" fmla="*/ 41 w 16114"/>
                <a:gd name="T65" fmla="*/ 7227 h 16100"/>
                <a:gd name="T66" fmla="*/ 253 w 16114"/>
                <a:gd name="T67" fmla="*/ 6038 h 16100"/>
                <a:gd name="T68" fmla="*/ 633 w 16114"/>
                <a:gd name="T69" fmla="*/ 4916 h 16100"/>
                <a:gd name="T70" fmla="*/ 1165 w 16114"/>
                <a:gd name="T71" fmla="*/ 3876 h 16100"/>
                <a:gd name="T72" fmla="*/ 1839 w 16114"/>
                <a:gd name="T73" fmla="*/ 2929 h 16100"/>
                <a:gd name="T74" fmla="*/ 2639 w 16114"/>
                <a:gd name="T75" fmla="*/ 2091 h 16100"/>
                <a:gd name="T76" fmla="*/ 3552 w 16114"/>
                <a:gd name="T77" fmla="*/ 1374 h 16100"/>
                <a:gd name="T78" fmla="*/ 4563 w 16114"/>
                <a:gd name="T79" fmla="*/ 794 h 16100"/>
                <a:gd name="T80" fmla="*/ 5661 w 16114"/>
                <a:gd name="T81" fmla="*/ 361 h 16100"/>
                <a:gd name="T82" fmla="*/ 6830 w 16114"/>
                <a:gd name="T83" fmla="*/ 92 h 16100"/>
                <a:gd name="T84" fmla="*/ 8057 w 16114"/>
                <a:gd name="T85" fmla="*/ 0 h 1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14" h="16100">
                  <a:moveTo>
                    <a:pt x="8057" y="0"/>
                  </a:moveTo>
                  <a:lnTo>
                    <a:pt x="8472" y="11"/>
                  </a:lnTo>
                  <a:lnTo>
                    <a:pt x="8880" y="41"/>
                  </a:lnTo>
                  <a:lnTo>
                    <a:pt x="9284" y="92"/>
                  </a:lnTo>
                  <a:lnTo>
                    <a:pt x="9681" y="164"/>
                  </a:lnTo>
                  <a:lnTo>
                    <a:pt x="10071" y="253"/>
                  </a:lnTo>
                  <a:lnTo>
                    <a:pt x="10453" y="361"/>
                  </a:lnTo>
                  <a:lnTo>
                    <a:pt x="10827" y="488"/>
                  </a:lnTo>
                  <a:lnTo>
                    <a:pt x="11193" y="632"/>
                  </a:lnTo>
                  <a:lnTo>
                    <a:pt x="11551" y="794"/>
                  </a:lnTo>
                  <a:lnTo>
                    <a:pt x="11897" y="972"/>
                  </a:lnTo>
                  <a:lnTo>
                    <a:pt x="12235" y="1165"/>
                  </a:lnTo>
                  <a:lnTo>
                    <a:pt x="12562" y="1374"/>
                  </a:lnTo>
                  <a:lnTo>
                    <a:pt x="12878" y="1599"/>
                  </a:lnTo>
                  <a:lnTo>
                    <a:pt x="13183" y="1838"/>
                  </a:lnTo>
                  <a:lnTo>
                    <a:pt x="13475" y="2091"/>
                  </a:lnTo>
                  <a:lnTo>
                    <a:pt x="13754" y="2357"/>
                  </a:lnTo>
                  <a:lnTo>
                    <a:pt x="14022" y="2637"/>
                  </a:lnTo>
                  <a:lnTo>
                    <a:pt x="14275" y="2929"/>
                  </a:lnTo>
                  <a:lnTo>
                    <a:pt x="14514" y="3234"/>
                  </a:lnTo>
                  <a:lnTo>
                    <a:pt x="14738" y="3549"/>
                  </a:lnTo>
                  <a:lnTo>
                    <a:pt x="14949" y="3876"/>
                  </a:lnTo>
                  <a:lnTo>
                    <a:pt x="15142" y="4213"/>
                  </a:lnTo>
                  <a:lnTo>
                    <a:pt x="15321" y="4560"/>
                  </a:lnTo>
                  <a:lnTo>
                    <a:pt x="15481" y="4916"/>
                  </a:lnTo>
                  <a:lnTo>
                    <a:pt x="15625" y="5281"/>
                  </a:lnTo>
                  <a:lnTo>
                    <a:pt x="15752" y="5656"/>
                  </a:lnTo>
                  <a:lnTo>
                    <a:pt x="15861" y="6038"/>
                  </a:lnTo>
                  <a:lnTo>
                    <a:pt x="15951" y="6427"/>
                  </a:lnTo>
                  <a:lnTo>
                    <a:pt x="16022" y="6824"/>
                  </a:lnTo>
                  <a:lnTo>
                    <a:pt x="16073" y="7227"/>
                  </a:lnTo>
                  <a:lnTo>
                    <a:pt x="16104" y="7636"/>
                  </a:lnTo>
                  <a:lnTo>
                    <a:pt x="16114" y="8049"/>
                  </a:lnTo>
                  <a:lnTo>
                    <a:pt x="16104" y="8464"/>
                  </a:lnTo>
                  <a:lnTo>
                    <a:pt x="16073" y="8873"/>
                  </a:lnTo>
                  <a:lnTo>
                    <a:pt x="16022" y="9276"/>
                  </a:lnTo>
                  <a:lnTo>
                    <a:pt x="15951" y="9673"/>
                  </a:lnTo>
                  <a:lnTo>
                    <a:pt x="15861" y="10062"/>
                  </a:lnTo>
                  <a:lnTo>
                    <a:pt x="15752" y="10443"/>
                  </a:lnTo>
                  <a:lnTo>
                    <a:pt x="15625" y="10818"/>
                  </a:lnTo>
                  <a:lnTo>
                    <a:pt x="15481" y="11184"/>
                  </a:lnTo>
                  <a:lnTo>
                    <a:pt x="15321" y="11540"/>
                  </a:lnTo>
                  <a:lnTo>
                    <a:pt x="15142" y="11887"/>
                  </a:lnTo>
                  <a:lnTo>
                    <a:pt x="14949" y="12224"/>
                  </a:lnTo>
                  <a:lnTo>
                    <a:pt x="14738" y="12550"/>
                  </a:lnTo>
                  <a:lnTo>
                    <a:pt x="14514" y="12866"/>
                  </a:lnTo>
                  <a:lnTo>
                    <a:pt x="14275" y="13171"/>
                  </a:lnTo>
                  <a:lnTo>
                    <a:pt x="14022" y="13463"/>
                  </a:lnTo>
                  <a:lnTo>
                    <a:pt x="13754" y="13742"/>
                  </a:lnTo>
                  <a:lnTo>
                    <a:pt x="13475" y="14009"/>
                  </a:lnTo>
                  <a:lnTo>
                    <a:pt x="13183" y="14262"/>
                  </a:lnTo>
                  <a:lnTo>
                    <a:pt x="12878" y="14501"/>
                  </a:lnTo>
                  <a:lnTo>
                    <a:pt x="12562" y="14726"/>
                  </a:lnTo>
                  <a:lnTo>
                    <a:pt x="12235" y="14935"/>
                  </a:lnTo>
                  <a:lnTo>
                    <a:pt x="11897" y="15128"/>
                  </a:lnTo>
                  <a:lnTo>
                    <a:pt x="11551" y="15306"/>
                  </a:lnTo>
                  <a:lnTo>
                    <a:pt x="11193" y="15468"/>
                  </a:lnTo>
                  <a:lnTo>
                    <a:pt x="10827" y="15612"/>
                  </a:lnTo>
                  <a:lnTo>
                    <a:pt x="10453" y="15738"/>
                  </a:lnTo>
                  <a:lnTo>
                    <a:pt x="10071" y="15846"/>
                  </a:lnTo>
                  <a:lnTo>
                    <a:pt x="9681" y="15936"/>
                  </a:lnTo>
                  <a:lnTo>
                    <a:pt x="9284" y="16008"/>
                  </a:lnTo>
                  <a:lnTo>
                    <a:pt x="8880" y="16058"/>
                  </a:lnTo>
                  <a:lnTo>
                    <a:pt x="8472" y="16089"/>
                  </a:lnTo>
                  <a:lnTo>
                    <a:pt x="8057" y="16100"/>
                  </a:lnTo>
                  <a:lnTo>
                    <a:pt x="7642" y="16089"/>
                  </a:lnTo>
                  <a:lnTo>
                    <a:pt x="7234" y="16058"/>
                  </a:lnTo>
                  <a:lnTo>
                    <a:pt x="6830" y="16008"/>
                  </a:lnTo>
                  <a:lnTo>
                    <a:pt x="6433" y="15936"/>
                  </a:lnTo>
                  <a:lnTo>
                    <a:pt x="6043" y="15846"/>
                  </a:lnTo>
                  <a:lnTo>
                    <a:pt x="5661" y="15738"/>
                  </a:lnTo>
                  <a:lnTo>
                    <a:pt x="5287" y="15612"/>
                  </a:lnTo>
                  <a:lnTo>
                    <a:pt x="4921" y="15468"/>
                  </a:lnTo>
                  <a:lnTo>
                    <a:pt x="4563" y="15306"/>
                  </a:lnTo>
                  <a:lnTo>
                    <a:pt x="4217" y="15128"/>
                  </a:lnTo>
                  <a:lnTo>
                    <a:pt x="3879" y="14935"/>
                  </a:lnTo>
                  <a:lnTo>
                    <a:pt x="3552" y="14726"/>
                  </a:lnTo>
                  <a:lnTo>
                    <a:pt x="3236" y="14501"/>
                  </a:lnTo>
                  <a:lnTo>
                    <a:pt x="2931" y="14262"/>
                  </a:lnTo>
                  <a:lnTo>
                    <a:pt x="2639" y="14009"/>
                  </a:lnTo>
                  <a:lnTo>
                    <a:pt x="2360" y="13742"/>
                  </a:lnTo>
                  <a:lnTo>
                    <a:pt x="2092" y="13463"/>
                  </a:lnTo>
                  <a:lnTo>
                    <a:pt x="1839" y="13171"/>
                  </a:lnTo>
                  <a:lnTo>
                    <a:pt x="1600" y="12866"/>
                  </a:lnTo>
                  <a:lnTo>
                    <a:pt x="1376" y="12550"/>
                  </a:lnTo>
                  <a:lnTo>
                    <a:pt x="1165" y="12224"/>
                  </a:lnTo>
                  <a:lnTo>
                    <a:pt x="972" y="11887"/>
                  </a:lnTo>
                  <a:lnTo>
                    <a:pt x="793" y="11540"/>
                  </a:lnTo>
                  <a:lnTo>
                    <a:pt x="633" y="11184"/>
                  </a:lnTo>
                  <a:lnTo>
                    <a:pt x="489" y="10818"/>
                  </a:lnTo>
                  <a:lnTo>
                    <a:pt x="362" y="10443"/>
                  </a:lnTo>
                  <a:lnTo>
                    <a:pt x="253" y="10062"/>
                  </a:lnTo>
                  <a:lnTo>
                    <a:pt x="163" y="9673"/>
                  </a:lnTo>
                  <a:lnTo>
                    <a:pt x="92" y="9276"/>
                  </a:lnTo>
                  <a:lnTo>
                    <a:pt x="41" y="8873"/>
                  </a:lnTo>
                  <a:lnTo>
                    <a:pt x="10" y="8464"/>
                  </a:lnTo>
                  <a:lnTo>
                    <a:pt x="0" y="8049"/>
                  </a:lnTo>
                  <a:lnTo>
                    <a:pt x="10" y="7636"/>
                  </a:lnTo>
                  <a:lnTo>
                    <a:pt x="41" y="7227"/>
                  </a:lnTo>
                  <a:lnTo>
                    <a:pt x="92" y="6824"/>
                  </a:lnTo>
                  <a:lnTo>
                    <a:pt x="163" y="6427"/>
                  </a:lnTo>
                  <a:lnTo>
                    <a:pt x="253" y="6038"/>
                  </a:lnTo>
                  <a:lnTo>
                    <a:pt x="362" y="5656"/>
                  </a:lnTo>
                  <a:lnTo>
                    <a:pt x="489" y="5281"/>
                  </a:lnTo>
                  <a:lnTo>
                    <a:pt x="633" y="4916"/>
                  </a:lnTo>
                  <a:lnTo>
                    <a:pt x="793" y="4560"/>
                  </a:lnTo>
                  <a:lnTo>
                    <a:pt x="972" y="4213"/>
                  </a:lnTo>
                  <a:lnTo>
                    <a:pt x="1165" y="3876"/>
                  </a:lnTo>
                  <a:lnTo>
                    <a:pt x="1376" y="3549"/>
                  </a:lnTo>
                  <a:lnTo>
                    <a:pt x="1600" y="3234"/>
                  </a:lnTo>
                  <a:lnTo>
                    <a:pt x="1839" y="2929"/>
                  </a:lnTo>
                  <a:lnTo>
                    <a:pt x="2092" y="2637"/>
                  </a:lnTo>
                  <a:lnTo>
                    <a:pt x="2360" y="2357"/>
                  </a:lnTo>
                  <a:lnTo>
                    <a:pt x="2639" y="2091"/>
                  </a:lnTo>
                  <a:lnTo>
                    <a:pt x="2931" y="1838"/>
                  </a:lnTo>
                  <a:lnTo>
                    <a:pt x="3236" y="1599"/>
                  </a:lnTo>
                  <a:lnTo>
                    <a:pt x="3552" y="1374"/>
                  </a:lnTo>
                  <a:lnTo>
                    <a:pt x="3879" y="1165"/>
                  </a:lnTo>
                  <a:lnTo>
                    <a:pt x="4217" y="972"/>
                  </a:lnTo>
                  <a:lnTo>
                    <a:pt x="4563" y="794"/>
                  </a:lnTo>
                  <a:lnTo>
                    <a:pt x="4921" y="632"/>
                  </a:lnTo>
                  <a:lnTo>
                    <a:pt x="5287" y="488"/>
                  </a:lnTo>
                  <a:lnTo>
                    <a:pt x="5661" y="361"/>
                  </a:lnTo>
                  <a:lnTo>
                    <a:pt x="6043" y="253"/>
                  </a:lnTo>
                  <a:lnTo>
                    <a:pt x="6433" y="164"/>
                  </a:lnTo>
                  <a:lnTo>
                    <a:pt x="6830" y="92"/>
                  </a:lnTo>
                  <a:lnTo>
                    <a:pt x="7234" y="41"/>
                  </a:lnTo>
                  <a:lnTo>
                    <a:pt x="7642" y="11"/>
                  </a:lnTo>
                  <a:lnTo>
                    <a:pt x="8057" y="0"/>
                  </a:lnTo>
                  <a:close/>
                </a:path>
              </a:pathLst>
            </a:custGeom>
            <a:solidFill>
              <a:srgbClr val="FFFFFF">
                <a:lumMod val="95000"/>
              </a:srgbClr>
            </a:solidFill>
            <a:ln w="4763">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82" name="Straight Connector 81">
              <a:extLst>
                <a:ext uri="{FF2B5EF4-FFF2-40B4-BE49-F238E27FC236}">
                  <a16:creationId xmlns:a16="http://schemas.microsoft.com/office/drawing/2014/main" id="{3024E61A-AABF-E07E-AFE5-681A466D5E86}"/>
                </a:ext>
              </a:extLst>
            </p:cNvPr>
            <p:cNvCxnSpPr/>
            <p:nvPr/>
          </p:nvCxnSpPr>
          <p:spPr>
            <a:xfrm>
              <a:off x="6187210" y="2057897"/>
              <a:ext cx="0" cy="2929866"/>
            </a:xfrm>
            <a:prstGeom prst="line">
              <a:avLst/>
            </a:prstGeom>
            <a:noFill/>
            <a:ln w="12700" cap="flat" cmpd="sng" algn="ctr">
              <a:solidFill>
                <a:srgbClr val="4D4E5C"/>
              </a:solidFill>
              <a:prstDash val="solid"/>
              <a:headEnd type="none" w="med" len="med"/>
              <a:tailEnd type="none" w="med" len="med"/>
            </a:ln>
            <a:effectLst/>
          </p:spPr>
        </p:cxnSp>
        <p:sp>
          <p:nvSpPr>
            <p:cNvPr id="83" name="Freeform 8">
              <a:extLst>
                <a:ext uri="{FF2B5EF4-FFF2-40B4-BE49-F238E27FC236}">
                  <a16:creationId xmlns:a16="http://schemas.microsoft.com/office/drawing/2014/main" id="{605F5EC4-D08E-0ED9-DF23-6643FA3D04F5}"/>
                </a:ext>
              </a:extLst>
            </p:cNvPr>
            <p:cNvSpPr>
              <a:spLocks/>
            </p:cNvSpPr>
            <p:nvPr/>
          </p:nvSpPr>
          <p:spPr bwMode="auto">
            <a:xfrm>
              <a:off x="5164344" y="1051560"/>
              <a:ext cx="1988714" cy="1289253"/>
            </a:xfrm>
            <a:custGeom>
              <a:avLst/>
              <a:gdLst>
                <a:gd name="T0" fmla="*/ 7117 w 7341"/>
                <a:gd name="T1" fmla="*/ 746 h 4767"/>
                <a:gd name="T2" fmla="*/ 6670 w 7341"/>
                <a:gd name="T3" fmla="*/ 570 h 4767"/>
                <a:gd name="T4" fmla="*/ 6221 w 7341"/>
                <a:gd name="T5" fmla="*/ 417 h 4767"/>
                <a:gd name="T6" fmla="*/ 5771 w 7341"/>
                <a:gd name="T7" fmla="*/ 286 h 4767"/>
                <a:gd name="T8" fmla="*/ 5320 w 7341"/>
                <a:gd name="T9" fmla="*/ 180 h 4767"/>
                <a:gd name="T10" fmla="*/ 4866 w 7341"/>
                <a:gd name="T11" fmla="*/ 97 h 4767"/>
                <a:gd name="T12" fmla="*/ 4412 w 7341"/>
                <a:gd name="T13" fmla="*/ 39 h 4767"/>
                <a:gd name="T14" fmla="*/ 3955 w 7341"/>
                <a:gd name="T15" fmla="*/ 7 h 4767"/>
                <a:gd name="T16" fmla="*/ 3497 w 7341"/>
                <a:gd name="T17" fmla="*/ 0 h 4767"/>
                <a:gd name="T18" fmla="*/ 3037 w 7341"/>
                <a:gd name="T19" fmla="*/ 20 h 4767"/>
                <a:gd name="T20" fmla="*/ 2575 w 7341"/>
                <a:gd name="T21" fmla="*/ 68 h 4767"/>
                <a:gd name="T22" fmla="*/ 2111 w 7341"/>
                <a:gd name="T23" fmla="*/ 143 h 4767"/>
                <a:gd name="T24" fmla="*/ 1646 w 7341"/>
                <a:gd name="T25" fmla="*/ 248 h 4767"/>
                <a:gd name="T26" fmla="*/ 1178 w 7341"/>
                <a:gd name="T27" fmla="*/ 380 h 4767"/>
                <a:gd name="T28" fmla="*/ 708 w 7341"/>
                <a:gd name="T29" fmla="*/ 542 h 4767"/>
                <a:gd name="T30" fmla="*/ 237 w 7341"/>
                <a:gd name="T31" fmla="*/ 735 h 4767"/>
                <a:gd name="T32" fmla="*/ 1729 w 7341"/>
                <a:gd name="T33" fmla="*/ 4739 h 4767"/>
                <a:gd name="T34" fmla="*/ 1940 w 7341"/>
                <a:gd name="T35" fmla="*/ 4649 h 4767"/>
                <a:gd name="T36" fmla="*/ 2154 w 7341"/>
                <a:gd name="T37" fmla="*/ 4568 h 4767"/>
                <a:gd name="T38" fmla="*/ 2371 w 7341"/>
                <a:gd name="T39" fmla="*/ 4499 h 4767"/>
                <a:gd name="T40" fmla="*/ 2591 w 7341"/>
                <a:gd name="T41" fmla="*/ 4441 h 4767"/>
                <a:gd name="T42" fmla="*/ 2815 w 7341"/>
                <a:gd name="T43" fmla="*/ 4395 h 4767"/>
                <a:gd name="T44" fmla="*/ 3040 w 7341"/>
                <a:gd name="T45" fmla="*/ 4361 h 4767"/>
                <a:gd name="T46" fmla="*/ 3270 w 7341"/>
                <a:gd name="T47" fmla="*/ 4340 h 4767"/>
                <a:gd name="T48" fmla="*/ 3504 w 7341"/>
                <a:gd name="T49" fmla="*/ 4331 h 4767"/>
                <a:gd name="T50" fmla="*/ 3740 w 7341"/>
                <a:gd name="T51" fmla="*/ 4335 h 4767"/>
                <a:gd name="T52" fmla="*/ 3980 w 7341"/>
                <a:gd name="T53" fmla="*/ 4353 h 4767"/>
                <a:gd name="T54" fmla="*/ 4225 w 7341"/>
                <a:gd name="T55" fmla="*/ 4386 h 4767"/>
                <a:gd name="T56" fmla="*/ 4472 w 7341"/>
                <a:gd name="T57" fmla="*/ 4432 h 4767"/>
                <a:gd name="T58" fmla="*/ 4724 w 7341"/>
                <a:gd name="T59" fmla="*/ 4493 h 4767"/>
                <a:gd name="T60" fmla="*/ 4980 w 7341"/>
                <a:gd name="T61" fmla="*/ 4568 h 4767"/>
                <a:gd name="T62" fmla="*/ 5240 w 7341"/>
                <a:gd name="T63" fmla="*/ 4660 h 4767"/>
                <a:gd name="T64" fmla="*/ 5504 w 7341"/>
                <a:gd name="T65" fmla="*/ 4767 h 4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41" h="4767">
                  <a:moveTo>
                    <a:pt x="7341" y="843"/>
                  </a:moveTo>
                  <a:lnTo>
                    <a:pt x="7117" y="746"/>
                  </a:lnTo>
                  <a:lnTo>
                    <a:pt x="6894" y="656"/>
                  </a:lnTo>
                  <a:lnTo>
                    <a:pt x="6670" y="570"/>
                  </a:lnTo>
                  <a:lnTo>
                    <a:pt x="6446" y="491"/>
                  </a:lnTo>
                  <a:lnTo>
                    <a:pt x="6221" y="417"/>
                  </a:lnTo>
                  <a:lnTo>
                    <a:pt x="5997" y="349"/>
                  </a:lnTo>
                  <a:lnTo>
                    <a:pt x="5771" y="286"/>
                  </a:lnTo>
                  <a:lnTo>
                    <a:pt x="5545" y="230"/>
                  </a:lnTo>
                  <a:lnTo>
                    <a:pt x="5320" y="180"/>
                  </a:lnTo>
                  <a:lnTo>
                    <a:pt x="5093" y="134"/>
                  </a:lnTo>
                  <a:lnTo>
                    <a:pt x="4866" y="97"/>
                  </a:lnTo>
                  <a:lnTo>
                    <a:pt x="4640" y="65"/>
                  </a:lnTo>
                  <a:lnTo>
                    <a:pt x="4412" y="39"/>
                  </a:lnTo>
                  <a:lnTo>
                    <a:pt x="4184" y="19"/>
                  </a:lnTo>
                  <a:lnTo>
                    <a:pt x="3955" y="7"/>
                  </a:lnTo>
                  <a:lnTo>
                    <a:pt x="3726" y="0"/>
                  </a:lnTo>
                  <a:lnTo>
                    <a:pt x="3497" y="0"/>
                  </a:lnTo>
                  <a:lnTo>
                    <a:pt x="3267" y="7"/>
                  </a:lnTo>
                  <a:lnTo>
                    <a:pt x="3037" y="20"/>
                  </a:lnTo>
                  <a:lnTo>
                    <a:pt x="2806" y="41"/>
                  </a:lnTo>
                  <a:lnTo>
                    <a:pt x="2575" y="68"/>
                  </a:lnTo>
                  <a:lnTo>
                    <a:pt x="2344" y="103"/>
                  </a:lnTo>
                  <a:lnTo>
                    <a:pt x="2111" y="143"/>
                  </a:lnTo>
                  <a:lnTo>
                    <a:pt x="1878" y="192"/>
                  </a:lnTo>
                  <a:lnTo>
                    <a:pt x="1646" y="248"/>
                  </a:lnTo>
                  <a:lnTo>
                    <a:pt x="1411" y="310"/>
                  </a:lnTo>
                  <a:lnTo>
                    <a:pt x="1178" y="380"/>
                  </a:lnTo>
                  <a:lnTo>
                    <a:pt x="943" y="458"/>
                  </a:lnTo>
                  <a:lnTo>
                    <a:pt x="708" y="542"/>
                  </a:lnTo>
                  <a:lnTo>
                    <a:pt x="472" y="635"/>
                  </a:lnTo>
                  <a:lnTo>
                    <a:pt x="237" y="735"/>
                  </a:lnTo>
                  <a:lnTo>
                    <a:pt x="0" y="843"/>
                  </a:lnTo>
                  <a:lnTo>
                    <a:pt x="1729" y="4739"/>
                  </a:lnTo>
                  <a:lnTo>
                    <a:pt x="1834" y="4693"/>
                  </a:lnTo>
                  <a:lnTo>
                    <a:pt x="1940" y="4649"/>
                  </a:lnTo>
                  <a:lnTo>
                    <a:pt x="2046" y="4607"/>
                  </a:lnTo>
                  <a:lnTo>
                    <a:pt x="2154" y="4568"/>
                  </a:lnTo>
                  <a:lnTo>
                    <a:pt x="2262" y="4532"/>
                  </a:lnTo>
                  <a:lnTo>
                    <a:pt x="2371" y="4499"/>
                  </a:lnTo>
                  <a:lnTo>
                    <a:pt x="2481" y="4468"/>
                  </a:lnTo>
                  <a:lnTo>
                    <a:pt x="2591" y="4441"/>
                  </a:lnTo>
                  <a:lnTo>
                    <a:pt x="2702" y="4417"/>
                  </a:lnTo>
                  <a:lnTo>
                    <a:pt x="2815" y="4395"/>
                  </a:lnTo>
                  <a:lnTo>
                    <a:pt x="2927" y="4377"/>
                  </a:lnTo>
                  <a:lnTo>
                    <a:pt x="3040" y="4361"/>
                  </a:lnTo>
                  <a:lnTo>
                    <a:pt x="3155" y="4348"/>
                  </a:lnTo>
                  <a:lnTo>
                    <a:pt x="3270" y="4340"/>
                  </a:lnTo>
                  <a:lnTo>
                    <a:pt x="3387" y="4333"/>
                  </a:lnTo>
                  <a:lnTo>
                    <a:pt x="3504" y="4331"/>
                  </a:lnTo>
                  <a:lnTo>
                    <a:pt x="3621" y="4331"/>
                  </a:lnTo>
                  <a:lnTo>
                    <a:pt x="3740" y="4335"/>
                  </a:lnTo>
                  <a:lnTo>
                    <a:pt x="3860" y="4343"/>
                  </a:lnTo>
                  <a:lnTo>
                    <a:pt x="3980" y="4353"/>
                  </a:lnTo>
                  <a:lnTo>
                    <a:pt x="4101" y="4367"/>
                  </a:lnTo>
                  <a:lnTo>
                    <a:pt x="4225" y="4386"/>
                  </a:lnTo>
                  <a:lnTo>
                    <a:pt x="4348" y="4407"/>
                  </a:lnTo>
                  <a:lnTo>
                    <a:pt x="4472" y="4432"/>
                  </a:lnTo>
                  <a:lnTo>
                    <a:pt x="4598" y="4461"/>
                  </a:lnTo>
                  <a:lnTo>
                    <a:pt x="4724" y="4493"/>
                  </a:lnTo>
                  <a:lnTo>
                    <a:pt x="4851" y="4529"/>
                  </a:lnTo>
                  <a:lnTo>
                    <a:pt x="4980" y="4568"/>
                  </a:lnTo>
                  <a:lnTo>
                    <a:pt x="5109" y="4612"/>
                  </a:lnTo>
                  <a:lnTo>
                    <a:pt x="5240" y="4660"/>
                  </a:lnTo>
                  <a:lnTo>
                    <a:pt x="5370" y="4711"/>
                  </a:lnTo>
                  <a:lnTo>
                    <a:pt x="5504" y="4767"/>
                  </a:lnTo>
                  <a:lnTo>
                    <a:pt x="7341" y="843"/>
                  </a:lnTo>
                  <a:close/>
                </a:path>
              </a:pathLst>
            </a:custGeom>
            <a:solidFill>
              <a:schemeClr val="accent1"/>
            </a:solidFill>
            <a:ln w="4763">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11">
              <a:extLst>
                <a:ext uri="{FF2B5EF4-FFF2-40B4-BE49-F238E27FC236}">
                  <a16:creationId xmlns:a16="http://schemas.microsoft.com/office/drawing/2014/main" id="{58040043-4F8C-86B6-DD0B-F4AFB97CCA60}"/>
                </a:ext>
              </a:extLst>
            </p:cNvPr>
            <p:cNvSpPr>
              <a:spLocks/>
            </p:cNvSpPr>
            <p:nvPr/>
          </p:nvSpPr>
          <p:spPr bwMode="auto">
            <a:xfrm>
              <a:off x="5144848" y="4512312"/>
              <a:ext cx="1988714" cy="1294128"/>
            </a:xfrm>
            <a:custGeom>
              <a:avLst/>
              <a:gdLst>
                <a:gd name="T0" fmla="*/ 223 w 7341"/>
                <a:gd name="T1" fmla="*/ 4006 h 4786"/>
                <a:gd name="T2" fmla="*/ 669 w 7341"/>
                <a:gd name="T3" fmla="*/ 4186 h 4786"/>
                <a:gd name="T4" fmla="*/ 1115 w 7341"/>
                <a:gd name="T5" fmla="*/ 4344 h 4786"/>
                <a:gd name="T6" fmla="*/ 1565 w 7341"/>
                <a:gd name="T7" fmla="*/ 4479 h 4786"/>
                <a:gd name="T8" fmla="*/ 2015 w 7341"/>
                <a:gd name="T9" fmla="*/ 4590 h 4786"/>
                <a:gd name="T10" fmla="*/ 2467 w 7341"/>
                <a:gd name="T11" fmla="*/ 4677 h 4786"/>
                <a:gd name="T12" fmla="*/ 2922 w 7341"/>
                <a:gd name="T13" fmla="*/ 4738 h 4786"/>
                <a:gd name="T14" fmla="*/ 3378 w 7341"/>
                <a:gd name="T15" fmla="*/ 4776 h 4786"/>
                <a:gd name="T16" fmla="*/ 3836 w 7341"/>
                <a:gd name="T17" fmla="*/ 4786 h 4786"/>
                <a:gd name="T18" fmla="*/ 4296 w 7341"/>
                <a:gd name="T19" fmla="*/ 4770 h 4786"/>
                <a:gd name="T20" fmla="*/ 4759 w 7341"/>
                <a:gd name="T21" fmla="*/ 4726 h 4786"/>
                <a:gd name="T22" fmla="*/ 5223 w 7341"/>
                <a:gd name="T23" fmla="*/ 4656 h 4786"/>
                <a:gd name="T24" fmla="*/ 5690 w 7341"/>
                <a:gd name="T25" fmla="*/ 4556 h 4786"/>
                <a:gd name="T26" fmla="*/ 6159 w 7341"/>
                <a:gd name="T27" fmla="*/ 4428 h 4786"/>
                <a:gd name="T28" fmla="*/ 6630 w 7341"/>
                <a:gd name="T29" fmla="*/ 4270 h 4786"/>
                <a:gd name="T30" fmla="*/ 7103 w 7341"/>
                <a:gd name="T31" fmla="*/ 4082 h 4786"/>
                <a:gd name="T32" fmla="*/ 5649 w 7341"/>
                <a:gd name="T33" fmla="*/ 64 h 4786"/>
                <a:gd name="T34" fmla="*/ 5437 w 7341"/>
                <a:gd name="T35" fmla="*/ 153 h 4786"/>
                <a:gd name="T36" fmla="*/ 5222 w 7341"/>
                <a:gd name="T37" fmla="*/ 231 h 4786"/>
                <a:gd name="T38" fmla="*/ 5004 w 7341"/>
                <a:gd name="T39" fmla="*/ 298 h 4786"/>
                <a:gd name="T40" fmla="*/ 4784 w 7341"/>
                <a:gd name="T41" fmla="*/ 354 h 4786"/>
                <a:gd name="T42" fmla="*/ 4561 w 7341"/>
                <a:gd name="T43" fmla="*/ 398 h 4786"/>
                <a:gd name="T44" fmla="*/ 4334 w 7341"/>
                <a:gd name="T45" fmla="*/ 430 h 4786"/>
                <a:gd name="T46" fmla="*/ 4104 w 7341"/>
                <a:gd name="T47" fmla="*/ 449 h 4786"/>
                <a:gd name="T48" fmla="*/ 3870 w 7341"/>
                <a:gd name="T49" fmla="*/ 455 h 4786"/>
                <a:gd name="T50" fmla="*/ 3634 w 7341"/>
                <a:gd name="T51" fmla="*/ 449 h 4786"/>
                <a:gd name="T52" fmla="*/ 3394 w 7341"/>
                <a:gd name="T53" fmla="*/ 429 h 4786"/>
                <a:gd name="T54" fmla="*/ 3151 w 7341"/>
                <a:gd name="T55" fmla="*/ 395 h 4786"/>
                <a:gd name="T56" fmla="*/ 2903 w 7341"/>
                <a:gd name="T57" fmla="*/ 345 h 4786"/>
                <a:gd name="T58" fmla="*/ 2652 w 7341"/>
                <a:gd name="T59" fmla="*/ 282 h 4786"/>
                <a:gd name="T60" fmla="*/ 2397 w 7341"/>
                <a:gd name="T61" fmla="*/ 204 h 4786"/>
                <a:gd name="T62" fmla="*/ 2138 w 7341"/>
                <a:gd name="T63" fmla="*/ 110 h 4786"/>
                <a:gd name="T64" fmla="*/ 1875 w 7341"/>
                <a:gd name="T65" fmla="*/ 0 h 4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41" h="4786">
                  <a:moveTo>
                    <a:pt x="0" y="3907"/>
                  </a:moveTo>
                  <a:lnTo>
                    <a:pt x="223" y="4006"/>
                  </a:lnTo>
                  <a:lnTo>
                    <a:pt x="445" y="4098"/>
                  </a:lnTo>
                  <a:lnTo>
                    <a:pt x="669" y="4186"/>
                  </a:lnTo>
                  <a:lnTo>
                    <a:pt x="892" y="4268"/>
                  </a:lnTo>
                  <a:lnTo>
                    <a:pt x="1115" y="4344"/>
                  </a:lnTo>
                  <a:lnTo>
                    <a:pt x="1340" y="4414"/>
                  </a:lnTo>
                  <a:lnTo>
                    <a:pt x="1565" y="4479"/>
                  </a:lnTo>
                  <a:lnTo>
                    <a:pt x="1789" y="4537"/>
                  </a:lnTo>
                  <a:lnTo>
                    <a:pt x="2015" y="4590"/>
                  </a:lnTo>
                  <a:lnTo>
                    <a:pt x="2241" y="4636"/>
                  </a:lnTo>
                  <a:lnTo>
                    <a:pt x="2467" y="4677"/>
                  </a:lnTo>
                  <a:lnTo>
                    <a:pt x="2695" y="4711"/>
                  </a:lnTo>
                  <a:lnTo>
                    <a:pt x="2922" y="4738"/>
                  </a:lnTo>
                  <a:lnTo>
                    <a:pt x="3150" y="4760"/>
                  </a:lnTo>
                  <a:lnTo>
                    <a:pt x="3378" y="4776"/>
                  </a:lnTo>
                  <a:lnTo>
                    <a:pt x="3607" y="4784"/>
                  </a:lnTo>
                  <a:lnTo>
                    <a:pt x="3836" y="4786"/>
                  </a:lnTo>
                  <a:lnTo>
                    <a:pt x="4066" y="4781"/>
                  </a:lnTo>
                  <a:lnTo>
                    <a:pt x="4296" y="4770"/>
                  </a:lnTo>
                  <a:lnTo>
                    <a:pt x="4528" y="4752"/>
                  </a:lnTo>
                  <a:lnTo>
                    <a:pt x="4759" y="4726"/>
                  </a:lnTo>
                  <a:lnTo>
                    <a:pt x="4991" y="4694"/>
                  </a:lnTo>
                  <a:lnTo>
                    <a:pt x="5223" y="4656"/>
                  </a:lnTo>
                  <a:lnTo>
                    <a:pt x="5457" y="4610"/>
                  </a:lnTo>
                  <a:lnTo>
                    <a:pt x="5690" y="4556"/>
                  </a:lnTo>
                  <a:lnTo>
                    <a:pt x="5924" y="4495"/>
                  </a:lnTo>
                  <a:lnTo>
                    <a:pt x="6159" y="4428"/>
                  </a:lnTo>
                  <a:lnTo>
                    <a:pt x="6394" y="4352"/>
                  </a:lnTo>
                  <a:lnTo>
                    <a:pt x="6630" y="4270"/>
                  </a:lnTo>
                  <a:lnTo>
                    <a:pt x="6867" y="4180"/>
                  </a:lnTo>
                  <a:lnTo>
                    <a:pt x="7103" y="4082"/>
                  </a:lnTo>
                  <a:lnTo>
                    <a:pt x="7341" y="3976"/>
                  </a:lnTo>
                  <a:lnTo>
                    <a:pt x="5649" y="64"/>
                  </a:lnTo>
                  <a:lnTo>
                    <a:pt x="5544" y="110"/>
                  </a:lnTo>
                  <a:lnTo>
                    <a:pt x="5437" y="153"/>
                  </a:lnTo>
                  <a:lnTo>
                    <a:pt x="5330" y="193"/>
                  </a:lnTo>
                  <a:lnTo>
                    <a:pt x="5222" y="231"/>
                  </a:lnTo>
                  <a:lnTo>
                    <a:pt x="5113" y="266"/>
                  </a:lnTo>
                  <a:lnTo>
                    <a:pt x="5004" y="298"/>
                  </a:lnTo>
                  <a:lnTo>
                    <a:pt x="4894" y="328"/>
                  </a:lnTo>
                  <a:lnTo>
                    <a:pt x="4784" y="354"/>
                  </a:lnTo>
                  <a:lnTo>
                    <a:pt x="4673" y="377"/>
                  </a:lnTo>
                  <a:lnTo>
                    <a:pt x="4561" y="398"/>
                  </a:lnTo>
                  <a:lnTo>
                    <a:pt x="4447" y="416"/>
                  </a:lnTo>
                  <a:lnTo>
                    <a:pt x="4334" y="430"/>
                  </a:lnTo>
                  <a:lnTo>
                    <a:pt x="4219" y="441"/>
                  </a:lnTo>
                  <a:lnTo>
                    <a:pt x="4104" y="449"/>
                  </a:lnTo>
                  <a:lnTo>
                    <a:pt x="3987" y="454"/>
                  </a:lnTo>
                  <a:lnTo>
                    <a:pt x="3870" y="455"/>
                  </a:lnTo>
                  <a:lnTo>
                    <a:pt x="3753" y="454"/>
                  </a:lnTo>
                  <a:lnTo>
                    <a:pt x="3634" y="449"/>
                  </a:lnTo>
                  <a:lnTo>
                    <a:pt x="3514" y="441"/>
                  </a:lnTo>
                  <a:lnTo>
                    <a:pt x="3394" y="429"/>
                  </a:lnTo>
                  <a:lnTo>
                    <a:pt x="3273" y="413"/>
                  </a:lnTo>
                  <a:lnTo>
                    <a:pt x="3151" y="395"/>
                  </a:lnTo>
                  <a:lnTo>
                    <a:pt x="3027" y="372"/>
                  </a:lnTo>
                  <a:lnTo>
                    <a:pt x="2903" y="345"/>
                  </a:lnTo>
                  <a:lnTo>
                    <a:pt x="2777" y="315"/>
                  </a:lnTo>
                  <a:lnTo>
                    <a:pt x="2652" y="282"/>
                  </a:lnTo>
                  <a:lnTo>
                    <a:pt x="2524" y="245"/>
                  </a:lnTo>
                  <a:lnTo>
                    <a:pt x="2397" y="204"/>
                  </a:lnTo>
                  <a:lnTo>
                    <a:pt x="2268" y="159"/>
                  </a:lnTo>
                  <a:lnTo>
                    <a:pt x="2138" y="110"/>
                  </a:lnTo>
                  <a:lnTo>
                    <a:pt x="2007" y="57"/>
                  </a:lnTo>
                  <a:lnTo>
                    <a:pt x="1875" y="0"/>
                  </a:lnTo>
                  <a:lnTo>
                    <a:pt x="0" y="3907"/>
                  </a:lnTo>
                  <a:close/>
                </a:path>
              </a:pathLst>
            </a:custGeom>
            <a:solidFill>
              <a:schemeClr val="accent1"/>
            </a:solidFill>
            <a:ln w="4763">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85" name="Straight Connector 84">
              <a:extLst>
                <a:ext uri="{FF2B5EF4-FFF2-40B4-BE49-F238E27FC236}">
                  <a16:creationId xmlns:a16="http://schemas.microsoft.com/office/drawing/2014/main" id="{F0925CA4-630B-651B-B8F9-CE30EDEECFAD}"/>
                </a:ext>
              </a:extLst>
            </p:cNvPr>
            <p:cNvCxnSpPr/>
            <p:nvPr/>
          </p:nvCxnSpPr>
          <p:spPr>
            <a:xfrm flipH="1">
              <a:off x="4850071" y="2734995"/>
              <a:ext cx="2674273" cy="1466886"/>
            </a:xfrm>
            <a:prstGeom prst="line">
              <a:avLst/>
            </a:prstGeom>
            <a:noFill/>
            <a:ln w="12700" cap="flat" cmpd="sng" algn="ctr">
              <a:solidFill>
                <a:srgbClr val="4D4E5C"/>
              </a:solidFill>
              <a:prstDash val="solid"/>
              <a:headEnd type="none" w="med" len="med"/>
              <a:tailEnd type="none" w="med" len="med"/>
            </a:ln>
            <a:effectLst/>
          </p:spPr>
        </p:cxnSp>
        <p:sp>
          <p:nvSpPr>
            <p:cNvPr id="86" name="Freeform 12">
              <a:extLst>
                <a:ext uri="{FF2B5EF4-FFF2-40B4-BE49-F238E27FC236}">
                  <a16:creationId xmlns:a16="http://schemas.microsoft.com/office/drawing/2014/main" id="{B9E3F34E-6D8E-7547-96F8-D3C58DF51052}"/>
                </a:ext>
              </a:extLst>
            </p:cNvPr>
            <p:cNvSpPr>
              <a:spLocks/>
            </p:cNvSpPr>
            <p:nvPr/>
          </p:nvSpPr>
          <p:spPr bwMode="auto">
            <a:xfrm>
              <a:off x="3797104" y="3542327"/>
              <a:ext cx="1674323" cy="1820552"/>
            </a:xfrm>
            <a:custGeom>
              <a:avLst/>
              <a:gdLst>
                <a:gd name="T0" fmla="*/ 28 w 6180"/>
                <a:gd name="T1" fmla="*/ 608 h 6723"/>
                <a:gd name="T2" fmla="*/ 98 w 6180"/>
                <a:gd name="T3" fmla="*/ 1083 h 6723"/>
                <a:gd name="T4" fmla="*/ 190 w 6180"/>
                <a:gd name="T5" fmla="*/ 1549 h 6723"/>
                <a:gd name="T6" fmla="*/ 301 w 6180"/>
                <a:gd name="T7" fmla="*/ 2004 h 6723"/>
                <a:gd name="T8" fmla="*/ 433 w 6180"/>
                <a:gd name="T9" fmla="*/ 2448 h 6723"/>
                <a:gd name="T10" fmla="*/ 588 w 6180"/>
                <a:gd name="T11" fmla="*/ 2881 h 6723"/>
                <a:gd name="T12" fmla="*/ 764 w 6180"/>
                <a:gd name="T13" fmla="*/ 3305 h 6723"/>
                <a:gd name="T14" fmla="*/ 965 w 6180"/>
                <a:gd name="T15" fmla="*/ 3716 h 6723"/>
                <a:gd name="T16" fmla="*/ 1188 w 6180"/>
                <a:gd name="T17" fmla="*/ 4116 h 6723"/>
                <a:gd name="T18" fmla="*/ 1435 w 6180"/>
                <a:gd name="T19" fmla="*/ 4505 h 6723"/>
                <a:gd name="T20" fmla="*/ 1706 w 6180"/>
                <a:gd name="T21" fmla="*/ 4881 h 6723"/>
                <a:gd name="T22" fmla="*/ 2004 w 6180"/>
                <a:gd name="T23" fmla="*/ 5245 h 6723"/>
                <a:gd name="T24" fmla="*/ 2325 w 6180"/>
                <a:gd name="T25" fmla="*/ 5595 h 6723"/>
                <a:gd name="T26" fmla="*/ 2674 w 6180"/>
                <a:gd name="T27" fmla="*/ 5934 h 6723"/>
                <a:gd name="T28" fmla="*/ 3049 w 6180"/>
                <a:gd name="T29" fmla="*/ 6260 h 6723"/>
                <a:gd name="T30" fmla="*/ 3452 w 6180"/>
                <a:gd name="T31" fmla="*/ 6572 h 6723"/>
                <a:gd name="T32" fmla="*/ 6180 w 6180"/>
                <a:gd name="T33" fmla="*/ 3282 h 6723"/>
                <a:gd name="T34" fmla="*/ 5996 w 6180"/>
                <a:gd name="T35" fmla="*/ 3144 h 6723"/>
                <a:gd name="T36" fmla="*/ 5820 w 6180"/>
                <a:gd name="T37" fmla="*/ 2999 h 6723"/>
                <a:gd name="T38" fmla="*/ 5651 w 6180"/>
                <a:gd name="T39" fmla="*/ 2846 h 6723"/>
                <a:gd name="T40" fmla="*/ 5492 w 6180"/>
                <a:gd name="T41" fmla="*/ 2685 h 6723"/>
                <a:gd name="T42" fmla="*/ 5340 w 6180"/>
                <a:gd name="T43" fmla="*/ 2514 h 6723"/>
                <a:gd name="T44" fmla="*/ 5198 w 6180"/>
                <a:gd name="T45" fmla="*/ 2335 h 6723"/>
                <a:gd name="T46" fmla="*/ 5065 w 6180"/>
                <a:gd name="T47" fmla="*/ 2147 h 6723"/>
                <a:gd name="T48" fmla="*/ 4940 w 6180"/>
                <a:gd name="T49" fmla="*/ 1949 h 6723"/>
                <a:gd name="T50" fmla="*/ 4827 w 6180"/>
                <a:gd name="T51" fmla="*/ 1742 h 6723"/>
                <a:gd name="T52" fmla="*/ 4722 w 6180"/>
                <a:gd name="T53" fmla="*/ 1526 h 6723"/>
                <a:gd name="T54" fmla="*/ 4628 w 6180"/>
                <a:gd name="T55" fmla="*/ 1298 h 6723"/>
                <a:gd name="T56" fmla="*/ 4545 w 6180"/>
                <a:gd name="T57" fmla="*/ 1060 h 6723"/>
                <a:gd name="T58" fmla="*/ 4472 w 6180"/>
                <a:gd name="T59" fmla="*/ 812 h 6723"/>
                <a:gd name="T60" fmla="*/ 4411 w 6180"/>
                <a:gd name="T61" fmla="*/ 552 h 6723"/>
                <a:gd name="T62" fmla="*/ 4360 w 6180"/>
                <a:gd name="T63" fmla="*/ 282 h 6723"/>
                <a:gd name="T64" fmla="*/ 4322 w 6180"/>
                <a:gd name="T65" fmla="*/ 0 h 6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80" h="6723">
                  <a:moveTo>
                    <a:pt x="0" y="368"/>
                  </a:moveTo>
                  <a:lnTo>
                    <a:pt x="28" y="608"/>
                  </a:lnTo>
                  <a:lnTo>
                    <a:pt x="61" y="847"/>
                  </a:lnTo>
                  <a:lnTo>
                    <a:pt x="98" y="1083"/>
                  </a:lnTo>
                  <a:lnTo>
                    <a:pt x="141" y="1318"/>
                  </a:lnTo>
                  <a:lnTo>
                    <a:pt x="190" y="1549"/>
                  </a:lnTo>
                  <a:lnTo>
                    <a:pt x="242" y="1777"/>
                  </a:lnTo>
                  <a:lnTo>
                    <a:pt x="301" y="2004"/>
                  </a:lnTo>
                  <a:lnTo>
                    <a:pt x="365" y="2227"/>
                  </a:lnTo>
                  <a:lnTo>
                    <a:pt x="433" y="2448"/>
                  </a:lnTo>
                  <a:lnTo>
                    <a:pt x="508" y="2666"/>
                  </a:lnTo>
                  <a:lnTo>
                    <a:pt x="588" y="2881"/>
                  </a:lnTo>
                  <a:lnTo>
                    <a:pt x="673" y="3095"/>
                  </a:lnTo>
                  <a:lnTo>
                    <a:pt x="764" y="3305"/>
                  </a:lnTo>
                  <a:lnTo>
                    <a:pt x="861" y="3512"/>
                  </a:lnTo>
                  <a:lnTo>
                    <a:pt x="965" y="3716"/>
                  </a:lnTo>
                  <a:lnTo>
                    <a:pt x="1072" y="3917"/>
                  </a:lnTo>
                  <a:lnTo>
                    <a:pt x="1188" y="4116"/>
                  </a:lnTo>
                  <a:lnTo>
                    <a:pt x="1308" y="4311"/>
                  </a:lnTo>
                  <a:lnTo>
                    <a:pt x="1435" y="4505"/>
                  </a:lnTo>
                  <a:lnTo>
                    <a:pt x="1568" y="4694"/>
                  </a:lnTo>
                  <a:lnTo>
                    <a:pt x="1706" y="4881"/>
                  </a:lnTo>
                  <a:lnTo>
                    <a:pt x="1852" y="5064"/>
                  </a:lnTo>
                  <a:lnTo>
                    <a:pt x="2004" y="5245"/>
                  </a:lnTo>
                  <a:lnTo>
                    <a:pt x="2161" y="5422"/>
                  </a:lnTo>
                  <a:lnTo>
                    <a:pt x="2325" y="5595"/>
                  </a:lnTo>
                  <a:lnTo>
                    <a:pt x="2497" y="5767"/>
                  </a:lnTo>
                  <a:lnTo>
                    <a:pt x="2674" y="5934"/>
                  </a:lnTo>
                  <a:lnTo>
                    <a:pt x="2858" y="6099"/>
                  </a:lnTo>
                  <a:lnTo>
                    <a:pt x="3049" y="6260"/>
                  </a:lnTo>
                  <a:lnTo>
                    <a:pt x="3247" y="6417"/>
                  </a:lnTo>
                  <a:lnTo>
                    <a:pt x="3452" y="6572"/>
                  </a:lnTo>
                  <a:lnTo>
                    <a:pt x="3663" y="6723"/>
                  </a:lnTo>
                  <a:lnTo>
                    <a:pt x="6180" y="3282"/>
                  </a:lnTo>
                  <a:lnTo>
                    <a:pt x="6087" y="3215"/>
                  </a:lnTo>
                  <a:lnTo>
                    <a:pt x="5996" y="3144"/>
                  </a:lnTo>
                  <a:lnTo>
                    <a:pt x="5907" y="3073"/>
                  </a:lnTo>
                  <a:lnTo>
                    <a:pt x="5820" y="2999"/>
                  </a:lnTo>
                  <a:lnTo>
                    <a:pt x="5735" y="2923"/>
                  </a:lnTo>
                  <a:lnTo>
                    <a:pt x="5651" y="2846"/>
                  </a:lnTo>
                  <a:lnTo>
                    <a:pt x="5570" y="2766"/>
                  </a:lnTo>
                  <a:lnTo>
                    <a:pt x="5492" y="2685"/>
                  </a:lnTo>
                  <a:lnTo>
                    <a:pt x="5415" y="2600"/>
                  </a:lnTo>
                  <a:lnTo>
                    <a:pt x="5340" y="2514"/>
                  </a:lnTo>
                  <a:lnTo>
                    <a:pt x="5268" y="2425"/>
                  </a:lnTo>
                  <a:lnTo>
                    <a:pt x="5198" y="2335"/>
                  </a:lnTo>
                  <a:lnTo>
                    <a:pt x="5130" y="2243"/>
                  </a:lnTo>
                  <a:lnTo>
                    <a:pt x="5065" y="2147"/>
                  </a:lnTo>
                  <a:lnTo>
                    <a:pt x="5002" y="2049"/>
                  </a:lnTo>
                  <a:lnTo>
                    <a:pt x="4940" y="1949"/>
                  </a:lnTo>
                  <a:lnTo>
                    <a:pt x="4882" y="1847"/>
                  </a:lnTo>
                  <a:lnTo>
                    <a:pt x="4827" y="1742"/>
                  </a:lnTo>
                  <a:lnTo>
                    <a:pt x="4773" y="1634"/>
                  </a:lnTo>
                  <a:lnTo>
                    <a:pt x="4722" y="1526"/>
                  </a:lnTo>
                  <a:lnTo>
                    <a:pt x="4674" y="1413"/>
                  </a:lnTo>
                  <a:lnTo>
                    <a:pt x="4628" y="1298"/>
                  </a:lnTo>
                  <a:lnTo>
                    <a:pt x="4585" y="1180"/>
                  </a:lnTo>
                  <a:lnTo>
                    <a:pt x="4545" y="1060"/>
                  </a:lnTo>
                  <a:lnTo>
                    <a:pt x="4507" y="937"/>
                  </a:lnTo>
                  <a:lnTo>
                    <a:pt x="4472" y="812"/>
                  </a:lnTo>
                  <a:lnTo>
                    <a:pt x="4439" y="683"/>
                  </a:lnTo>
                  <a:lnTo>
                    <a:pt x="4411" y="552"/>
                  </a:lnTo>
                  <a:lnTo>
                    <a:pt x="4383" y="419"/>
                  </a:lnTo>
                  <a:lnTo>
                    <a:pt x="4360" y="282"/>
                  </a:lnTo>
                  <a:lnTo>
                    <a:pt x="4339" y="142"/>
                  </a:lnTo>
                  <a:lnTo>
                    <a:pt x="4322" y="0"/>
                  </a:lnTo>
                  <a:lnTo>
                    <a:pt x="0" y="368"/>
                  </a:lnTo>
                  <a:close/>
                </a:path>
              </a:pathLst>
            </a:custGeom>
            <a:solidFill>
              <a:srgbClr val="464646"/>
            </a:solidFill>
            <a:ln w="4763">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166E5378-266D-7AA5-6A7C-B922840880B1}"/>
                </a:ext>
              </a:extLst>
            </p:cNvPr>
            <p:cNvSpPr/>
            <p:nvPr/>
          </p:nvSpPr>
          <p:spPr>
            <a:xfrm>
              <a:off x="4044546" y="3920157"/>
              <a:ext cx="1220950" cy="943286"/>
            </a:xfrm>
            <a:prstGeom prst="rect">
              <a:avLst/>
            </a:prstGeom>
            <a:noFill/>
            <a:ln w="9525" cap="flat" cmpd="sng" algn="ctr">
              <a:noFill/>
              <a:prstDash val="solid"/>
            </a:ln>
            <a:effectLst/>
          </p:spPr>
          <p:txBody>
            <a:bodyPr rtlCol="0" anchor="ctr"/>
            <a:lstStyle/>
            <a:p>
              <a:pPr marL="0" marR="0" lvl="0" indent="0" algn="ctr" rtl="0">
                <a:spcBef>
                  <a:spcPts val="0"/>
                </a:spcBef>
                <a:spcAft>
                  <a:spcPts val="0"/>
                </a:spcAft>
                <a:buNone/>
              </a:pPr>
              <a:r>
                <a:rPr lang="en-US" sz="1400" b="1" dirty="0">
                  <a:solidFill>
                    <a:schemeClr val="lt1"/>
                  </a:solidFill>
                  <a:latin typeface="Arial" panose="020B0604020202020204" pitchFamily="34" charset="0"/>
                  <a:ea typeface="Georgia"/>
                  <a:cs typeface="Arial" panose="020B0604020202020204" pitchFamily="34" charset="0"/>
                  <a:sym typeface="Georgia"/>
                </a:rPr>
                <a:t>RBI‘s Guidelines for Banks</a:t>
              </a:r>
              <a:endParaRPr lang="en-US" sz="1400" b="1" dirty="0">
                <a:latin typeface="Arial" panose="020B0604020202020204" pitchFamily="34" charset="0"/>
                <a:cs typeface="Arial" panose="020B0604020202020204" pitchFamily="34" charset="0"/>
              </a:endParaRPr>
            </a:p>
          </p:txBody>
        </p:sp>
        <p:sp>
          <p:nvSpPr>
            <p:cNvPr id="88" name="Freeform 9">
              <a:extLst>
                <a:ext uri="{FF2B5EF4-FFF2-40B4-BE49-F238E27FC236}">
                  <a16:creationId xmlns:a16="http://schemas.microsoft.com/office/drawing/2014/main" id="{A1E008A2-3FC6-69CC-957F-0C1F38D8C62F}"/>
                </a:ext>
              </a:extLst>
            </p:cNvPr>
            <p:cNvSpPr>
              <a:spLocks/>
            </p:cNvSpPr>
            <p:nvPr/>
          </p:nvSpPr>
          <p:spPr bwMode="auto">
            <a:xfrm>
              <a:off x="6848416" y="1497559"/>
              <a:ext cx="1671885" cy="1820552"/>
            </a:xfrm>
            <a:custGeom>
              <a:avLst/>
              <a:gdLst>
                <a:gd name="T0" fmla="*/ 6148 w 6176"/>
                <a:gd name="T1" fmla="*/ 6118 h 6722"/>
                <a:gd name="T2" fmla="*/ 6078 w 6176"/>
                <a:gd name="T3" fmla="*/ 5643 h 6722"/>
                <a:gd name="T4" fmla="*/ 5989 w 6176"/>
                <a:gd name="T5" fmla="*/ 5178 h 6722"/>
                <a:gd name="T6" fmla="*/ 5877 w 6176"/>
                <a:gd name="T7" fmla="*/ 4723 h 6722"/>
                <a:gd name="T8" fmla="*/ 5745 w 6176"/>
                <a:gd name="T9" fmla="*/ 4279 h 6722"/>
                <a:gd name="T10" fmla="*/ 5591 w 6176"/>
                <a:gd name="T11" fmla="*/ 3844 h 6722"/>
                <a:gd name="T12" fmla="*/ 5415 w 6176"/>
                <a:gd name="T13" fmla="*/ 3422 h 6722"/>
                <a:gd name="T14" fmla="*/ 5216 w 6176"/>
                <a:gd name="T15" fmla="*/ 3010 h 6722"/>
                <a:gd name="T16" fmla="*/ 4993 w 6176"/>
                <a:gd name="T17" fmla="*/ 2609 h 6722"/>
                <a:gd name="T18" fmla="*/ 4746 w 6176"/>
                <a:gd name="T19" fmla="*/ 2221 h 6722"/>
                <a:gd name="T20" fmla="*/ 4475 w 6176"/>
                <a:gd name="T21" fmla="*/ 1845 h 6722"/>
                <a:gd name="T22" fmla="*/ 4178 w 6176"/>
                <a:gd name="T23" fmla="*/ 1480 h 6722"/>
                <a:gd name="T24" fmla="*/ 3857 w 6176"/>
                <a:gd name="T25" fmla="*/ 1129 h 6722"/>
                <a:gd name="T26" fmla="*/ 3509 w 6176"/>
                <a:gd name="T27" fmla="*/ 789 h 6722"/>
                <a:gd name="T28" fmla="*/ 3133 w 6176"/>
                <a:gd name="T29" fmla="*/ 464 h 6722"/>
                <a:gd name="T30" fmla="*/ 2732 w 6176"/>
                <a:gd name="T31" fmla="*/ 151 h 6722"/>
                <a:gd name="T32" fmla="*/ 0 w 6176"/>
                <a:gd name="T33" fmla="*/ 3437 h 6722"/>
                <a:gd name="T34" fmla="*/ 184 w 6176"/>
                <a:gd name="T35" fmla="*/ 3576 h 6722"/>
                <a:gd name="T36" fmla="*/ 360 w 6176"/>
                <a:gd name="T37" fmla="*/ 3721 h 6722"/>
                <a:gd name="T38" fmla="*/ 527 w 6176"/>
                <a:gd name="T39" fmla="*/ 3875 h 6722"/>
                <a:gd name="T40" fmla="*/ 688 w 6176"/>
                <a:gd name="T41" fmla="*/ 4037 h 6722"/>
                <a:gd name="T42" fmla="*/ 838 w 6176"/>
                <a:gd name="T43" fmla="*/ 4207 h 6722"/>
                <a:gd name="T44" fmla="*/ 980 w 6176"/>
                <a:gd name="T45" fmla="*/ 4386 h 6722"/>
                <a:gd name="T46" fmla="*/ 1114 w 6176"/>
                <a:gd name="T47" fmla="*/ 4574 h 6722"/>
                <a:gd name="T48" fmla="*/ 1237 w 6176"/>
                <a:gd name="T49" fmla="*/ 4772 h 6722"/>
                <a:gd name="T50" fmla="*/ 1351 w 6176"/>
                <a:gd name="T51" fmla="*/ 4979 h 6722"/>
                <a:gd name="T52" fmla="*/ 1455 w 6176"/>
                <a:gd name="T53" fmla="*/ 5197 h 6722"/>
                <a:gd name="T54" fmla="*/ 1548 w 6176"/>
                <a:gd name="T55" fmla="*/ 5423 h 6722"/>
                <a:gd name="T56" fmla="*/ 1632 w 6176"/>
                <a:gd name="T57" fmla="*/ 5661 h 6722"/>
                <a:gd name="T58" fmla="*/ 1705 w 6176"/>
                <a:gd name="T59" fmla="*/ 5909 h 6722"/>
                <a:gd name="T60" fmla="*/ 1766 w 6176"/>
                <a:gd name="T61" fmla="*/ 6169 h 6722"/>
                <a:gd name="T62" fmla="*/ 1816 w 6176"/>
                <a:gd name="T63" fmla="*/ 6439 h 6722"/>
                <a:gd name="T64" fmla="*/ 1854 w 6176"/>
                <a:gd name="T65" fmla="*/ 6722 h 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76" h="6722">
                  <a:moveTo>
                    <a:pt x="6176" y="6359"/>
                  </a:moveTo>
                  <a:lnTo>
                    <a:pt x="6148" y="6118"/>
                  </a:lnTo>
                  <a:lnTo>
                    <a:pt x="6115" y="5880"/>
                  </a:lnTo>
                  <a:lnTo>
                    <a:pt x="6078" y="5643"/>
                  </a:lnTo>
                  <a:lnTo>
                    <a:pt x="6036" y="5409"/>
                  </a:lnTo>
                  <a:lnTo>
                    <a:pt x="5989" y="5178"/>
                  </a:lnTo>
                  <a:lnTo>
                    <a:pt x="5936" y="4949"/>
                  </a:lnTo>
                  <a:lnTo>
                    <a:pt x="5877" y="4723"/>
                  </a:lnTo>
                  <a:lnTo>
                    <a:pt x="5814" y="4500"/>
                  </a:lnTo>
                  <a:lnTo>
                    <a:pt x="5745" y="4279"/>
                  </a:lnTo>
                  <a:lnTo>
                    <a:pt x="5671" y="4061"/>
                  </a:lnTo>
                  <a:lnTo>
                    <a:pt x="5591" y="3844"/>
                  </a:lnTo>
                  <a:lnTo>
                    <a:pt x="5505" y="3632"/>
                  </a:lnTo>
                  <a:lnTo>
                    <a:pt x="5415" y="3422"/>
                  </a:lnTo>
                  <a:lnTo>
                    <a:pt x="5318" y="3214"/>
                  </a:lnTo>
                  <a:lnTo>
                    <a:pt x="5216" y="3010"/>
                  </a:lnTo>
                  <a:lnTo>
                    <a:pt x="5107" y="2808"/>
                  </a:lnTo>
                  <a:lnTo>
                    <a:pt x="4993" y="2609"/>
                  </a:lnTo>
                  <a:lnTo>
                    <a:pt x="4873" y="2414"/>
                  </a:lnTo>
                  <a:lnTo>
                    <a:pt x="4746" y="2221"/>
                  </a:lnTo>
                  <a:lnTo>
                    <a:pt x="4614" y="2032"/>
                  </a:lnTo>
                  <a:lnTo>
                    <a:pt x="4475" y="1845"/>
                  </a:lnTo>
                  <a:lnTo>
                    <a:pt x="4330" y="1661"/>
                  </a:lnTo>
                  <a:lnTo>
                    <a:pt x="4178" y="1480"/>
                  </a:lnTo>
                  <a:lnTo>
                    <a:pt x="4021" y="1303"/>
                  </a:lnTo>
                  <a:lnTo>
                    <a:pt x="3857" y="1129"/>
                  </a:lnTo>
                  <a:lnTo>
                    <a:pt x="3686" y="958"/>
                  </a:lnTo>
                  <a:lnTo>
                    <a:pt x="3509" y="789"/>
                  </a:lnTo>
                  <a:lnTo>
                    <a:pt x="3324" y="625"/>
                  </a:lnTo>
                  <a:lnTo>
                    <a:pt x="3133" y="464"/>
                  </a:lnTo>
                  <a:lnTo>
                    <a:pt x="2936" y="305"/>
                  </a:lnTo>
                  <a:lnTo>
                    <a:pt x="2732" y="151"/>
                  </a:lnTo>
                  <a:lnTo>
                    <a:pt x="2520" y="0"/>
                  </a:lnTo>
                  <a:lnTo>
                    <a:pt x="0" y="3437"/>
                  </a:lnTo>
                  <a:lnTo>
                    <a:pt x="92" y="3506"/>
                  </a:lnTo>
                  <a:lnTo>
                    <a:pt x="184" y="3576"/>
                  </a:lnTo>
                  <a:lnTo>
                    <a:pt x="273" y="3647"/>
                  </a:lnTo>
                  <a:lnTo>
                    <a:pt x="360" y="3721"/>
                  </a:lnTo>
                  <a:lnTo>
                    <a:pt x="444" y="3797"/>
                  </a:lnTo>
                  <a:lnTo>
                    <a:pt x="527" y="3875"/>
                  </a:lnTo>
                  <a:lnTo>
                    <a:pt x="608" y="3954"/>
                  </a:lnTo>
                  <a:lnTo>
                    <a:pt x="688" y="4037"/>
                  </a:lnTo>
                  <a:lnTo>
                    <a:pt x="764" y="4120"/>
                  </a:lnTo>
                  <a:lnTo>
                    <a:pt x="838" y="4207"/>
                  </a:lnTo>
                  <a:lnTo>
                    <a:pt x="910" y="4295"/>
                  </a:lnTo>
                  <a:lnTo>
                    <a:pt x="980" y="4386"/>
                  </a:lnTo>
                  <a:lnTo>
                    <a:pt x="1048" y="4479"/>
                  </a:lnTo>
                  <a:lnTo>
                    <a:pt x="1114" y="4574"/>
                  </a:lnTo>
                  <a:lnTo>
                    <a:pt x="1176" y="4672"/>
                  </a:lnTo>
                  <a:lnTo>
                    <a:pt x="1237" y="4772"/>
                  </a:lnTo>
                  <a:lnTo>
                    <a:pt x="1295" y="4875"/>
                  </a:lnTo>
                  <a:lnTo>
                    <a:pt x="1351" y="4979"/>
                  </a:lnTo>
                  <a:lnTo>
                    <a:pt x="1404" y="5087"/>
                  </a:lnTo>
                  <a:lnTo>
                    <a:pt x="1455" y="5197"/>
                  </a:lnTo>
                  <a:lnTo>
                    <a:pt x="1503" y="5309"/>
                  </a:lnTo>
                  <a:lnTo>
                    <a:pt x="1548" y="5423"/>
                  </a:lnTo>
                  <a:lnTo>
                    <a:pt x="1591" y="5541"/>
                  </a:lnTo>
                  <a:lnTo>
                    <a:pt x="1632" y="5661"/>
                  </a:lnTo>
                  <a:lnTo>
                    <a:pt x="1669" y="5784"/>
                  </a:lnTo>
                  <a:lnTo>
                    <a:pt x="1705" y="5909"/>
                  </a:lnTo>
                  <a:lnTo>
                    <a:pt x="1737" y="6038"/>
                  </a:lnTo>
                  <a:lnTo>
                    <a:pt x="1766" y="6169"/>
                  </a:lnTo>
                  <a:lnTo>
                    <a:pt x="1793" y="6303"/>
                  </a:lnTo>
                  <a:lnTo>
                    <a:pt x="1816" y="6439"/>
                  </a:lnTo>
                  <a:lnTo>
                    <a:pt x="1837" y="6579"/>
                  </a:lnTo>
                  <a:lnTo>
                    <a:pt x="1854" y="6722"/>
                  </a:lnTo>
                  <a:lnTo>
                    <a:pt x="6176" y="6359"/>
                  </a:lnTo>
                  <a:close/>
                </a:path>
              </a:pathLst>
            </a:custGeom>
            <a:solidFill>
              <a:srgbClr val="464646"/>
            </a:solidFill>
            <a:ln w="4763">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89" name="Straight Connector 88">
              <a:extLst>
                <a:ext uri="{FF2B5EF4-FFF2-40B4-BE49-F238E27FC236}">
                  <a16:creationId xmlns:a16="http://schemas.microsoft.com/office/drawing/2014/main" id="{1DFD73E1-3CEE-8785-4D20-2336F579DC5C}"/>
                </a:ext>
              </a:extLst>
            </p:cNvPr>
            <p:cNvCxnSpPr/>
            <p:nvPr/>
          </p:nvCxnSpPr>
          <p:spPr>
            <a:xfrm>
              <a:off x="4957110" y="2695350"/>
              <a:ext cx="2633322" cy="1587594"/>
            </a:xfrm>
            <a:prstGeom prst="line">
              <a:avLst/>
            </a:prstGeom>
            <a:noFill/>
            <a:ln w="12700" cap="flat" cmpd="sng" algn="ctr">
              <a:solidFill>
                <a:srgbClr val="4D4E5C"/>
              </a:solidFill>
              <a:prstDash val="solid"/>
              <a:headEnd type="none" w="med" len="med"/>
              <a:tailEnd type="none" w="med" len="med"/>
            </a:ln>
            <a:effectLst/>
          </p:spPr>
        </p:cxnSp>
        <p:sp>
          <p:nvSpPr>
            <p:cNvPr id="90" name="Freeform 10">
              <a:extLst>
                <a:ext uri="{FF2B5EF4-FFF2-40B4-BE49-F238E27FC236}">
                  <a16:creationId xmlns:a16="http://schemas.microsoft.com/office/drawing/2014/main" id="{4BCFF9D3-17EF-D2A4-0EFE-D0AA9F43D13E}"/>
                </a:ext>
              </a:extLst>
            </p:cNvPr>
            <p:cNvSpPr>
              <a:spLocks/>
            </p:cNvSpPr>
            <p:nvPr/>
          </p:nvSpPr>
          <p:spPr bwMode="auto">
            <a:xfrm>
              <a:off x="6853290" y="3522830"/>
              <a:ext cx="1667011" cy="1840050"/>
            </a:xfrm>
            <a:custGeom>
              <a:avLst/>
              <a:gdLst>
                <a:gd name="T0" fmla="*/ 2676 w 6154"/>
                <a:gd name="T1" fmla="*/ 6658 h 6802"/>
                <a:gd name="T2" fmla="*/ 3053 w 6154"/>
                <a:gd name="T3" fmla="*/ 6359 h 6802"/>
                <a:gd name="T4" fmla="*/ 3411 w 6154"/>
                <a:gd name="T5" fmla="*/ 6048 h 6802"/>
                <a:gd name="T6" fmla="*/ 3749 w 6154"/>
                <a:gd name="T7" fmla="*/ 5723 h 6802"/>
                <a:gd name="T8" fmla="*/ 4068 w 6154"/>
                <a:gd name="T9" fmla="*/ 5387 h 6802"/>
                <a:gd name="T10" fmla="*/ 4366 w 6154"/>
                <a:gd name="T11" fmla="*/ 5036 h 6802"/>
                <a:gd name="T12" fmla="*/ 4643 w 6154"/>
                <a:gd name="T13" fmla="*/ 4671 h 6802"/>
                <a:gd name="T14" fmla="*/ 4900 w 6154"/>
                <a:gd name="T15" fmla="*/ 4293 h 6802"/>
                <a:gd name="T16" fmla="*/ 5134 w 6154"/>
                <a:gd name="T17" fmla="*/ 3899 h 6802"/>
                <a:gd name="T18" fmla="*/ 5348 w 6154"/>
                <a:gd name="T19" fmla="*/ 3491 h 6802"/>
                <a:gd name="T20" fmla="*/ 5537 w 6154"/>
                <a:gd name="T21" fmla="*/ 3068 h 6802"/>
                <a:gd name="T22" fmla="*/ 5704 w 6154"/>
                <a:gd name="T23" fmla="*/ 2629 h 6802"/>
                <a:gd name="T24" fmla="*/ 5846 w 6154"/>
                <a:gd name="T25" fmla="*/ 2174 h 6802"/>
                <a:gd name="T26" fmla="*/ 5965 w 6154"/>
                <a:gd name="T27" fmla="*/ 1703 h 6802"/>
                <a:gd name="T28" fmla="*/ 6060 w 6154"/>
                <a:gd name="T29" fmla="*/ 1216 h 6802"/>
                <a:gd name="T30" fmla="*/ 6128 w 6154"/>
                <a:gd name="T31" fmla="*/ 711 h 6802"/>
                <a:gd name="T32" fmla="*/ 1913 w 6154"/>
                <a:gd name="T33" fmla="*/ 0 h 6802"/>
                <a:gd name="T34" fmla="*/ 1885 w 6154"/>
                <a:gd name="T35" fmla="*/ 227 h 6802"/>
                <a:gd name="T36" fmla="*/ 1848 w 6154"/>
                <a:gd name="T37" fmla="*/ 453 h 6802"/>
                <a:gd name="T38" fmla="*/ 1799 w 6154"/>
                <a:gd name="T39" fmla="*/ 675 h 6802"/>
                <a:gd name="T40" fmla="*/ 1739 w 6154"/>
                <a:gd name="T41" fmla="*/ 894 h 6802"/>
                <a:gd name="T42" fmla="*/ 1667 w 6154"/>
                <a:gd name="T43" fmla="*/ 1110 h 6802"/>
                <a:gd name="T44" fmla="*/ 1583 w 6154"/>
                <a:gd name="T45" fmla="*/ 1323 h 6802"/>
                <a:gd name="T46" fmla="*/ 1488 w 6154"/>
                <a:gd name="T47" fmla="*/ 1533 h 6802"/>
                <a:gd name="T48" fmla="*/ 1379 w 6154"/>
                <a:gd name="T49" fmla="*/ 1738 h 6802"/>
                <a:gd name="T50" fmla="*/ 1255 w 6154"/>
                <a:gd name="T51" fmla="*/ 1941 h 6802"/>
                <a:gd name="T52" fmla="*/ 1120 w 6154"/>
                <a:gd name="T53" fmla="*/ 2140 h 6802"/>
                <a:gd name="T54" fmla="*/ 970 w 6154"/>
                <a:gd name="T55" fmla="*/ 2334 h 6802"/>
                <a:gd name="T56" fmla="*/ 806 w 6154"/>
                <a:gd name="T57" fmla="*/ 2526 h 6802"/>
                <a:gd name="T58" fmla="*/ 628 w 6154"/>
                <a:gd name="T59" fmla="*/ 2714 h 6802"/>
                <a:gd name="T60" fmla="*/ 434 w 6154"/>
                <a:gd name="T61" fmla="*/ 2896 h 6802"/>
                <a:gd name="T62" fmla="*/ 224 w 6154"/>
                <a:gd name="T63" fmla="*/ 3075 h 6802"/>
                <a:gd name="T64" fmla="*/ 0 w 6154"/>
                <a:gd name="T65" fmla="*/ 3250 h 6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54" h="6802">
                  <a:moveTo>
                    <a:pt x="2482" y="6802"/>
                  </a:moveTo>
                  <a:lnTo>
                    <a:pt x="2676" y="6658"/>
                  </a:lnTo>
                  <a:lnTo>
                    <a:pt x="2867" y="6510"/>
                  </a:lnTo>
                  <a:lnTo>
                    <a:pt x="3053" y="6359"/>
                  </a:lnTo>
                  <a:lnTo>
                    <a:pt x="3235" y="6205"/>
                  </a:lnTo>
                  <a:lnTo>
                    <a:pt x="3411" y="6048"/>
                  </a:lnTo>
                  <a:lnTo>
                    <a:pt x="3582" y="5887"/>
                  </a:lnTo>
                  <a:lnTo>
                    <a:pt x="3749" y="5723"/>
                  </a:lnTo>
                  <a:lnTo>
                    <a:pt x="3910" y="5557"/>
                  </a:lnTo>
                  <a:lnTo>
                    <a:pt x="4068" y="5387"/>
                  </a:lnTo>
                  <a:lnTo>
                    <a:pt x="4220" y="5213"/>
                  </a:lnTo>
                  <a:lnTo>
                    <a:pt x="4366" y="5036"/>
                  </a:lnTo>
                  <a:lnTo>
                    <a:pt x="4507" y="4856"/>
                  </a:lnTo>
                  <a:lnTo>
                    <a:pt x="4643" y="4671"/>
                  </a:lnTo>
                  <a:lnTo>
                    <a:pt x="4774" y="4484"/>
                  </a:lnTo>
                  <a:lnTo>
                    <a:pt x="4900" y="4293"/>
                  </a:lnTo>
                  <a:lnTo>
                    <a:pt x="5020" y="4098"/>
                  </a:lnTo>
                  <a:lnTo>
                    <a:pt x="5134" y="3899"/>
                  </a:lnTo>
                  <a:lnTo>
                    <a:pt x="5244" y="3697"/>
                  </a:lnTo>
                  <a:lnTo>
                    <a:pt x="5348" y="3491"/>
                  </a:lnTo>
                  <a:lnTo>
                    <a:pt x="5445" y="3281"/>
                  </a:lnTo>
                  <a:lnTo>
                    <a:pt x="5537" y="3068"/>
                  </a:lnTo>
                  <a:lnTo>
                    <a:pt x="5624" y="2850"/>
                  </a:lnTo>
                  <a:lnTo>
                    <a:pt x="5704" y="2629"/>
                  </a:lnTo>
                  <a:lnTo>
                    <a:pt x="5778" y="2404"/>
                  </a:lnTo>
                  <a:lnTo>
                    <a:pt x="5846" y="2174"/>
                  </a:lnTo>
                  <a:lnTo>
                    <a:pt x="5909" y="1941"/>
                  </a:lnTo>
                  <a:lnTo>
                    <a:pt x="5965" y="1703"/>
                  </a:lnTo>
                  <a:lnTo>
                    <a:pt x="6016" y="1461"/>
                  </a:lnTo>
                  <a:lnTo>
                    <a:pt x="6060" y="1216"/>
                  </a:lnTo>
                  <a:lnTo>
                    <a:pt x="6097" y="965"/>
                  </a:lnTo>
                  <a:lnTo>
                    <a:pt x="6128" y="711"/>
                  </a:lnTo>
                  <a:lnTo>
                    <a:pt x="6154" y="453"/>
                  </a:lnTo>
                  <a:lnTo>
                    <a:pt x="1913" y="0"/>
                  </a:lnTo>
                  <a:lnTo>
                    <a:pt x="1900" y="114"/>
                  </a:lnTo>
                  <a:lnTo>
                    <a:pt x="1885" y="227"/>
                  </a:lnTo>
                  <a:lnTo>
                    <a:pt x="1867" y="341"/>
                  </a:lnTo>
                  <a:lnTo>
                    <a:pt x="1848" y="453"/>
                  </a:lnTo>
                  <a:lnTo>
                    <a:pt x="1825" y="564"/>
                  </a:lnTo>
                  <a:lnTo>
                    <a:pt x="1799" y="675"/>
                  </a:lnTo>
                  <a:lnTo>
                    <a:pt x="1771" y="785"/>
                  </a:lnTo>
                  <a:lnTo>
                    <a:pt x="1739" y="894"/>
                  </a:lnTo>
                  <a:lnTo>
                    <a:pt x="1705" y="1003"/>
                  </a:lnTo>
                  <a:lnTo>
                    <a:pt x="1667" y="1110"/>
                  </a:lnTo>
                  <a:lnTo>
                    <a:pt x="1627" y="1217"/>
                  </a:lnTo>
                  <a:lnTo>
                    <a:pt x="1583" y="1323"/>
                  </a:lnTo>
                  <a:lnTo>
                    <a:pt x="1537" y="1428"/>
                  </a:lnTo>
                  <a:lnTo>
                    <a:pt x="1488" y="1533"/>
                  </a:lnTo>
                  <a:lnTo>
                    <a:pt x="1435" y="1636"/>
                  </a:lnTo>
                  <a:lnTo>
                    <a:pt x="1379" y="1738"/>
                  </a:lnTo>
                  <a:lnTo>
                    <a:pt x="1319" y="1840"/>
                  </a:lnTo>
                  <a:lnTo>
                    <a:pt x="1255" y="1941"/>
                  </a:lnTo>
                  <a:lnTo>
                    <a:pt x="1189" y="2041"/>
                  </a:lnTo>
                  <a:lnTo>
                    <a:pt x="1120" y="2140"/>
                  </a:lnTo>
                  <a:lnTo>
                    <a:pt x="1047" y="2237"/>
                  </a:lnTo>
                  <a:lnTo>
                    <a:pt x="970" y="2334"/>
                  </a:lnTo>
                  <a:lnTo>
                    <a:pt x="890" y="2431"/>
                  </a:lnTo>
                  <a:lnTo>
                    <a:pt x="806" y="2526"/>
                  </a:lnTo>
                  <a:lnTo>
                    <a:pt x="718" y="2620"/>
                  </a:lnTo>
                  <a:lnTo>
                    <a:pt x="628" y="2714"/>
                  </a:lnTo>
                  <a:lnTo>
                    <a:pt x="532" y="2805"/>
                  </a:lnTo>
                  <a:lnTo>
                    <a:pt x="434" y="2896"/>
                  </a:lnTo>
                  <a:lnTo>
                    <a:pt x="331" y="2986"/>
                  </a:lnTo>
                  <a:lnTo>
                    <a:pt x="224" y="3075"/>
                  </a:lnTo>
                  <a:lnTo>
                    <a:pt x="114" y="3163"/>
                  </a:lnTo>
                  <a:lnTo>
                    <a:pt x="0" y="3250"/>
                  </a:lnTo>
                  <a:lnTo>
                    <a:pt x="2482" y="6802"/>
                  </a:lnTo>
                  <a:close/>
                </a:path>
              </a:pathLst>
            </a:custGeom>
            <a:solidFill>
              <a:schemeClr val="accent4"/>
            </a:solidFill>
            <a:ln w="4763">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5">
              <a:extLst>
                <a:ext uri="{FF2B5EF4-FFF2-40B4-BE49-F238E27FC236}">
                  <a16:creationId xmlns:a16="http://schemas.microsoft.com/office/drawing/2014/main" id="{3689D326-ACE2-8E2F-B539-97C5D1D354E6}"/>
                </a:ext>
              </a:extLst>
            </p:cNvPr>
            <p:cNvSpPr>
              <a:spLocks/>
            </p:cNvSpPr>
            <p:nvPr/>
          </p:nvSpPr>
          <p:spPr bwMode="auto">
            <a:xfrm>
              <a:off x="5183845" y="2455255"/>
              <a:ext cx="1949717" cy="1947492"/>
            </a:xfrm>
            <a:custGeom>
              <a:avLst/>
              <a:gdLst>
                <a:gd name="T0" fmla="*/ 4356 w 7904"/>
                <a:gd name="T1" fmla="*/ 20 h 7896"/>
                <a:gd name="T2" fmla="*/ 4939 w 7904"/>
                <a:gd name="T3" fmla="*/ 124 h 7896"/>
                <a:gd name="T4" fmla="*/ 5491 w 7904"/>
                <a:gd name="T5" fmla="*/ 310 h 7896"/>
                <a:gd name="T6" fmla="*/ 6002 w 7904"/>
                <a:gd name="T7" fmla="*/ 571 h 7896"/>
                <a:gd name="T8" fmla="*/ 6466 w 7904"/>
                <a:gd name="T9" fmla="*/ 901 h 7896"/>
                <a:gd name="T10" fmla="*/ 6878 w 7904"/>
                <a:gd name="T11" fmla="*/ 1293 h 7896"/>
                <a:gd name="T12" fmla="*/ 7229 w 7904"/>
                <a:gd name="T13" fmla="*/ 1740 h 7896"/>
                <a:gd name="T14" fmla="*/ 7514 w 7904"/>
                <a:gd name="T15" fmla="*/ 2236 h 7896"/>
                <a:gd name="T16" fmla="*/ 7726 w 7904"/>
                <a:gd name="T17" fmla="*/ 2774 h 7896"/>
                <a:gd name="T18" fmla="*/ 7858 w 7904"/>
                <a:gd name="T19" fmla="*/ 3347 h 7896"/>
                <a:gd name="T20" fmla="*/ 7904 w 7904"/>
                <a:gd name="T21" fmla="*/ 3947 h 7896"/>
                <a:gd name="T22" fmla="*/ 7858 w 7904"/>
                <a:gd name="T23" fmla="*/ 4549 h 7896"/>
                <a:gd name="T24" fmla="*/ 7726 w 7904"/>
                <a:gd name="T25" fmla="*/ 5122 h 7896"/>
                <a:gd name="T26" fmla="*/ 7514 w 7904"/>
                <a:gd name="T27" fmla="*/ 5660 h 7896"/>
                <a:gd name="T28" fmla="*/ 7229 w 7904"/>
                <a:gd name="T29" fmla="*/ 6156 h 7896"/>
                <a:gd name="T30" fmla="*/ 6878 w 7904"/>
                <a:gd name="T31" fmla="*/ 6603 h 7896"/>
                <a:gd name="T32" fmla="*/ 6466 w 7904"/>
                <a:gd name="T33" fmla="*/ 6995 h 7896"/>
                <a:gd name="T34" fmla="*/ 6002 w 7904"/>
                <a:gd name="T35" fmla="*/ 7325 h 7896"/>
                <a:gd name="T36" fmla="*/ 5491 w 7904"/>
                <a:gd name="T37" fmla="*/ 7586 h 7896"/>
                <a:gd name="T38" fmla="*/ 4939 w 7904"/>
                <a:gd name="T39" fmla="*/ 7772 h 7896"/>
                <a:gd name="T40" fmla="*/ 4356 w 7904"/>
                <a:gd name="T41" fmla="*/ 7875 h 7896"/>
                <a:gd name="T42" fmla="*/ 3748 w 7904"/>
                <a:gd name="T43" fmla="*/ 7891 h 7896"/>
                <a:gd name="T44" fmla="*/ 3155 w 7904"/>
                <a:gd name="T45" fmla="*/ 7816 h 7896"/>
                <a:gd name="T46" fmla="*/ 2593 w 7904"/>
                <a:gd name="T47" fmla="*/ 7657 h 7896"/>
                <a:gd name="T48" fmla="*/ 2069 w 7904"/>
                <a:gd name="T49" fmla="*/ 7420 h 7896"/>
                <a:gd name="T50" fmla="*/ 1588 w 7904"/>
                <a:gd name="T51" fmla="*/ 7112 h 7896"/>
                <a:gd name="T52" fmla="*/ 1157 w 7904"/>
                <a:gd name="T53" fmla="*/ 6740 h 7896"/>
                <a:gd name="T54" fmla="*/ 785 w 7904"/>
                <a:gd name="T55" fmla="*/ 6311 h 7896"/>
                <a:gd name="T56" fmla="*/ 477 w 7904"/>
                <a:gd name="T57" fmla="*/ 5830 h 7896"/>
                <a:gd name="T58" fmla="*/ 239 w 7904"/>
                <a:gd name="T59" fmla="*/ 5306 h 7896"/>
                <a:gd name="T60" fmla="*/ 80 w 7904"/>
                <a:gd name="T61" fmla="*/ 4744 h 7896"/>
                <a:gd name="T62" fmla="*/ 5 w 7904"/>
                <a:gd name="T63" fmla="*/ 4151 h 7896"/>
                <a:gd name="T64" fmla="*/ 20 w 7904"/>
                <a:gd name="T65" fmla="*/ 3544 h 7896"/>
                <a:gd name="T66" fmla="*/ 125 w 7904"/>
                <a:gd name="T67" fmla="*/ 2961 h 7896"/>
                <a:gd name="T68" fmla="*/ 311 w 7904"/>
                <a:gd name="T69" fmla="*/ 2411 h 7896"/>
                <a:gd name="T70" fmla="*/ 572 w 7904"/>
                <a:gd name="T71" fmla="*/ 1901 h 7896"/>
                <a:gd name="T72" fmla="*/ 902 w 7904"/>
                <a:gd name="T73" fmla="*/ 1437 h 7896"/>
                <a:gd name="T74" fmla="*/ 1295 w 7904"/>
                <a:gd name="T75" fmla="*/ 1026 h 7896"/>
                <a:gd name="T76" fmla="*/ 1743 w 7904"/>
                <a:gd name="T77" fmla="*/ 674 h 7896"/>
                <a:gd name="T78" fmla="*/ 2238 w 7904"/>
                <a:gd name="T79" fmla="*/ 389 h 7896"/>
                <a:gd name="T80" fmla="*/ 2776 w 7904"/>
                <a:gd name="T81" fmla="*/ 177 h 7896"/>
                <a:gd name="T82" fmla="*/ 3350 w 7904"/>
                <a:gd name="T83" fmla="*/ 45 h 7896"/>
                <a:gd name="T84" fmla="*/ 3952 w 7904"/>
                <a:gd name="T85" fmla="*/ 0 h 7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04" h="7896">
                  <a:moveTo>
                    <a:pt x="3952" y="0"/>
                  </a:moveTo>
                  <a:lnTo>
                    <a:pt x="4156" y="5"/>
                  </a:lnTo>
                  <a:lnTo>
                    <a:pt x="4356" y="20"/>
                  </a:lnTo>
                  <a:lnTo>
                    <a:pt x="4554" y="45"/>
                  </a:lnTo>
                  <a:lnTo>
                    <a:pt x="4749" y="80"/>
                  </a:lnTo>
                  <a:lnTo>
                    <a:pt x="4939" y="124"/>
                  </a:lnTo>
                  <a:lnTo>
                    <a:pt x="5128" y="177"/>
                  </a:lnTo>
                  <a:lnTo>
                    <a:pt x="5311" y="239"/>
                  </a:lnTo>
                  <a:lnTo>
                    <a:pt x="5491" y="310"/>
                  </a:lnTo>
                  <a:lnTo>
                    <a:pt x="5666" y="389"/>
                  </a:lnTo>
                  <a:lnTo>
                    <a:pt x="5835" y="476"/>
                  </a:lnTo>
                  <a:lnTo>
                    <a:pt x="6002" y="571"/>
                  </a:lnTo>
                  <a:lnTo>
                    <a:pt x="6161" y="674"/>
                  </a:lnTo>
                  <a:lnTo>
                    <a:pt x="6316" y="784"/>
                  </a:lnTo>
                  <a:lnTo>
                    <a:pt x="6466" y="901"/>
                  </a:lnTo>
                  <a:lnTo>
                    <a:pt x="6609" y="1026"/>
                  </a:lnTo>
                  <a:lnTo>
                    <a:pt x="6747" y="1156"/>
                  </a:lnTo>
                  <a:lnTo>
                    <a:pt x="6878" y="1293"/>
                  </a:lnTo>
                  <a:lnTo>
                    <a:pt x="7002" y="1437"/>
                  </a:lnTo>
                  <a:lnTo>
                    <a:pt x="7119" y="1585"/>
                  </a:lnTo>
                  <a:lnTo>
                    <a:pt x="7229" y="1740"/>
                  </a:lnTo>
                  <a:lnTo>
                    <a:pt x="7332" y="1901"/>
                  </a:lnTo>
                  <a:lnTo>
                    <a:pt x="7427" y="2066"/>
                  </a:lnTo>
                  <a:lnTo>
                    <a:pt x="7514" y="2236"/>
                  </a:lnTo>
                  <a:lnTo>
                    <a:pt x="7593" y="2411"/>
                  </a:lnTo>
                  <a:lnTo>
                    <a:pt x="7665" y="2590"/>
                  </a:lnTo>
                  <a:lnTo>
                    <a:pt x="7726" y="2774"/>
                  </a:lnTo>
                  <a:lnTo>
                    <a:pt x="7779" y="2961"/>
                  </a:lnTo>
                  <a:lnTo>
                    <a:pt x="7824" y="3152"/>
                  </a:lnTo>
                  <a:lnTo>
                    <a:pt x="7858" y="3347"/>
                  </a:lnTo>
                  <a:lnTo>
                    <a:pt x="7884" y="3544"/>
                  </a:lnTo>
                  <a:lnTo>
                    <a:pt x="7899" y="3745"/>
                  </a:lnTo>
                  <a:lnTo>
                    <a:pt x="7904" y="3947"/>
                  </a:lnTo>
                  <a:lnTo>
                    <a:pt x="7899" y="4151"/>
                  </a:lnTo>
                  <a:lnTo>
                    <a:pt x="7884" y="4352"/>
                  </a:lnTo>
                  <a:lnTo>
                    <a:pt x="7858" y="4549"/>
                  </a:lnTo>
                  <a:lnTo>
                    <a:pt x="7824" y="4744"/>
                  </a:lnTo>
                  <a:lnTo>
                    <a:pt x="7779" y="4935"/>
                  </a:lnTo>
                  <a:lnTo>
                    <a:pt x="7726" y="5122"/>
                  </a:lnTo>
                  <a:lnTo>
                    <a:pt x="7665" y="5306"/>
                  </a:lnTo>
                  <a:lnTo>
                    <a:pt x="7593" y="5485"/>
                  </a:lnTo>
                  <a:lnTo>
                    <a:pt x="7514" y="5660"/>
                  </a:lnTo>
                  <a:lnTo>
                    <a:pt x="7427" y="5830"/>
                  </a:lnTo>
                  <a:lnTo>
                    <a:pt x="7332" y="5995"/>
                  </a:lnTo>
                  <a:lnTo>
                    <a:pt x="7229" y="6156"/>
                  </a:lnTo>
                  <a:lnTo>
                    <a:pt x="7119" y="6311"/>
                  </a:lnTo>
                  <a:lnTo>
                    <a:pt x="7002" y="6459"/>
                  </a:lnTo>
                  <a:lnTo>
                    <a:pt x="6878" y="6603"/>
                  </a:lnTo>
                  <a:lnTo>
                    <a:pt x="6747" y="6740"/>
                  </a:lnTo>
                  <a:lnTo>
                    <a:pt x="6609" y="6870"/>
                  </a:lnTo>
                  <a:lnTo>
                    <a:pt x="6466" y="6995"/>
                  </a:lnTo>
                  <a:lnTo>
                    <a:pt x="6316" y="7112"/>
                  </a:lnTo>
                  <a:lnTo>
                    <a:pt x="6161" y="7222"/>
                  </a:lnTo>
                  <a:lnTo>
                    <a:pt x="6002" y="7325"/>
                  </a:lnTo>
                  <a:lnTo>
                    <a:pt x="5835" y="7420"/>
                  </a:lnTo>
                  <a:lnTo>
                    <a:pt x="5666" y="7507"/>
                  </a:lnTo>
                  <a:lnTo>
                    <a:pt x="5491" y="7586"/>
                  </a:lnTo>
                  <a:lnTo>
                    <a:pt x="5311" y="7657"/>
                  </a:lnTo>
                  <a:lnTo>
                    <a:pt x="5128" y="7719"/>
                  </a:lnTo>
                  <a:lnTo>
                    <a:pt x="4939" y="7772"/>
                  </a:lnTo>
                  <a:lnTo>
                    <a:pt x="4749" y="7816"/>
                  </a:lnTo>
                  <a:lnTo>
                    <a:pt x="4554" y="7851"/>
                  </a:lnTo>
                  <a:lnTo>
                    <a:pt x="4356" y="7875"/>
                  </a:lnTo>
                  <a:lnTo>
                    <a:pt x="4156" y="7891"/>
                  </a:lnTo>
                  <a:lnTo>
                    <a:pt x="3952" y="7896"/>
                  </a:lnTo>
                  <a:lnTo>
                    <a:pt x="3748" y="7891"/>
                  </a:lnTo>
                  <a:lnTo>
                    <a:pt x="3548" y="7875"/>
                  </a:lnTo>
                  <a:lnTo>
                    <a:pt x="3350" y="7851"/>
                  </a:lnTo>
                  <a:lnTo>
                    <a:pt x="3155" y="7816"/>
                  </a:lnTo>
                  <a:lnTo>
                    <a:pt x="2965" y="7772"/>
                  </a:lnTo>
                  <a:lnTo>
                    <a:pt x="2776" y="7719"/>
                  </a:lnTo>
                  <a:lnTo>
                    <a:pt x="2593" y="7657"/>
                  </a:lnTo>
                  <a:lnTo>
                    <a:pt x="2413" y="7586"/>
                  </a:lnTo>
                  <a:lnTo>
                    <a:pt x="2238" y="7507"/>
                  </a:lnTo>
                  <a:lnTo>
                    <a:pt x="2069" y="7420"/>
                  </a:lnTo>
                  <a:lnTo>
                    <a:pt x="1902" y="7325"/>
                  </a:lnTo>
                  <a:lnTo>
                    <a:pt x="1743" y="7222"/>
                  </a:lnTo>
                  <a:lnTo>
                    <a:pt x="1588" y="7112"/>
                  </a:lnTo>
                  <a:lnTo>
                    <a:pt x="1438" y="6995"/>
                  </a:lnTo>
                  <a:lnTo>
                    <a:pt x="1295" y="6870"/>
                  </a:lnTo>
                  <a:lnTo>
                    <a:pt x="1157" y="6740"/>
                  </a:lnTo>
                  <a:lnTo>
                    <a:pt x="1026" y="6603"/>
                  </a:lnTo>
                  <a:lnTo>
                    <a:pt x="902" y="6459"/>
                  </a:lnTo>
                  <a:lnTo>
                    <a:pt x="785" y="6311"/>
                  </a:lnTo>
                  <a:lnTo>
                    <a:pt x="675" y="6156"/>
                  </a:lnTo>
                  <a:lnTo>
                    <a:pt x="572" y="5995"/>
                  </a:lnTo>
                  <a:lnTo>
                    <a:pt x="477" y="5830"/>
                  </a:lnTo>
                  <a:lnTo>
                    <a:pt x="390" y="5660"/>
                  </a:lnTo>
                  <a:lnTo>
                    <a:pt x="311" y="5485"/>
                  </a:lnTo>
                  <a:lnTo>
                    <a:pt x="239" y="5306"/>
                  </a:lnTo>
                  <a:lnTo>
                    <a:pt x="178" y="5122"/>
                  </a:lnTo>
                  <a:lnTo>
                    <a:pt x="125" y="4935"/>
                  </a:lnTo>
                  <a:lnTo>
                    <a:pt x="80" y="4744"/>
                  </a:lnTo>
                  <a:lnTo>
                    <a:pt x="46" y="4549"/>
                  </a:lnTo>
                  <a:lnTo>
                    <a:pt x="20" y="4352"/>
                  </a:lnTo>
                  <a:lnTo>
                    <a:pt x="5" y="4151"/>
                  </a:lnTo>
                  <a:lnTo>
                    <a:pt x="0" y="3947"/>
                  </a:lnTo>
                  <a:lnTo>
                    <a:pt x="5" y="3745"/>
                  </a:lnTo>
                  <a:lnTo>
                    <a:pt x="20" y="3544"/>
                  </a:lnTo>
                  <a:lnTo>
                    <a:pt x="46" y="3347"/>
                  </a:lnTo>
                  <a:lnTo>
                    <a:pt x="80" y="3152"/>
                  </a:lnTo>
                  <a:lnTo>
                    <a:pt x="125" y="2961"/>
                  </a:lnTo>
                  <a:lnTo>
                    <a:pt x="178" y="2774"/>
                  </a:lnTo>
                  <a:lnTo>
                    <a:pt x="239" y="2590"/>
                  </a:lnTo>
                  <a:lnTo>
                    <a:pt x="311" y="2411"/>
                  </a:lnTo>
                  <a:lnTo>
                    <a:pt x="390" y="2236"/>
                  </a:lnTo>
                  <a:lnTo>
                    <a:pt x="477" y="2066"/>
                  </a:lnTo>
                  <a:lnTo>
                    <a:pt x="572" y="1901"/>
                  </a:lnTo>
                  <a:lnTo>
                    <a:pt x="675" y="1740"/>
                  </a:lnTo>
                  <a:lnTo>
                    <a:pt x="785" y="1585"/>
                  </a:lnTo>
                  <a:lnTo>
                    <a:pt x="902" y="1437"/>
                  </a:lnTo>
                  <a:lnTo>
                    <a:pt x="1026" y="1293"/>
                  </a:lnTo>
                  <a:lnTo>
                    <a:pt x="1157" y="1156"/>
                  </a:lnTo>
                  <a:lnTo>
                    <a:pt x="1295" y="1026"/>
                  </a:lnTo>
                  <a:lnTo>
                    <a:pt x="1438" y="901"/>
                  </a:lnTo>
                  <a:lnTo>
                    <a:pt x="1588" y="784"/>
                  </a:lnTo>
                  <a:lnTo>
                    <a:pt x="1743" y="674"/>
                  </a:lnTo>
                  <a:lnTo>
                    <a:pt x="1902" y="571"/>
                  </a:lnTo>
                  <a:lnTo>
                    <a:pt x="2069" y="476"/>
                  </a:lnTo>
                  <a:lnTo>
                    <a:pt x="2238" y="389"/>
                  </a:lnTo>
                  <a:lnTo>
                    <a:pt x="2413" y="310"/>
                  </a:lnTo>
                  <a:lnTo>
                    <a:pt x="2593" y="239"/>
                  </a:lnTo>
                  <a:lnTo>
                    <a:pt x="2776" y="177"/>
                  </a:lnTo>
                  <a:lnTo>
                    <a:pt x="2965" y="124"/>
                  </a:lnTo>
                  <a:lnTo>
                    <a:pt x="3155" y="80"/>
                  </a:lnTo>
                  <a:lnTo>
                    <a:pt x="3350" y="45"/>
                  </a:lnTo>
                  <a:lnTo>
                    <a:pt x="3548" y="20"/>
                  </a:lnTo>
                  <a:lnTo>
                    <a:pt x="3748" y="5"/>
                  </a:lnTo>
                  <a:lnTo>
                    <a:pt x="3952" y="0"/>
                  </a:lnTo>
                  <a:close/>
                </a:path>
              </a:pathLst>
            </a:custGeom>
            <a:solidFill>
              <a:schemeClr val="bg2"/>
            </a:solidFill>
            <a:ln w="12700">
              <a:noFill/>
              <a:prstDash val="sysDash"/>
              <a:round/>
              <a:headEnd/>
              <a:tailEnd/>
            </a:ln>
            <a:effec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7AD16921-7DA4-2EA1-1B64-93047A4F70AC}"/>
                </a:ext>
              </a:extLst>
            </p:cNvPr>
            <p:cNvSpPr/>
            <p:nvPr/>
          </p:nvSpPr>
          <p:spPr>
            <a:xfrm>
              <a:off x="5307297" y="3060672"/>
              <a:ext cx="1702812" cy="736659"/>
            </a:xfrm>
            <a:prstGeom prst="rect">
              <a:avLst/>
            </a:prstGeom>
            <a:no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RPT</a:t>
              </a:r>
            </a:p>
          </p:txBody>
        </p:sp>
        <p:sp>
          <p:nvSpPr>
            <p:cNvPr id="93" name="Freeform 13">
              <a:extLst>
                <a:ext uri="{FF2B5EF4-FFF2-40B4-BE49-F238E27FC236}">
                  <a16:creationId xmlns:a16="http://schemas.microsoft.com/office/drawing/2014/main" id="{AC5CC335-32E1-B452-8B62-C09979A43AA8}"/>
                </a:ext>
              </a:extLst>
            </p:cNvPr>
            <p:cNvSpPr>
              <a:spLocks/>
            </p:cNvSpPr>
            <p:nvPr/>
          </p:nvSpPr>
          <p:spPr bwMode="auto">
            <a:xfrm>
              <a:off x="3797104" y="1497559"/>
              <a:ext cx="1664574" cy="1842485"/>
            </a:xfrm>
            <a:custGeom>
              <a:avLst/>
              <a:gdLst>
                <a:gd name="T0" fmla="*/ 3459 w 6145"/>
                <a:gd name="T1" fmla="*/ 145 h 6801"/>
                <a:gd name="T2" fmla="*/ 3083 w 6145"/>
                <a:gd name="T3" fmla="*/ 445 h 6801"/>
                <a:gd name="T4" fmla="*/ 2727 w 6145"/>
                <a:gd name="T5" fmla="*/ 758 h 6801"/>
                <a:gd name="T6" fmla="*/ 2389 w 6145"/>
                <a:gd name="T7" fmla="*/ 1083 h 6801"/>
                <a:gd name="T8" fmla="*/ 2072 w 6145"/>
                <a:gd name="T9" fmla="*/ 1421 h 6801"/>
                <a:gd name="T10" fmla="*/ 1775 w 6145"/>
                <a:gd name="T11" fmla="*/ 1773 h 6801"/>
                <a:gd name="T12" fmla="*/ 1497 w 6145"/>
                <a:gd name="T13" fmla="*/ 2138 h 6801"/>
                <a:gd name="T14" fmla="*/ 1242 w 6145"/>
                <a:gd name="T15" fmla="*/ 2517 h 6801"/>
                <a:gd name="T16" fmla="*/ 1008 w 6145"/>
                <a:gd name="T17" fmla="*/ 2912 h 6801"/>
                <a:gd name="T18" fmla="*/ 797 w 6145"/>
                <a:gd name="T19" fmla="*/ 3320 h 6801"/>
                <a:gd name="T20" fmla="*/ 609 w 6145"/>
                <a:gd name="T21" fmla="*/ 3744 h 6801"/>
                <a:gd name="T22" fmla="*/ 443 w 6145"/>
                <a:gd name="T23" fmla="*/ 4183 h 6801"/>
                <a:gd name="T24" fmla="*/ 302 w 6145"/>
                <a:gd name="T25" fmla="*/ 4638 h 6801"/>
                <a:gd name="T26" fmla="*/ 184 w 6145"/>
                <a:gd name="T27" fmla="*/ 5110 h 6801"/>
                <a:gd name="T28" fmla="*/ 92 w 6145"/>
                <a:gd name="T29" fmla="*/ 5597 h 6801"/>
                <a:gd name="T30" fmla="*/ 24 w 6145"/>
                <a:gd name="T31" fmla="*/ 6102 h 6801"/>
                <a:gd name="T32" fmla="*/ 4242 w 6145"/>
                <a:gd name="T33" fmla="*/ 6801 h 6801"/>
                <a:gd name="T34" fmla="*/ 4269 w 6145"/>
                <a:gd name="T35" fmla="*/ 6574 h 6801"/>
                <a:gd name="T36" fmla="*/ 4306 w 6145"/>
                <a:gd name="T37" fmla="*/ 6348 h 6801"/>
                <a:gd name="T38" fmla="*/ 4354 w 6145"/>
                <a:gd name="T39" fmla="*/ 6126 h 6801"/>
                <a:gd name="T40" fmla="*/ 4413 w 6145"/>
                <a:gd name="T41" fmla="*/ 5906 h 6801"/>
                <a:gd name="T42" fmla="*/ 4484 w 6145"/>
                <a:gd name="T43" fmla="*/ 5691 h 6801"/>
                <a:gd name="T44" fmla="*/ 4567 w 6145"/>
                <a:gd name="T45" fmla="*/ 5477 h 6801"/>
                <a:gd name="T46" fmla="*/ 4663 w 6145"/>
                <a:gd name="T47" fmla="*/ 5267 h 6801"/>
                <a:gd name="T48" fmla="*/ 4772 w 6145"/>
                <a:gd name="T49" fmla="*/ 5061 h 6801"/>
                <a:gd name="T50" fmla="*/ 4893 w 6145"/>
                <a:gd name="T51" fmla="*/ 4858 h 6801"/>
                <a:gd name="T52" fmla="*/ 5028 w 6145"/>
                <a:gd name="T53" fmla="*/ 4659 h 6801"/>
                <a:gd name="T54" fmla="*/ 5178 w 6145"/>
                <a:gd name="T55" fmla="*/ 4464 h 6801"/>
                <a:gd name="T56" fmla="*/ 5341 w 6145"/>
                <a:gd name="T57" fmla="*/ 4272 h 6801"/>
                <a:gd name="T58" fmla="*/ 5519 w 6145"/>
                <a:gd name="T59" fmla="*/ 4084 h 6801"/>
                <a:gd name="T60" fmla="*/ 5713 w 6145"/>
                <a:gd name="T61" fmla="*/ 3901 h 6801"/>
                <a:gd name="T62" fmla="*/ 5921 w 6145"/>
                <a:gd name="T63" fmla="*/ 3720 h 6801"/>
                <a:gd name="T64" fmla="*/ 6145 w 6145"/>
                <a:gd name="T65" fmla="*/ 3545 h 6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5" h="6801">
                  <a:moveTo>
                    <a:pt x="3652" y="0"/>
                  </a:moveTo>
                  <a:lnTo>
                    <a:pt x="3459" y="145"/>
                  </a:lnTo>
                  <a:lnTo>
                    <a:pt x="3268" y="294"/>
                  </a:lnTo>
                  <a:lnTo>
                    <a:pt x="3083" y="445"/>
                  </a:lnTo>
                  <a:lnTo>
                    <a:pt x="2903" y="600"/>
                  </a:lnTo>
                  <a:lnTo>
                    <a:pt x="2727" y="758"/>
                  </a:lnTo>
                  <a:lnTo>
                    <a:pt x="2555" y="918"/>
                  </a:lnTo>
                  <a:lnTo>
                    <a:pt x="2389" y="1083"/>
                  </a:lnTo>
                  <a:lnTo>
                    <a:pt x="2228" y="1250"/>
                  </a:lnTo>
                  <a:lnTo>
                    <a:pt x="2072" y="1421"/>
                  </a:lnTo>
                  <a:lnTo>
                    <a:pt x="1920" y="1594"/>
                  </a:lnTo>
                  <a:lnTo>
                    <a:pt x="1775" y="1773"/>
                  </a:lnTo>
                  <a:lnTo>
                    <a:pt x="1634" y="1953"/>
                  </a:lnTo>
                  <a:lnTo>
                    <a:pt x="1497" y="2138"/>
                  </a:lnTo>
                  <a:lnTo>
                    <a:pt x="1367" y="2326"/>
                  </a:lnTo>
                  <a:lnTo>
                    <a:pt x="1242" y="2517"/>
                  </a:lnTo>
                  <a:lnTo>
                    <a:pt x="1123" y="2713"/>
                  </a:lnTo>
                  <a:lnTo>
                    <a:pt x="1008" y="2912"/>
                  </a:lnTo>
                  <a:lnTo>
                    <a:pt x="901" y="3114"/>
                  </a:lnTo>
                  <a:lnTo>
                    <a:pt x="797" y="3320"/>
                  </a:lnTo>
                  <a:lnTo>
                    <a:pt x="700" y="3530"/>
                  </a:lnTo>
                  <a:lnTo>
                    <a:pt x="609" y="3744"/>
                  </a:lnTo>
                  <a:lnTo>
                    <a:pt x="523" y="3962"/>
                  </a:lnTo>
                  <a:lnTo>
                    <a:pt x="443" y="4183"/>
                  </a:lnTo>
                  <a:lnTo>
                    <a:pt x="369" y="4410"/>
                  </a:lnTo>
                  <a:lnTo>
                    <a:pt x="302" y="4638"/>
                  </a:lnTo>
                  <a:lnTo>
                    <a:pt x="240" y="4873"/>
                  </a:lnTo>
                  <a:lnTo>
                    <a:pt x="184" y="5110"/>
                  </a:lnTo>
                  <a:lnTo>
                    <a:pt x="135" y="5352"/>
                  </a:lnTo>
                  <a:lnTo>
                    <a:pt x="92" y="5597"/>
                  </a:lnTo>
                  <a:lnTo>
                    <a:pt x="54" y="5848"/>
                  </a:lnTo>
                  <a:lnTo>
                    <a:pt x="24" y="6102"/>
                  </a:lnTo>
                  <a:lnTo>
                    <a:pt x="0" y="6361"/>
                  </a:lnTo>
                  <a:lnTo>
                    <a:pt x="4242" y="6801"/>
                  </a:lnTo>
                  <a:lnTo>
                    <a:pt x="4254" y="6687"/>
                  </a:lnTo>
                  <a:lnTo>
                    <a:pt x="4269" y="6574"/>
                  </a:lnTo>
                  <a:lnTo>
                    <a:pt x="4286" y="6461"/>
                  </a:lnTo>
                  <a:lnTo>
                    <a:pt x="4306" y="6348"/>
                  </a:lnTo>
                  <a:lnTo>
                    <a:pt x="4328" y="6237"/>
                  </a:lnTo>
                  <a:lnTo>
                    <a:pt x="4354" y="6126"/>
                  </a:lnTo>
                  <a:lnTo>
                    <a:pt x="4382" y="6016"/>
                  </a:lnTo>
                  <a:lnTo>
                    <a:pt x="4413" y="5906"/>
                  </a:lnTo>
                  <a:lnTo>
                    <a:pt x="4447" y="5799"/>
                  </a:lnTo>
                  <a:lnTo>
                    <a:pt x="4484" y="5691"/>
                  </a:lnTo>
                  <a:lnTo>
                    <a:pt x="4524" y="5583"/>
                  </a:lnTo>
                  <a:lnTo>
                    <a:pt x="4567" y="5477"/>
                  </a:lnTo>
                  <a:lnTo>
                    <a:pt x="4613" y="5372"/>
                  </a:lnTo>
                  <a:lnTo>
                    <a:pt x="4663" y="5267"/>
                  </a:lnTo>
                  <a:lnTo>
                    <a:pt x="4716" y="5164"/>
                  </a:lnTo>
                  <a:lnTo>
                    <a:pt x="4772" y="5061"/>
                  </a:lnTo>
                  <a:lnTo>
                    <a:pt x="4831" y="4960"/>
                  </a:lnTo>
                  <a:lnTo>
                    <a:pt x="4893" y="4858"/>
                  </a:lnTo>
                  <a:lnTo>
                    <a:pt x="4959" y="4758"/>
                  </a:lnTo>
                  <a:lnTo>
                    <a:pt x="5028" y="4659"/>
                  </a:lnTo>
                  <a:lnTo>
                    <a:pt x="5101" y="4561"/>
                  </a:lnTo>
                  <a:lnTo>
                    <a:pt x="5178" y="4464"/>
                  </a:lnTo>
                  <a:lnTo>
                    <a:pt x="5257" y="4367"/>
                  </a:lnTo>
                  <a:lnTo>
                    <a:pt x="5341" y="4272"/>
                  </a:lnTo>
                  <a:lnTo>
                    <a:pt x="5429" y="4178"/>
                  </a:lnTo>
                  <a:lnTo>
                    <a:pt x="5519" y="4084"/>
                  </a:lnTo>
                  <a:lnTo>
                    <a:pt x="5614" y="3992"/>
                  </a:lnTo>
                  <a:lnTo>
                    <a:pt x="5713" y="3901"/>
                  </a:lnTo>
                  <a:lnTo>
                    <a:pt x="5815" y="3810"/>
                  </a:lnTo>
                  <a:lnTo>
                    <a:pt x="5921" y="3720"/>
                  </a:lnTo>
                  <a:lnTo>
                    <a:pt x="6031" y="3632"/>
                  </a:lnTo>
                  <a:lnTo>
                    <a:pt x="6145" y="3545"/>
                  </a:lnTo>
                  <a:lnTo>
                    <a:pt x="3652" y="0"/>
                  </a:lnTo>
                  <a:close/>
                </a:path>
              </a:pathLst>
            </a:custGeom>
            <a:solidFill>
              <a:schemeClr val="accent4"/>
            </a:solidFill>
            <a:ln w="4763">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62DEA79B-D658-784E-2A88-69026CECB24F}"/>
                </a:ext>
              </a:extLst>
            </p:cNvPr>
            <p:cNvSpPr/>
            <p:nvPr/>
          </p:nvSpPr>
          <p:spPr>
            <a:xfrm>
              <a:off x="4018916" y="1947158"/>
              <a:ext cx="1220950" cy="943286"/>
            </a:xfrm>
            <a:prstGeom prst="rect">
              <a:avLst/>
            </a:prstGeom>
            <a:noFill/>
            <a:ln w="9525" cap="flat" cmpd="sng" algn="ctr">
              <a:noFill/>
              <a:prstDash val="solid"/>
            </a:ln>
            <a:effectLst/>
          </p:spPr>
          <p:txBody>
            <a:bodyPr rtlCol="0" anchor="ctr"/>
            <a:lstStyle/>
            <a:p>
              <a:pPr marL="0" marR="0" lvl="0" indent="0" algn="ctr" rtl="0">
                <a:spcBef>
                  <a:spcPts val="0"/>
                </a:spcBef>
                <a:spcAft>
                  <a:spcPts val="0"/>
                </a:spcAft>
                <a:buNone/>
              </a:pPr>
              <a:r>
                <a:rPr lang="en-US" sz="1400" b="1" dirty="0">
                  <a:latin typeface="Arial" panose="020B0604020202020204" pitchFamily="34" charset="0"/>
                  <a:ea typeface="Georgia"/>
                  <a:cs typeface="Arial" panose="020B0604020202020204" pitchFamily="34" charset="0"/>
                  <a:sym typeface="Georgia"/>
                </a:rPr>
                <a:t>Cost Accounting</a:t>
              </a:r>
              <a:endParaRPr lang="en-US" sz="1400" b="1" dirty="0">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38741529-BC46-649A-72A9-76EB5967F60B}"/>
                </a:ext>
              </a:extLst>
            </p:cNvPr>
            <p:cNvSpPr/>
            <p:nvPr/>
          </p:nvSpPr>
          <p:spPr>
            <a:xfrm>
              <a:off x="7096535" y="3855912"/>
              <a:ext cx="1220950" cy="943286"/>
            </a:xfrm>
            <a:prstGeom prst="rect">
              <a:avLst/>
            </a:prstGeom>
            <a:noFill/>
            <a:ln w="9525" cap="flat" cmpd="sng" algn="ctr">
              <a:noFill/>
              <a:prstDash val="solid"/>
            </a:ln>
            <a:effectLst/>
          </p:spPr>
          <p:txBody>
            <a:bodyPr rtlCol="0" anchor="ctr"/>
            <a:lstStyle/>
            <a:p>
              <a:pPr marL="0" marR="0" lvl="0" indent="0" algn="ctr" rtl="0">
                <a:spcBef>
                  <a:spcPts val="0"/>
                </a:spcBef>
                <a:spcAft>
                  <a:spcPts val="0"/>
                </a:spcAft>
                <a:buNone/>
              </a:pPr>
              <a:r>
                <a:rPr lang="en-US" sz="1400" b="1" dirty="0">
                  <a:latin typeface="Arial" panose="020B0604020202020204" pitchFamily="34" charset="0"/>
                  <a:ea typeface="Georgia"/>
                  <a:cs typeface="Arial" panose="020B0604020202020204" pitchFamily="34" charset="0"/>
                  <a:sym typeface="Georgia"/>
                </a:rPr>
                <a:t>Companies Act</a:t>
              </a:r>
              <a:endParaRPr lang="en-US" sz="1400" b="1" dirty="0">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33F338B1-9AC1-A14A-F9E8-5EAECD9D0551}"/>
                </a:ext>
              </a:extLst>
            </p:cNvPr>
            <p:cNvSpPr/>
            <p:nvPr/>
          </p:nvSpPr>
          <p:spPr>
            <a:xfrm>
              <a:off x="7010109" y="1936192"/>
              <a:ext cx="1284724" cy="943286"/>
            </a:xfrm>
            <a:prstGeom prst="rect">
              <a:avLst/>
            </a:prstGeom>
            <a:noFill/>
            <a:ln w="9525" cap="flat" cmpd="sng" algn="ctr">
              <a:noFill/>
              <a:prstDash val="solid"/>
            </a:ln>
            <a:effectLst/>
          </p:spPr>
          <p:txBody>
            <a:bodyPr rtlCol="0" anchor="ctr"/>
            <a:lstStyle/>
            <a:p>
              <a:pPr marL="0" marR="0" lvl="0" indent="0" algn="ctr" rtl="0">
                <a:spcBef>
                  <a:spcPts val="0"/>
                </a:spcBef>
                <a:spcAft>
                  <a:spcPts val="0"/>
                </a:spcAft>
                <a:buNone/>
              </a:pPr>
              <a:r>
                <a:rPr lang="en-US" sz="1400" b="1" dirty="0">
                  <a:solidFill>
                    <a:schemeClr val="lt1"/>
                  </a:solidFill>
                  <a:latin typeface="Arial" panose="020B0604020202020204" pitchFamily="34" charset="0"/>
                  <a:ea typeface="Georgia"/>
                  <a:cs typeface="Arial" panose="020B0604020202020204" pitchFamily="34" charset="0"/>
                  <a:sym typeface="Georgia"/>
                </a:rPr>
                <a:t>CARO Requirement</a:t>
              </a:r>
              <a:endParaRPr lang="en-US" sz="1400" b="1" dirty="0">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23EBC490-5630-5C71-08E1-AF535706E251}"/>
                </a:ext>
              </a:extLst>
            </p:cNvPr>
            <p:cNvSpPr/>
            <p:nvPr/>
          </p:nvSpPr>
          <p:spPr>
            <a:xfrm>
              <a:off x="5548226" y="1224543"/>
              <a:ext cx="1220950" cy="943286"/>
            </a:xfrm>
            <a:prstGeom prst="rect">
              <a:avLst/>
            </a:prstGeom>
            <a:noFill/>
            <a:ln w="9525" cap="flat" cmpd="sng" algn="ctr">
              <a:noFill/>
              <a:prstDash val="solid"/>
            </a:ln>
            <a:effectLst/>
          </p:spPr>
          <p:txBody>
            <a:bodyPr rtlCol="0" anchor="ctr"/>
            <a:lstStyle/>
            <a:p>
              <a:pPr marL="0" marR="0" lvl="0" indent="0" algn="ctr" rtl="0">
                <a:spcBef>
                  <a:spcPts val="0"/>
                </a:spcBef>
                <a:spcAft>
                  <a:spcPts val="0"/>
                </a:spcAft>
                <a:buNone/>
              </a:pPr>
              <a:r>
                <a:rPr lang="en-US" sz="1400" b="1" dirty="0">
                  <a:solidFill>
                    <a:schemeClr val="lt1"/>
                  </a:solidFill>
                  <a:latin typeface="Arial" panose="020B0604020202020204" pitchFamily="34" charset="0"/>
                  <a:ea typeface="Georgia"/>
                  <a:cs typeface="Arial" panose="020B0604020202020204" pitchFamily="34" charset="0"/>
                  <a:sym typeface="Georgia"/>
                </a:rPr>
                <a:t>Income Tax Act</a:t>
              </a:r>
              <a:endParaRPr lang="en-US" sz="1400" b="1" dirty="0">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612A1D9C-31F3-0091-B38C-27A086FE3EE2}"/>
                </a:ext>
              </a:extLst>
            </p:cNvPr>
            <p:cNvSpPr/>
            <p:nvPr/>
          </p:nvSpPr>
          <p:spPr>
            <a:xfrm>
              <a:off x="5548226" y="4687733"/>
              <a:ext cx="1220950" cy="943286"/>
            </a:xfrm>
            <a:prstGeom prst="rect">
              <a:avLst/>
            </a:prstGeom>
            <a:noFill/>
            <a:ln w="9525" cap="flat" cmpd="sng" algn="ctr">
              <a:noFill/>
              <a:prstDash val="solid"/>
            </a:ln>
            <a:effectLst/>
          </p:spPr>
          <p:txBody>
            <a:bodyPr rtlCol="0" anchor="ctr"/>
            <a:lstStyle/>
            <a:p>
              <a:pPr marL="0" marR="0" lvl="0" indent="0" algn="ctr" rtl="0">
                <a:spcBef>
                  <a:spcPts val="0"/>
                </a:spcBef>
                <a:spcAft>
                  <a:spcPts val="0"/>
                </a:spcAft>
                <a:buNone/>
              </a:pPr>
              <a:r>
                <a:rPr lang="en-US" sz="1400" b="1" dirty="0">
                  <a:solidFill>
                    <a:schemeClr val="lt1"/>
                  </a:solidFill>
                  <a:latin typeface="Arial" panose="020B0604020202020204" pitchFamily="34" charset="0"/>
                  <a:ea typeface="Georgia"/>
                  <a:cs typeface="Arial" panose="020B0604020202020204" pitchFamily="34" charset="0"/>
                  <a:sym typeface="Georgia"/>
                </a:rPr>
                <a:t>SEBI Listing Agreement </a:t>
              </a:r>
              <a:endParaRPr lang="en-US" sz="1400" b="1" dirty="0">
                <a:latin typeface="Arial" panose="020B0604020202020204" pitchFamily="34" charset="0"/>
                <a:cs typeface="Arial" panose="020B0604020202020204" pitchFamily="34" charset="0"/>
              </a:endParaRPr>
            </a:p>
          </p:txBody>
        </p:sp>
      </p:grpSp>
      <p:sp>
        <p:nvSpPr>
          <p:cNvPr id="99" name="Google Shape;640;p3">
            <a:extLst>
              <a:ext uri="{FF2B5EF4-FFF2-40B4-BE49-F238E27FC236}">
                <a16:creationId xmlns:a16="http://schemas.microsoft.com/office/drawing/2014/main" id="{AEDC4A2B-4D8D-E8FE-07AF-560BAAA4F347}"/>
              </a:ext>
            </a:extLst>
          </p:cNvPr>
          <p:cNvSpPr/>
          <p:nvPr/>
        </p:nvSpPr>
        <p:spPr>
          <a:xfrm>
            <a:off x="8640809" y="1145835"/>
            <a:ext cx="341689" cy="343632"/>
          </a:xfrm>
          <a:prstGeom prst="ellipse">
            <a:avLst/>
          </a:prstGeom>
          <a:solidFill>
            <a:schemeClr val="lt2"/>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Georgia"/>
              <a:buNone/>
            </a:pPr>
            <a:r>
              <a:rPr lang="en-US" sz="2000" b="1" i="0" u="none" strike="noStrike" cap="none" dirty="0">
                <a:solidFill>
                  <a:schemeClr val="dk1"/>
                </a:solidFill>
                <a:latin typeface="Arial" panose="020B0604020202020204" pitchFamily="34" charset="0"/>
                <a:ea typeface="Georgia"/>
                <a:cs typeface="Arial" panose="020B0604020202020204" pitchFamily="34" charset="0"/>
                <a:sym typeface="Georgia"/>
              </a:rPr>
              <a:t>1</a:t>
            </a:r>
            <a:endParaRPr dirty="0">
              <a:latin typeface="Arial" panose="020B0604020202020204" pitchFamily="34" charset="0"/>
              <a:cs typeface="Arial" panose="020B0604020202020204" pitchFamily="34" charset="0"/>
            </a:endParaRPr>
          </a:p>
        </p:txBody>
      </p:sp>
      <p:sp>
        <p:nvSpPr>
          <p:cNvPr id="100" name="Google Shape;640;p3">
            <a:extLst>
              <a:ext uri="{FF2B5EF4-FFF2-40B4-BE49-F238E27FC236}">
                <a16:creationId xmlns:a16="http://schemas.microsoft.com/office/drawing/2014/main" id="{55D154A7-43EF-E313-5C35-04DCD32CE95A}"/>
              </a:ext>
            </a:extLst>
          </p:cNvPr>
          <p:cNvSpPr/>
          <p:nvPr/>
        </p:nvSpPr>
        <p:spPr>
          <a:xfrm>
            <a:off x="10771087" y="2356137"/>
            <a:ext cx="341689" cy="343632"/>
          </a:xfrm>
          <a:prstGeom prst="ellipse">
            <a:avLst/>
          </a:prstGeom>
          <a:solidFill>
            <a:schemeClr val="lt2"/>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Georgia"/>
              <a:buNone/>
            </a:pPr>
            <a:r>
              <a:rPr lang="en-US" sz="2000" b="1" i="0" u="none" strike="noStrike" cap="none" dirty="0">
                <a:solidFill>
                  <a:schemeClr val="dk1"/>
                </a:solidFill>
                <a:latin typeface="Arial" panose="020B0604020202020204" pitchFamily="34" charset="0"/>
                <a:ea typeface="Georgia"/>
                <a:cs typeface="Arial" panose="020B0604020202020204" pitchFamily="34" charset="0"/>
                <a:sym typeface="Georgia"/>
              </a:rPr>
              <a:t>2</a:t>
            </a:r>
            <a:endParaRPr dirty="0">
              <a:latin typeface="Arial" panose="020B0604020202020204" pitchFamily="34" charset="0"/>
              <a:cs typeface="Arial" panose="020B0604020202020204" pitchFamily="34" charset="0"/>
            </a:endParaRPr>
          </a:p>
        </p:txBody>
      </p:sp>
      <p:sp>
        <p:nvSpPr>
          <p:cNvPr id="101" name="Google Shape;640;p3">
            <a:extLst>
              <a:ext uri="{FF2B5EF4-FFF2-40B4-BE49-F238E27FC236}">
                <a16:creationId xmlns:a16="http://schemas.microsoft.com/office/drawing/2014/main" id="{E6A397E4-3547-99BF-4E94-0001F14B2B62}"/>
              </a:ext>
            </a:extLst>
          </p:cNvPr>
          <p:cNvSpPr/>
          <p:nvPr/>
        </p:nvSpPr>
        <p:spPr>
          <a:xfrm>
            <a:off x="10771087" y="4679786"/>
            <a:ext cx="341689" cy="343632"/>
          </a:xfrm>
          <a:prstGeom prst="ellipse">
            <a:avLst/>
          </a:prstGeom>
          <a:solidFill>
            <a:schemeClr val="lt2"/>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Georgia"/>
              <a:buNone/>
            </a:pPr>
            <a:r>
              <a:rPr lang="en-US" sz="2000" b="1" i="0" u="none" strike="noStrike" cap="none" dirty="0">
                <a:solidFill>
                  <a:schemeClr val="dk1"/>
                </a:solidFill>
                <a:latin typeface="Arial" panose="020B0604020202020204" pitchFamily="34" charset="0"/>
                <a:ea typeface="Georgia"/>
                <a:cs typeface="Arial" panose="020B0604020202020204" pitchFamily="34" charset="0"/>
                <a:sym typeface="Georgia"/>
              </a:rPr>
              <a:t>3</a:t>
            </a:r>
            <a:endParaRPr dirty="0">
              <a:latin typeface="Arial" panose="020B0604020202020204" pitchFamily="34" charset="0"/>
              <a:cs typeface="Arial" panose="020B0604020202020204" pitchFamily="34" charset="0"/>
            </a:endParaRPr>
          </a:p>
        </p:txBody>
      </p:sp>
      <p:sp>
        <p:nvSpPr>
          <p:cNvPr id="102" name="Google Shape;640;p3">
            <a:extLst>
              <a:ext uri="{FF2B5EF4-FFF2-40B4-BE49-F238E27FC236}">
                <a16:creationId xmlns:a16="http://schemas.microsoft.com/office/drawing/2014/main" id="{B0A51F82-C870-38B7-BD03-FEEA479E92F3}"/>
              </a:ext>
            </a:extLst>
          </p:cNvPr>
          <p:cNvSpPr/>
          <p:nvPr/>
        </p:nvSpPr>
        <p:spPr>
          <a:xfrm>
            <a:off x="8648490" y="5873806"/>
            <a:ext cx="341689" cy="343632"/>
          </a:xfrm>
          <a:prstGeom prst="ellipse">
            <a:avLst/>
          </a:prstGeom>
          <a:solidFill>
            <a:schemeClr val="lt2"/>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Georgia"/>
              <a:buNone/>
            </a:pPr>
            <a:r>
              <a:rPr lang="en-US" sz="2000" b="1" i="0" u="none" strike="noStrike" cap="none" dirty="0">
                <a:solidFill>
                  <a:schemeClr val="dk1"/>
                </a:solidFill>
                <a:latin typeface="Arial" panose="020B0604020202020204" pitchFamily="34" charset="0"/>
                <a:ea typeface="Georgia"/>
                <a:cs typeface="Arial" panose="020B0604020202020204" pitchFamily="34" charset="0"/>
                <a:sym typeface="Georgia"/>
              </a:rPr>
              <a:t>4</a:t>
            </a:r>
            <a:endParaRPr dirty="0">
              <a:latin typeface="Arial" panose="020B0604020202020204" pitchFamily="34" charset="0"/>
              <a:cs typeface="Arial" panose="020B0604020202020204" pitchFamily="34" charset="0"/>
            </a:endParaRPr>
          </a:p>
        </p:txBody>
      </p:sp>
      <p:sp>
        <p:nvSpPr>
          <p:cNvPr id="103" name="Google Shape;640;p3">
            <a:extLst>
              <a:ext uri="{FF2B5EF4-FFF2-40B4-BE49-F238E27FC236}">
                <a16:creationId xmlns:a16="http://schemas.microsoft.com/office/drawing/2014/main" id="{F1AECD94-37F3-080A-8884-2A8F430F5DAA}"/>
              </a:ext>
            </a:extLst>
          </p:cNvPr>
          <p:cNvSpPr/>
          <p:nvPr/>
        </p:nvSpPr>
        <p:spPr>
          <a:xfrm>
            <a:off x="6480625" y="4700570"/>
            <a:ext cx="341689" cy="343632"/>
          </a:xfrm>
          <a:prstGeom prst="ellipse">
            <a:avLst/>
          </a:prstGeom>
          <a:solidFill>
            <a:schemeClr val="lt2"/>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Georgia"/>
              <a:buNone/>
            </a:pPr>
            <a:r>
              <a:rPr lang="en-US" sz="2000" b="1" i="0" u="none" strike="noStrike" cap="none" dirty="0">
                <a:solidFill>
                  <a:schemeClr val="dk1"/>
                </a:solidFill>
                <a:latin typeface="Arial" panose="020B0604020202020204" pitchFamily="34" charset="0"/>
                <a:ea typeface="Georgia"/>
                <a:cs typeface="Arial" panose="020B0604020202020204" pitchFamily="34" charset="0"/>
                <a:sym typeface="Georgia"/>
              </a:rPr>
              <a:t>5</a:t>
            </a:r>
            <a:endParaRPr dirty="0">
              <a:latin typeface="Arial" panose="020B0604020202020204" pitchFamily="34" charset="0"/>
              <a:cs typeface="Arial" panose="020B0604020202020204" pitchFamily="34" charset="0"/>
            </a:endParaRPr>
          </a:p>
        </p:txBody>
      </p:sp>
      <p:sp>
        <p:nvSpPr>
          <p:cNvPr id="104" name="Google Shape;640;p3">
            <a:extLst>
              <a:ext uri="{FF2B5EF4-FFF2-40B4-BE49-F238E27FC236}">
                <a16:creationId xmlns:a16="http://schemas.microsoft.com/office/drawing/2014/main" id="{D6C2AB34-4C53-5C21-A949-E70D60030150}"/>
              </a:ext>
            </a:extLst>
          </p:cNvPr>
          <p:cNvSpPr/>
          <p:nvPr/>
        </p:nvSpPr>
        <p:spPr>
          <a:xfrm>
            <a:off x="6493467" y="2318073"/>
            <a:ext cx="341689" cy="343632"/>
          </a:xfrm>
          <a:prstGeom prst="ellipse">
            <a:avLst/>
          </a:prstGeom>
          <a:solidFill>
            <a:schemeClr val="lt2"/>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Georgia"/>
              <a:buNone/>
            </a:pPr>
            <a:r>
              <a:rPr lang="en-US" sz="2000" b="1" i="0" u="none" strike="noStrike" cap="none">
                <a:solidFill>
                  <a:schemeClr val="dk1"/>
                </a:solidFill>
                <a:latin typeface="Arial" panose="020B0604020202020204" pitchFamily="34" charset="0"/>
                <a:ea typeface="Georgia"/>
                <a:cs typeface="Arial" panose="020B0604020202020204" pitchFamily="34" charset="0"/>
                <a:sym typeface="Georgia"/>
              </a:rPr>
              <a:t>6</a:t>
            </a:r>
            <a:endParaRPr>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EB5C00B-94FB-B73F-CEC4-A182D666ACFE}"/>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622980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25898-9362-3C36-9C1C-32CD3488CED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7563AC7-1807-A0FF-BCC6-5F401CF8EE2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D7563AC7-1807-A0FF-BCC6-5F401CF8EE2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DF0543-AD47-03D7-A84D-5D19440AC0FF}"/>
              </a:ext>
            </a:extLst>
          </p:cNvPr>
          <p:cNvSpPr>
            <a:spLocks noGrp="1"/>
          </p:cNvSpPr>
          <p:nvPr>
            <p:ph type="title"/>
          </p:nvPr>
        </p:nvSpPr>
        <p:spPr/>
        <p:txBody>
          <a:bodyPr vert="horz"/>
          <a:lstStyle/>
          <a:p>
            <a:r>
              <a:rPr lang="en-US" dirty="0"/>
              <a:t>Key questions</a:t>
            </a:r>
          </a:p>
        </p:txBody>
      </p:sp>
      <p:sp>
        <p:nvSpPr>
          <p:cNvPr id="3" name="Slide Number Placeholder 2">
            <a:extLst>
              <a:ext uri="{FF2B5EF4-FFF2-40B4-BE49-F238E27FC236}">
                <a16:creationId xmlns:a16="http://schemas.microsoft.com/office/drawing/2014/main" id="{EDB6191B-D7EC-D4C3-C91E-45A11D9402C9}"/>
              </a:ext>
            </a:extLst>
          </p:cNvPr>
          <p:cNvSpPr>
            <a:spLocks noGrp="1"/>
          </p:cNvSpPr>
          <p:nvPr>
            <p:ph type="sldNum" sz="quarter" idx="11"/>
          </p:nvPr>
        </p:nvSpPr>
        <p:spPr/>
        <p:txBody>
          <a:bodyPr/>
          <a:lstStyle/>
          <a:p>
            <a:fld id="{7870704B-CE94-48CC-AF30-84932A1262A7}" type="slidenum">
              <a:rPr lang="en-GB" smtClean="0"/>
              <a:pPr/>
              <a:t>20</a:t>
            </a:fld>
            <a:endParaRPr lang="en-GB" dirty="0"/>
          </a:p>
        </p:txBody>
      </p:sp>
      <p:sp>
        <p:nvSpPr>
          <p:cNvPr id="4" name="Date Placeholder 3">
            <a:extLst>
              <a:ext uri="{FF2B5EF4-FFF2-40B4-BE49-F238E27FC236}">
                <a16:creationId xmlns:a16="http://schemas.microsoft.com/office/drawing/2014/main" id="{0BF7D6BC-4BFE-E9DB-621A-31514515466F}"/>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E03C2CF1-68B8-E48F-2F35-19E56F593F04}"/>
              </a:ext>
            </a:extLst>
          </p:cNvPr>
          <p:cNvSpPr>
            <a:spLocks noGrp="1"/>
          </p:cNvSpPr>
          <p:nvPr>
            <p:ph type="ftr" sz="quarter" idx="13"/>
          </p:nvPr>
        </p:nvSpPr>
        <p:spPr/>
        <p:txBody>
          <a:bodyPr/>
          <a:lstStyle/>
          <a:p>
            <a:pPr algn="l"/>
            <a:r>
              <a:rPr lang="en-US"/>
              <a:t>Related party transactions</a:t>
            </a:r>
            <a:endParaRPr lang="en-US" dirty="0"/>
          </a:p>
        </p:txBody>
      </p:sp>
      <p:graphicFrame>
        <p:nvGraphicFramePr>
          <p:cNvPr id="8" name="Google Shape;929;p21">
            <a:extLst>
              <a:ext uri="{FF2B5EF4-FFF2-40B4-BE49-F238E27FC236}">
                <a16:creationId xmlns:a16="http://schemas.microsoft.com/office/drawing/2014/main" id="{C7790475-B0B5-FA04-3AF2-8259ECC74036}"/>
              </a:ext>
            </a:extLst>
          </p:cNvPr>
          <p:cNvGraphicFramePr/>
          <p:nvPr>
            <p:extLst>
              <p:ext uri="{D42A27DB-BD31-4B8C-83A1-F6EECF244321}">
                <p14:modId xmlns:p14="http://schemas.microsoft.com/office/powerpoint/2010/main" val="1997132936"/>
              </p:ext>
            </p:extLst>
          </p:nvPr>
        </p:nvGraphicFramePr>
        <p:xfrm>
          <a:off x="442913" y="1143000"/>
          <a:ext cx="11311128" cy="3108960"/>
        </p:xfrm>
        <a:graphic>
          <a:graphicData uri="http://schemas.openxmlformats.org/drawingml/2006/table">
            <a:tbl>
              <a:tblPr firstRow="1" bandRow="1">
                <a:noFill/>
              </a:tblPr>
              <a:tblGrid>
                <a:gridCol w="2881153">
                  <a:extLst>
                    <a:ext uri="{9D8B030D-6E8A-4147-A177-3AD203B41FA5}">
                      <a16:colId xmlns:a16="http://schemas.microsoft.com/office/drawing/2014/main" val="20000"/>
                    </a:ext>
                  </a:extLst>
                </a:gridCol>
                <a:gridCol w="8429975">
                  <a:extLst>
                    <a:ext uri="{9D8B030D-6E8A-4147-A177-3AD203B41FA5}">
                      <a16:colId xmlns:a16="http://schemas.microsoft.com/office/drawing/2014/main" val="20001"/>
                    </a:ext>
                  </a:extLst>
                </a:gridCol>
              </a:tblGrid>
              <a:tr h="274320">
                <a:tc>
                  <a:txBody>
                    <a:bodyPr/>
                    <a:lstStyle/>
                    <a:p>
                      <a:pPr marL="0" marR="0" lvl="0" indent="0" algn="l" rtl="0">
                        <a:spcBef>
                          <a:spcPts val="0"/>
                        </a:spcBef>
                        <a:spcAft>
                          <a:spcPts val="600"/>
                        </a:spcAft>
                        <a:buNone/>
                      </a:pPr>
                      <a:r>
                        <a:rPr lang="en-US" sz="1200" b="1" dirty="0">
                          <a:solidFill>
                            <a:schemeClr val="bg1"/>
                          </a:solidFill>
                          <a:latin typeface="Arial" panose="020B0604020202020204" pitchFamily="34" charset="0"/>
                          <a:ea typeface="Georgia"/>
                          <a:cs typeface="Arial" panose="020B0604020202020204" pitchFamily="34" charset="0"/>
                          <a:sym typeface="Georgia"/>
                        </a:rPr>
                        <a:t>Transactions without consideration</a:t>
                      </a:r>
                      <a:endParaRPr sz="1200" b="1" dirty="0">
                        <a:solidFill>
                          <a:schemeClr val="bg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rtl="0">
                        <a:spcBef>
                          <a:spcPts val="0"/>
                        </a:spcBef>
                        <a:spcAft>
                          <a:spcPts val="600"/>
                        </a:spcAft>
                        <a:buNone/>
                      </a:pPr>
                      <a:r>
                        <a:rPr lang="en-US" sz="1200" b="1">
                          <a:latin typeface="Arial" panose="020B0604020202020204" pitchFamily="34" charset="0"/>
                          <a:ea typeface="Georgia"/>
                          <a:cs typeface="Arial" panose="020B0604020202020204" pitchFamily="34" charset="0"/>
                          <a:sym typeface="Georgia"/>
                        </a:rPr>
                        <a:t>Whether related party transactions without consideration be covered under CA 2013?</a:t>
                      </a:r>
                      <a:endParaRPr sz="1200" b="1">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274320">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Deferred receivable</a:t>
                      </a:r>
                      <a:endParaRPr sz="120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Whether a ‘deferred receivable’ should be considered as a separate transaction requiring separate approvals?</a:t>
                      </a:r>
                      <a:endParaRPr sz="120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74320">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Master agreements</a:t>
                      </a:r>
                      <a:endParaRPr sz="1200" dirty="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In case of presence of Master agreements, does a company need to get specific approval for individual transactions?</a:t>
                      </a:r>
                      <a:endParaRPr sz="1200" dirty="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74320">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Suo-moto adjustment</a:t>
                      </a:r>
                      <a:endParaRPr sz="1200" dirty="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Does a suo-moto adjustment by company necessarily mean that the transaction is not at arm’s length from CA 2013 perspective?</a:t>
                      </a:r>
                      <a:endParaRPr sz="120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74320">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Prohibition on voting</a:t>
                      </a:r>
                      <a:endParaRPr sz="120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Does the bar on voting on a special resolution apply to all related parties or only to interested related parties?</a:t>
                      </a:r>
                      <a:endParaRPr sz="120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74320">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Transfer Pricing policy for </a:t>
                      </a:r>
                      <a:br>
                        <a:rPr lang="en-US" sz="1200" dirty="0">
                          <a:latin typeface="Arial" panose="020B0604020202020204" pitchFamily="34" charset="0"/>
                          <a:ea typeface="Georgia"/>
                          <a:cs typeface="Arial" panose="020B0604020202020204" pitchFamily="34" charset="0"/>
                          <a:sym typeface="Georgia"/>
                        </a:rPr>
                      </a:br>
                      <a:r>
                        <a:rPr lang="en-US" sz="1200" dirty="0">
                          <a:latin typeface="Arial" panose="020B0604020202020204" pitchFamily="34" charset="0"/>
                          <a:ea typeface="Georgia"/>
                          <a:cs typeface="Arial" panose="020B0604020202020204" pitchFamily="34" charset="0"/>
                          <a:sym typeface="Georgia"/>
                        </a:rPr>
                        <a:t>listed companies</a:t>
                      </a:r>
                      <a:endParaRPr sz="1200" dirty="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600"/>
                        </a:spcAft>
                        <a:buNone/>
                      </a:pPr>
                      <a:r>
                        <a:rPr lang="en-US" sz="1200" dirty="0">
                          <a:latin typeface="Arial" panose="020B0604020202020204" pitchFamily="34" charset="0"/>
                          <a:ea typeface="Georgia"/>
                          <a:cs typeface="Arial" panose="020B0604020202020204" pitchFamily="34" charset="0"/>
                          <a:sym typeface="Georgia"/>
                        </a:rPr>
                        <a:t>How detailed should the transfer pricing policy be?</a:t>
                      </a:r>
                      <a:endParaRPr sz="1200" dirty="0">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74320">
                <a:tc>
                  <a:txBody>
                    <a:bodyPr/>
                    <a:lstStyle/>
                    <a:p>
                      <a:pPr marL="0" marR="0" lvl="0" indent="0" algn="l" rtl="0">
                        <a:spcBef>
                          <a:spcPts val="0"/>
                        </a:spcBef>
                        <a:spcAft>
                          <a:spcPts val="600"/>
                        </a:spcAft>
                        <a:buNone/>
                      </a:pPr>
                      <a:r>
                        <a:rPr lang="en-US" sz="1200">
                          <a:latin typeface="Arial" panose="020B0604020202020204" pitchFamily="34" charset="0"/>
                          <a:ea typeface="Georgia"/>
                          <a:cs typeface="Arial" panose="020B0604020202020204" pitchFamily="34" charset="0"/>
                          <a:sym typeface="Georgia"/>
                        </a:rPr>
                        <a:t>First year of company</a:t>
                      </a:r>
                      <a:endParaRPr sz="1200">
                        <a:solidFill>
                          <a:schemeClr val="lt1"/>
                        </a:solidFill>
                        <a:latin typeface="Arial" panose="020B0604020202020204" pitchFamily="34" charset="0"/>
                        <a:ea typeface="Georgia"/>
                        <a:cs typeface="Arial" panose="020B0604020202020204" pitchFamily="34" charset="0"/>
                        <a:sym typeface="Georgia"/>
                      </a:endParaRPr>
                    </a:p>
                  </a:txBody>
                  <a:tcPr marT="91440" marB="9144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600"/>
                        </a:spcAft>
                        <a:buClr>
                          <a:schemeClr val="dk1"/>
                        </a:buClr>
                        <a:buSzPts val="1400"/>
                        <a:buFont typeface="Georgia"/>
                        <a:buNone/>
                      </a:pPr>
                      <a:r>
                        <a:rPr lang="en-US" sz="1200" u="none" strike="noStrike" cap="none" dirty="0">
                          <a:latin typeface="Arial" panose="020B0604020202020204" pitchFamily="34" charset="0"/>
                          <a:ea typeface="Georgia"/>
                          <a:cs typeface="Arial" panose="020B0604020202020204" pitchFamily="34" charset="0"/>
                          <a:sym typeface="Georgia"/>
                        </a:rPr>
                        <a:t>Whether requirements applicable to newly set-up company since some requirements are triggered  based on previous years’ net worth and turnover?</a:t>
                      </a:r>
                      <a:endParaRPr sz="1200" b="0" i="0" u="none" strike="noStrike" cap="none" dirty="0">
                        <a:solidFill>
                          <a:srgbClr val="000000"/>
                        </a:solidFill>
                        <a:latin typeface="Arial" panose="020B0604020202020204" pitchFamily="34" charset="0"/>
                        <a:ea typeface="Georgia"/>
                        <a:cs typeface="Arial" panose="020B0604020202020204" pitchFamily="34" charset="0"/>
                        <a:sym typeface="Georgia"/>
                      </a:endParaRPr>
                    </a:p>
                  </a:txBody>
                  <a:tcPr marT="91440" marB="9144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6" name="Rectangle 5">
            <a:extLst>
              <a:ext uri="{FF2B5EF4-FFF2-40B4-BE49-F238E27FC236}">
                <a16:creationId xmlns:a16="http://schemas.microsoft.com/office/drawing/2014/main" id="{440E158E-2A91-B9B4-6276-CBA4630CB75A}"/>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293445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ED0B72B-400B-6884-45DF-B558923915A7}"/>
              </a:ext>
            </a:extLst>
          </p:cNvPr>
          <p:cNvGraphicFramePr>
            <a:graphicFrameLocks noChangeAspect="1"/>
          </p:cNvGraphicFramePr>
          <p:nvPr>
            <p:custDataLst>
              <p:tags r:id="rId1"/>
            </p:custDataLst>
            <p:extLst>
              <p:ext uri="{D42A27DB-BD31-4B8C-83A1-F6EECF244321}">
                <p14:modId xmlns:p14="http://schemas.microsoft.com/office/powerpoint/2010/main" val="5632929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7ED0B72B-400B-6884-45DF-B558923915A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DBF670C-07EA-EEDC-BDB7-1D5EC795C177}"/>
              </a:ext>
            </a:extLst>
          </p:cNvPr>
          <p:cNvSpPr>
            <a:spLocks noGrp="1"/>
          </p:cNvSpPr>
          <p:nvPr>
            <p:ph type="title"/>
          </p:nvPr>
        </p:nvSpPr>
        <p:spPr/>
        <p:txBody>
          <a:bodyPr vert="horz"/>
          <a:lstStyle/>
          <a:p>
            <a:r>
              <a:rPr lang="en-US" dirty="0"/>
              <a:t>SEBI LODR - Increased reporting requirement</a:t>
            </a:r>
          </a:p>
        </p:txBody>
      </p:sp>
      <p:sp>
        <p:nvSpPr>
          <p:cNvPr id="3" name="Slide Number Placeholder 2">
            <a:extLst>
              <a:ext uri="{FF2B5EF4-FFF2-40B4-BE49-F238E27FC236}">
                <a16:creationId xmlns:a16="http://schemas.microsoft.com/office/drawing/2014/main" id="{252B50E3-82C9-9750-DDC3-B33CB191A1A7}"/>
              </a:ext>
            </a:extLst>
          </p:cNvPr>
          <p:cNvSpPr>
            <a:spLocks noGrp="1"/>
          </p:cNvSpPr>
          <p:nvPr>
            <p:ph type="sldNum" sz="quarter" idx="11"/>
          </p:nvPr>
        </p:nvSpPr>
        <p:spPr/>
        <p:txBody>
          <a:bodyPr/>
          <a:lstStyle/>
          <a:p>
            <a:fld id="{7870704B-CE94-48CC-AF30-84932A1262A7}" type="slidenum">
              <a:rPr lang="en-GB" smtClean="0"/>
              <a:pPr/>
              <a:t>21</a:t>
            </a:fld>
            <a:endParaRPr lang="en-GB" dirty="0"/>
          </a:p>
        </p:txBody>
      </p:sp>
      <p:sp>
        <p:nvSpPr>
          <p:cNvPr id="4" name="Date Placeholder 3">
            <a:extLst>
              <a:ext uri="{FF2B5EF4-FFF2-40B4-BE49-F238E27FC236}">
                <a16:creationId xmlns:a16="http://schemas.microsoft.com/office/drawing/2014/main" id="{DD3227B5-B9AF-8E4F-0049-0C03B27CBAC3}"/>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EB979BCA-222A-B788-0D4F-7D3ADE8DABE9}"/>
              </a:ext>
            </a:extLst>
          </p:cNvPr>
          <p:cNvSpPr>
            <a:spLocks noGrp="1"/>
          </p:cNvSpPr>
          <p:nvPr>
            <p:ph type="ftr" sz="quarter" idx="13"/>
          </p:nvPr>
        </p:nvSpPr>
        <p:spPr/>
        <p:txBody>
          <a:bodyPr/>
          <a:lstStyle/>
          <a:p>
            <a:pPr algn="l"/>
            <a:r>
              <a:rPr lang="en-US"/>
              <a:t>Related party transactions</a:t>
            </a:r>
            <a:endParaRPr lang="en-US" dirty="0"/>
          </a:p>
        </p:txBody>
      </p:sp>
      <p:sp>
        <p:nvSpPr>
          <p:cNvPr id="10" name="Rectangle 9">
            <a:extLst>
              <a:ext uri="{FF2B5EF4-FFF2-40B4-BE49-F238E27FC236}">
                <a16:creationId xmlns:a16="http://schemas.microsoft.com/office/drawing/2014/main" id="{88A39197-0C39-77D5-9209-B3CA8D5C9DFF}"/>
              </a:ext>
            </a:extLst>
          </p:cNvPr>
          <p:cNvSpPr/>
          <p:nvPr/>
        </p:nvSpPr>
        <p:spPr>
          <a:xfrm>
            <a:off x="442913" y="1142999"/>
            <a:ext cx="11306175" cy="36576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lstStyle/>
          <a:p>
            <a:r>
              <a:rPr kumimoji="0" lang="en-GB" sz="1200" b="1" i="0" u="none" strike="noStrike" kern="0" cap="none" spc="0" normalizeH="0" baseline="0" noProof="0" dirty="0">
                <a:ln>
                  <a:noFill/>
                </a:ln>
                <a:solidFill>
                  <a:srgbClr val="FFFFFF"/>
                </a:solidFill>
                <a:effectLst/>
                <a:uLnTx/>
                <a:uFillTx/>
              </a:rPr>
              <a:t>Universe of related party compliance for listed companies in India </a:t>
            </a:r>
          </a:p>
        </p:txBody>
      </p:sp>
      <p:graphicFrame>
        <p:nvGraphicFramePr>
          <p:cNvPr id="11" name="Table 5">
            <a:extLst>
              <a:ext uri="{FF2B5EF4-FFF2-40B4-BE49-F238E27FC236}">
                <a16:creationId xmlns:a16="http://schemas.microsoft.com/office/drawing/2014/main" id="{AB5C7DE1-7EA4-31B0-ECEF-950AA0CF97F4}"/>
              </a:ext>
            </a:extLst>
          </p:cNvPr>
          <p:cNvGraphicFramePr>
            <a:graphicFrameLocks noGrp="1"/>
          </p:cNvGraphicFramePr>
          <p:nvPr>
            <p:extLst>
              <p:ext uri="{D42A27DB-BD31-4B8C-83A1-F6EECF244321}">
                <p14:modId xmlns:p14="http://schemas.microsoft.com/office/powerpoint/2010/main" val="3191433483"/>
              </p:ext>
            </p:extLst>
          </p:nvPr>
        </p:nvGraphicFramePr>
        <p:xfrm>
          <a:off x="442913" y="1576667"/>
          <a:ext cx="11306175" cy="2103120"/>
        </p:xfrm>
        <a:graphic>
          <a:graphicData uri="http://schemas.openxmlformats.org/drawingml/2006/table">
            <a:tbl>
              <a:tblPr firstRow="1" bandRow="1">
                <a:tableStyleId>{69012ECD-51FC-41F1-AA8D-1B2483CD663E}</a:tableStyleId>
              </a:tblPr>
              <a:tblGrid>
                <a:gridCol w="2261235">
                  <a:extLst>
                    <a:ext uri="{9D8B030D-6E8A-4147-A177-3AD203B41FA5}">
                      <a16:colId xmlns:a16="http://schemas.microsoft.com/office/drawing/2014/main" val="2511998898"/>
                    </a:ext>
                  </a:extLst>
                </a:gridCol>
                <a:gridCol w="2261235">
                  <a:extLst>
                    <a:ext uri="{9D8B030D-6E8A-4147-A177-3AD203B41FA5}">
                      <a16:colId xmlns:a16="http://schemas.microsoft.com/office/drawing/2014/main" val="1785860228"/>
                    </a:ext>
                  </a:extLst>
                </a:gridCol>
                <a:gridCol w="2261235">
                  <a:extLst>
                    <a:ext uri="{9D8B030D-6E8A-4147-A177-3AD203B41FA5}">
                      <a16:colId xmlns:a16="http://schemas.microsoft.com/office/drawing/2014/main" val="3817922448"/>
                    </a:ext>
                  </a:extLst>
                </a:gridCol>
                <a:gridCol w="2261235">
                  <a:extLst>
                    <a:ext uri="{9D8B030D-6E8A-4147-A177-3AD203B41FA5}">
                      <a16:colId xmlns:a16="http://schemas.microsoft.com/office/drawing/2014/main" val="1119907442"/>
                    </a:ext>
                  </a:extLst>
                </a:gridCol>
                <a:gridCol w="2261235">
                  <a:extLst>
                    <a:ext uri="{9D8B030D-6E8A-4147-A177-3AD203B41FA5}">
                      <a16:colId xmlns:a16="http://schemas.microsoft.com/office/drawing/2014/main" val="2483233894"/>
                    </a:ext>
                  </a:extLst>
                </a:gridCol>
              </a:tblGrid>
              <a:tr h="274320">
                <a:tc>
                  <a:txBody>
                    <a:bodyPr/>
                    <a:lstStyle/>
                    <a:p>
                      <a:pPr algn="l">
                        <a:spcAft>
                          <a:spcPts val="600"/>
                        </a:spcAft>
                      </a:pPr>
                      <a:r>
                        <a:rPr lang="en-US" sz="1200" dirty="0">
                          <a:solidFill>
                            <a:schemeClr val="tx1"/>
                          </a:solidFill>
                          <a:latin typeface="Arial" panose="020B0604020202020204" pitchFamily="34" charset="0"/>
                          <a:cs typeface="Arial" panose="020B0604020202020204" pitchFamily="34" charset="0"/>
                        </a:rPr>
                        <a:t>Particulars</a:t>
                      </a:r>
                    </a:p>
                  </a:txBody>
                  <a:tcPr marT="64008" marB="64008">
                    <a:lnL w="12700" cap="sq" cmpd="sng" algn="ctr">
                      <a:noFill/>
                      <a:prstDash val="solid"/>
                    </a:lnL>
                    <a:lnR w="12700" cap="flat" cmpd="sng" algn="ctr">
                      <a:solidFill>
                        <a:schemeClr val="bg1"/>
                      </a:solidFill>
                      <a:prstDash val="solid"/>
                      <a:round/>
                      <a:headEnd type="none" w="med" len="med"/>
                      <a:tailEnd type="none" w="med" len="med"/>
                    </a:lnR>
                    <a:lnT w="12700" cap="sq"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spcAft>
                          <a:spcPts val="600"/>
                        </a:spcAft>
                      </a:pPr>
                      <a:r>
                        <a:rPr lang="en-US" sz="1200" dirty="0">
                          <a:solidFill>
                            <a:schemeClr val="tx1"/>
                          </a:solidFill>
                          <a:latin typeface="Arial" panose="020B0604020202020204" pitchFamily="34" charset="0"/>
                          <a:cs typeface="Arial" panose="020B0604020202020204" pitchFamily="34" charset="0"/>
                        </a:rPr>
                        <a:t>SEBI LODR</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sq"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spcAft>
                          <a:spcPts val="600"/>
                        </a:spcAft>
                      </a:pPr>
                      <a:r>
                        <a:rPr lang="en-US" sz="1200" dirty="0">
                          <a:solidFill>
                            <a:schemeClr val="tx1"/>
                          </a:solidFill>
                          <a:latin typeface="Arial" panose="020B0604020202020204" pitchFamily="34" charset="0"/>
                          <a:cs typeface="Arial" panose="020B0604020202020204" pitchFamily="34" charset="0"/>
                        </a:rPr>
                        <a:t>Companies Act</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sq"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spcAft>
                          <a:spcPts val="600"/>
                        </a:spcAft>
                      </a:pPr>
                      <a:r>
                        <a:rPr lang="en-US" sz="1200" dirty="0">
                          <a:solidFill>
                            <a:schemeClr val="tx1"/>
                          </a:solidFill>
                          <a:latin typeface="Arial" panose="020B0604020202020204" pitchFamily="34" charset="0"/>
                          <a:cs typeface="Arial" panose="020B0604020202020204" pitchFamily="34" charset="0"/>
                        </a:rPr>
                        <a:t>Statutory Financials</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sq"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spcAft>
                          <a:spcPts val="600"/>
                        </a:spcAft>
                      </a:pPr>
                      <a:r>
                        <a:rPr lang="en-US" sz="1200" dirty="0">
                          <a:solidFill>
                            <a:schemeClr val="tx1"/>
                          </a:solidFill>
                          <a:latin typeface="Arial" panose="020B0604020202020204" pitchFamily="34" charset="0"/>
                          <a:cs typeface="Arial" panose="020B0604020202020204" pitchFamily="34" charset="0"/>
                        </a:rPr>
                        <a:t>Income Tax</a:t>
                      </a:r>
                    </a:p>
                  </a:txBody>
                  <a:tcPr marT="64008" marB="64008">
                    <a:lnL w="12700" cap="flat" cmpd="sng" algn="ctr">
                      <a:solidFill>
                        <a:schemeClr val="bg1"/>
                      </a:solidFill>
                      <a:prstDash val="solid"/>
                      <a:round/>
                      <a:headEnd type="none" w="med" len="med"/>
                      <a:tailEnd type="none" w="med" len="med"/>
                    </a:lnL>
                    <a:lnR w="12700" cap="sq" cmpd="sng" algn="ctr">
                      <a:noFill/>
                      <a:prstDash val="solid"/>
                    </a:lnR>
                    <a:lnT w="12700" cap="sq"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591963851"/>
                  </a:ext>
                </a:extLst>
              </a:tr>
              <a:tr h="0">
                <a:tc>
                  <a:txBody>
                    <a:bodyPr/>
                    <a:lstStyle/>
                    <a:p>
                      <a:pPr algn="l">
                        <a:spcAft>
                          <a:spcPts val="600"/>
                        </a:spcAft>
                      </a:pPr>
                      <a:r>
                        <a:rPr lang="en-US" sz="1200" b="1" dirty="0">
                          <a:latin typeface="Arial" panose="020B0604020202020204" pitchFamily="34" charset="0"/>
                          <a:cs typeface="Arial" panose="020B0604020202020204" pitchFamily="34" charset="0"/>
                        </a:rPr>
                        <a:t>Enabling provisions</a:t>
                      </a:r>
                    </a:p>
                  </a:txBody>
                  <a:tcPr marT="64008" marB="64008">
                    <a:lnL w="12700" cap="sq" cmpd="sng" algn="ctr">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dirty="0">
                          <a:latin typeface="Arial" panose="020B0604020202020204" pitchFamily="34" charset="0"/>
                          <a:cs typeface="Arial" panose="020B0604020202020204" pitchFamily="34" charset="0"/>
                        </a:rPr>
                        <a:t>Regulation 23</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dirty="0">
                          <a:latin typeface="Arial" panose="020B0604020202020204" pitchFamily="34" charset="0"/>
                          <a:cs typeface="Arial" panose="020B0604020202020204" pitchFamily="34" charset="0"/>
                        </a:rPr>
                        <a:t>Section 177 &amp; 188</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a:latin typeface="Arial" panose="020B0604020202020204" pitchFamily="34" charset="0"/>
                          <a:cs typeface="Arial" panose="020B0604020202020204" pitchFamily="34" charset="0"/>
                        </a:rPr>
                        <a:t>Ind AS 24</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a:latin typeface="Arial" panose="020B0604020202020204" pitchFamily="34" charset="0"/>
                          <a:cs typeface="Arial" panose="020B0604020202020204" pitchFamily="34" charset="0"/>
                        </a:rPr>
                        <a:t>Section 92</a:t>
                      </a:r>
                    </a:p>
                  </a:txBody>
                  <a:tcPr marT="64008" marB="64008">
                    <a:lnL w="12700" cap="flat" cmpd="sng" algn="ctr">
                      <a:solidFill>
                        <a:schemeClr val="bg1"/>
                      </a:solidFill>
                      <a:prstDash val="solid"/>
                      <a:round/>
                      <a:headEnd type="none" w="med" len="med"/>
                      <a:tailEnd type="none" w="med" len="med"/>
                    </a:lnL>
                    <a:lnR w="12700" cap="sq" cmpd="sng" algn="ctr">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67996406"/>
                  </a:ext>
                </a:extLst>
              </a:tr>
              <a:tr h="0">
                <a:tc>
                  <a:txBody>
                    <a:bodyPr/>
                    <a:lstStyle/>
                    <a:p>
                      <a:pPr algn="l">
                        <a:spcAft>
                          <a:spcPts val="600"/>
                        </a:spcAft>
                      </a:pPr>
                      <a:r>
                        <a:rPr lang="en-US" sz="1200" b="1" dirty="0">
                          <a:latin typeface="Arial" panose="020B0604020202020204" pitchFamily="34" charset="0"/>
                          <a:cs typeface="Arial" panose="020B0604020202020204" pitchFamily="34" charset="0"/>
                        </a:rPr>
                        <a:t>Coverage of RPTs</a:t>
                      </a:r>
                    </a:p>
                  </a:txBody>
                  <a:tcPr marT="64008" marB="64008">
                    <a:lnL w="12700" cap="sq" cmpd="sng" algn="ctr">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b="1" dirty="0">
                          <a:latin typeface="Arial" panose="020B0604020202020204" pitchFamily="34" charset="0"/>
                          <a:cs typeface="Arial" panose="020B0604020202020204" pitchFamily="34" charset="0"/>
                        </a:rPr>
                        <a:t>Wide coverage – includes RPTs of subsidiaries also</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dirty="0">
                          <a:latin typeface="Arial" panose="020B0604020202020204" pitchFamily="34" charset="0"/>
                          <a:cs typeface="Arial" panose="020B0604020202020204" pitchFamily="34" charset="0"/>
                        </a:rPr>
                        <a:t>Where listed entity is a party (domestic and international)</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a:latin typeface="Arial" panose="020B0604020202020204" pitchFamily="34" charset="0"/>
                          <a:cs typeface="Arial" panose="020B0604020202020204" pitchFamily="34" charset="0"/>
                        </a:rPr>
                        <a:t>Where listed entity is a party (domestic and international)</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a:latin typeface="Arial" panose="020B0604020202020204" pitchFamily="34" charset="0"/>
                          <a:cs typeface="Arial" panose="020B0604020202020204" pitchFamily="34" charset="0"/>
                        </a:rPr>
                        <a:t>Where listed entity is a party (international)</a:t>
                      </a:r>
                    </a:p>
                  </a:txBody>
                  <a:tcPr marT="64008" marB="64008">
                    <a:lnL w="12700" cap="flat" cmpd="sng" algn="ctr">
                      <a:solidFill>
                        <a:schemeClr val="bg1"/>
                      </a:solidFill>
                      <a:prstDash val="solid"/>
                      <a:round/>
                      <a:headEnd type="none" w="med" len="med"/>
                      <a:tailEnd type="none" w="med" len="med"/>
                    </a:lnL>
                    <a:lnR w="12700" cap="sq" cmpd="sng" algn="ctr">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4290188"/>
                  </a:ext>
                </a:extLst>
              </a:tr>
              <a:tr h="0">
                <a:tc>
                  <a:txBody>
                    <a:bodyPr/>
                    <a:lstStyle/>
                    <a:p>
                      <a:pPr algn="l">
                        <a:spcAft>
                          <a:spcPts val="600"/>
                        </a:spcAft>
                      </a:pPr>
                      <a:r>
                        <a:rPr lang="en-US" sz="1200" b="1">
                          <a:latin typeface="Arial" panose="020B0604020202020204" pitchFamily="34" charset="0"/>
                          <a:cs typeface="Arial" panose="020B0604020202020204" pitchFamily="34" charset="0"/>
                        </a:rPr>
                        <a:t>Focus</a:t>
                      </a:r>
                    </a:p>
                  </a:txBody>
                  <a:tcPr marT="64008" marB="64008">
                    <a:lnL w="12700" cap="sq" cmpd="sng" algn="ctr">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dirty="0">
                          <a:latin typeface="Arial" panose="020B0604020202020204" pitchFamily="34" charset="0"/>
                          <a:cs typeface="Arial" panose="020B0604020202020204" pitchFamily="34" charset="0"/>
                        </a:rPr>
                        <a:t>In the interest of the company / T&amp;C are not unfavorable </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dirty="0">
                          <a:latin typeface="Arial" panose="020B0604020202020204" pitchFamily="34" charset="0"/>
                          <a:cs typeface="Arial" panose="020B0604020202020204" pitchFamily="34" charset="0"/>
                        </a:rPr>
                        <a:t>In the ordinary course of business / arm’s length</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dirty="0">
                          <a:latin typeface="Arial" panose="020B0604020202020204" pitchFamily="34" charset="0"/>
                          <a:cs typeface="Arial" panose="020B0604020202020204" pitchFamily="34" charset="0"/>
                        </a:rPr>
                        <a:t>True and fair view</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a:latin typeface="Arial" panose="020B0604020202020204" pitchFamily="34" charset="0"/>
                          <a:cs typeface="Arial" panose="020B0604020202020204" pitchFamily="34" charset="0"/>
                        </a:rPr>
                        <a:t>True and correct / arm’s length pricing</a:t>
                      </a:r>
                    </a:p>
                  </a:txBody>
                  <a:tcPr marT="64008" marB="64008">
                    <a:lnL w="12700" cap="flat" cmpd="sng" algn="ctr">
                      <a:solidFill>
                        <a:schemeClr val="bg1"/>
                      </a:solidFill>
                      <a:prstDash val="solid"/>
                      <a:round/>
                      <a:headEnd type="none" w="med" len="med"/>
                      <a:tailEnd type="none" w="med" len="med"/>
                    </a:lnL>
                    <a:lnR w="12700" cap="sq" cmpd="sng" algn="ctr">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7839924"/>
                  </a:ext>
                </a:extLst>
              </a:tr>
              <a:tr h="0">
                <a:tc>
                  <a:txBody>
                    <a:bodyPr/>
                    <a:lstStyle/>
                    <a:p>
                      <a:pPr algn="l">
                        <a:spcAft>
                          <a:spcPts val="600"/>
                        </a:spcAft>
                      </a:pPr>
                      <a:r>
                        <a:rPr lang="en-US" sz="1200" b="1">
                          <a:latin typeface="Arial" panose="020B0604020202020204" pitchFamily="34" charset="0"/>
                          <a:cs typeface="Arial" panose="020B0604020202020204" pitchFamily="34" charset="0"/>
                        </a:rPr>
                        <a:t>Reporting</a:t>
                      </a:r>
                    </a:p>
                  </a:txBody>
                  <a:tcPr marT="64008" marB="64008">
                    <a:lnL w="12700" cap="sq" cmpd="sng" algn="ctr">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b="1" dirty="0">
                          <a:latin typeface="Arial" panose="020B0604020202020204" pitchFamily="34" charset="0"/>
                          <a:cs typeface="Arial" panose="020B0604020202020204" pitchFamily="34" charset="0"/>
                        </a:rPr>
                        <a:t>Bi-annual –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new form prescribed</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dirty="0">
                          <a:latin typeface="Arial" panose="020B0604020202020204" pitchFamily="34" charset="0"/>
                          <a:cs typeface="Arial" panose="020B0604020202020204" pitchFamily="34" charset="0"/>
                        </a:rPr>
                        <a:t>No separate reporting</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dirty="0">
                          <a:latin typeface="Arial" panose="020B0604020202020204" pitchFamily="34" charset="0"/>
                          <a:cs typeface="Arial" panose="020B0604020202020204" pitchFamily="34" charset="0"/>
                        </a:rPr>
                        <a:t>Annual</a:t>
                      </a:r>
                    </a:p>
                  </a:txBody>
                  <a:tcPr marT="64008" marB="640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r>
                        <a:rPr lang="en-US" sz="1200" dirty="0">
                          <a:latin typeface="Arial" panose="020B0604020202020204" pitchFamily="34" charset="0"/>
                          <a:cs typeface="Arial" panose="020B0604020202020204" pitchFamily="34" charset="0"/>
                        </a:rPr>
                        <a:t>Annual – prescribed form</a:t>
                      </a:r>
                    </a:p>
                  </a:txBody>
                  <a:tcPr marT="64008" marB="64008">
                    <a:lnL w="12700" cap="flat" cmpd="sng" algn="ctr">
                      <a:solidFill>
                        <a:schemeClr val="bg1"/>
                      </a:solidFill>
                      <a:prstDash val="solid"/>
                      <a:round/>
                      <a:headEnd type="none" w="med" len="med"/>
                      <a:tailEnd type="none" w="med" len="med"/>
                    </a:lnL>
                    <a:lnR w="12700" cap="sq" cmpd="sng" algn="ctr">
                      <a:noFill/>
                      <a:prstDash val="solid"/>
                    </a:lnR>
                    <a:lnT w="12700" cap="flat" cmpd="sng" algn="ctr">
                      <a:solidFill>
                        <a:schemeClr val="bg1"/>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92845828"/>
                  </a:ext>
                </a:extLst>
              </a:tr>
            </a:tbl>
          </a:graphicData>
        </a:graphic>
      </p:graphicFrame>
      <p:grpSp>
        <p:nvGrpSpPr>
          <p:cNvPr id="39" name="Group 38">
            <a:extLst>
              <a:ext uri="{FF2B5EF4-FFF2-40B4-BE49-F238E27FC236}">
                <a16:creationId xmlns:a16="http://schemas.microsoft.com/office/drawing/2014/main" id="{10DCAA39-24A7-9EE4-49C3-21E2DB046608}"/>
              </a:ext>
            </a:extLst>
          </p:cNvPr>
          <p:cNvGrpSpPr/>
          <p:nvPr/>
        </p:nvGrpSpPr>
        <p:grpSpPr>
          <a:xfrm>
            <a:off x="442914" y="3747695"/>
            <a:ext cx="11302944" cy="365760"/>
            <a:chOff x="442914" y="3837753"/>
            <a:chExt cx="11302944" cy="365760"/>
          </a:xfrm>
        </p:grpSpPr>
        <p:sp>
          <p:nvSpPr>
            <p:cNvPr id="12" name="Rectangle 11">
              <a:extLst>
                <a:ext uri="{FF2B5EF4-FFF2-40B4-BE49-F238E27FC236}">
                  <a16:creationId xmlns:a16="http://schemas.microsoft.com/office/drawing/2014/main" id="{D6CC53C8-2D70-0F1D-FA4C-C229F516AD2A}"/>
                </a:ext>
              </a:extLst>
            </p:cNvPr>
            <p:cNvSpPr/>
            <p:nvPr/>
          </p:nvSpPr>
          <p:spPr>
            <a:xfrm>
              <a:off x="442914" y="3837753"/>
              <a:ext cx="5472160" cy="365760"/>
            </a:xfrm>
            <a:prstGeom prst="rect">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lstStyle/>
            <a:p>
              <a:r>
                <a:rPr kumimoji="0" lang="en-GB" sz="1200" b="1" i="0" u="none" strike="noStrike" kern="0" cap="none" spc="0" normalizeH="0" baseline="0" noProof="0" dirty="0">
                  <a:ln>
                    <a:noFill/>
                  </a:ln>
                  <a:solidFill>
                    <a:srgbClr val="FFFFFF"/>
                  </a:solidFill>
                  <a:effectLst/>
                  <a:uLnTx/>
                  <a:uFillTx/>
                </a:rPr>
                <a:t>Timeline of reporting (FY 2024-25 compliance)</a:t>
              </a:r>
            </a:p>
          </p:txBody>
        </p:sp>
        <p:sp>
          <p:nvSpPr>
            <p:cNvPr id="13" name="Rectangle 12">
              <a:extLst>
                <a:ext uri="{FF2B5EF4-FFF2-40B4-BE49-F238E27FC236}">
                  <a16:creationId xmlns:a16="http://schemas.microsoft.com/office/drawing/2014/main" id="{04F1173F-B4B2-1D7F-FBEB-D043AA7C2BB2}"/>
                </a:ext>
              </a:extLst>
            </p:cNvPr>
            <p:cNvSpPr/>
            <p:nvPr/>
          </p:nvSpPr>
          <p:spPr>
            <a:xfrm>
              <a:off x="6273698" y="3837753"/>
              <a:ext cx="5472160" cy="365760"/>
            </a:xfrm>
            <a:prstGeom prst="rect">
              <a:avLst/>
            </a:prstGeom>
            <a:solidFill>
              <a:srgbClr val="414042"/>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lstStyle/>
            <a:p>
              <a:r>
                <a:rPr kumimoji="0" lang="en-GB" sz="1200" b="1" i="0" u="none" strike="noStrike" kern="0" cap="none" spc="0" normalizeH="0" baseline="0" noProof="0" dirty="0">
                  <a:ln>
                    <a:noFill/>
                  </a:ln>
                  <a:solidFill>
                    <a:srgbClr val="FFFFFF"/>
                  </a:solidFill>
                  <a:effectLst/>
                  <a:uLnTx/>
                  <a:uFillTx/>
                </a:rPr>
                <a:t>Objective of listed companies</a:t>
              </a:r>
            </a:p>
          </p:txBody>
        </p:sp>
      </p:grpSp>
      <p:grpSp>
        <p:nvGrpSpPr>
          <p:cNvPr id="14" name="Group 13">
            <a:extLst>
              <a:ext uri="{FF2B5EF4-FFF2-40B4-BE49-F238E27FC236}">
                <a16:creationId xmlns:a16="http://schemas.microsoft.com/office/drawing/2014/main" id="{0293BE94-8DD8-5FC3-0904-23BF32046DDF}"/>
              </a:ext>
            </a:extLst>
          </p:cNvPr>
          <p:cNvGrpSpPr/>
          <p:nvPr/>
        </p:nvGrpSpPr>
        <p:grpSpPr>
          <a:xfrm>
            <a:off x="442914" y="4552155"/>
            <a:ext cx="5501534" cy="1158689"/>
            <a:chOff x="5348130" y="4546391"/>
            <a:chExt cx="6474063" cy="1158689"/>
          </a:xfrm>
        </p:grpSpPr>
        <p:cxnSp>
          <p:nvCxnSpPr>
            <p:cNvPr id="15" name="Straight Connector 14">
              <a:extLst>
                <a:ext uri="{FF2B5EF4-FFF2-40B4-BE49-F238E27FC236}">
                  <a16:creationId xmlns:a16="http://schemas.microsoft.com/office/drawing/2014/main" id="{4E9CED5F-9679-CE48-FF0A-66F0E692C1DC}"/>
                </a:ext>
              </a:extLst>
            </p:cNvPr>
            <p:cNvCxnSpPr>
              <a:cxnSpLocks/>
            </p:cNvCxnSpPr>
            <p:nvPr/>
          </p:nvCxnSpPr>
          <p:spPr>
            <a:xfrm>
              <a:off x="5348130" y="4982490"/>
              <a:ext cx="6400959"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4997361-0DB2-6793-8BE0-A95C88BA4809}"/>
                </a:ext>
              </a:extLst>
            </p:cNvPr>
            <p:cNvGrpSpPr/>
            <p:nvPr/>
          </p:nvGrpSpPr>
          <p:grpSpPr>
            <a:xfrm>
              <a:off x="6705973" y="4831875"/>
              <a:ext cx="138284" cy="210051"/>
              <a:chOff x="2826157" y="3812074"/>
              <a:chExt cx="138284" cy="210051"/>
            </a:xfrm>
          </p:grpSpPr>
          <p:sp>
            <p:nvSpPr>
              <p:cNvPr id="29" name="Oval 28">
                <a:extLst>
                  <a:ext uri="{FF2B5EF4-FFF2-40B4-BE49-F238E27FC236}">
                    <a16:creationId xmlns:a16="http://schemas.microsoft.com/office/drawing/2014/main" id="{F81EA589-681C-560B-3EF5-B75BAE9B2039}"/>
                  </a:ext>
                </a:extLst>
              </p:cNvPr>
              <p:cNvSpPr/>
              <p:nvPr/>
            </p:nvSpPr>
            <p:spPr bwMode="ltGray">
              <a:xfrm>
                <a:off x="2826157" y="3903253"/>
                <a:ext cx="138284" cy="11887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GB" sz="1200">
                  <a:solidFill>
                    <a:schemeClr val="bg1"/>
                  </a:solidFill>
                </a:endParaRPr>
              </a:p>
            </p:txBody>
          </p:sp>
          <p:cxnSp>
            <p:nvCxnSpPr>
              <p:cNvPr id="30" name="Straight Connector 29">
                <a:extLst>
                  <a:ext uri="{FF2B5EF4-FFF2-40B4-BE49-F238E27FC236}">
                    <a16:creationId xmlns:a16="http://schemas.microsoft.com/office/drawing/2014/main" id="{4DE17504-E862-881E-955E-6856046C92BE}"/>
                  </a:ext>
                </a:extLst>
              </p:cNvPr>
              <p:cNvCxnSpPr>
                <a:cxnSpLocks/>
              </p:cNvCxnSpPr>
              <p:nvPr/>
            </p:nvCxnSpPr>
            <p:spPr>
              <a:xfrm flipV="1">
                <a:off x="2892299" y="3812074"/>
                <a:ext cx="0" cy="83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FED8DB44-5432-91A7-8B20-45BF3F8DB4E5}"/>
                </a:ext>
              </a:extLst>
            </p:cNvPr>
            <p:cNvSpPr/>
            <p:nvPr/>
          </p:nvSpPr>
          <p:spPr>
            <a:xfrm>
              <a:off x="5716941" y="5125434"/>
              <a:ext cx="2053342" cy="579646"/>
            </a:xfrm>
            <a:prstGeom prst="rect">
              <a:avLst/>
            </a:prstGeom>
          </p:spPr>
          <p:txBody>
            <a:bodyPr wrap="square" lIns="0" tIns="0" rIns="0" bIns="0">
              <a:noAutofit/>
            </a:bodyPr>
            <a:lstStyle/>
            <a:p>
              <a:pPr algn="ctr">
                <a:spcAft>
                  <a:spcPts val="200"/>
                </a:spcAft>
              </a:pPr>
              <a:r>
                <a:rPr lang="en-US" sz="1200" dirty="0">
                  <a:solidFill>
                    <a:srgbClr val="000000"/>
                  </a:solidFill>
                </a:rPr>
                <a:t>May 2024</a:t>
              </a:r>
            </a:p>
            <a:p>
              <a:pPr algn="ctr">
                <a:spcAft>
                  <a:spcPts val="200"/>
                </a:spcAft>
              </a:pPr>
              <a:r>
                <a:rPr lang="en-US" sz="1200" dirty="0">
                  <a:solidFill>
                    <a:srgbClr val="000000"/>
                  </a:solidFill>
                </a:rPr>
                <a:t>October / November 2024</a:t>
              </a:r>
            </a:p>
          </p:txBody>
        </p:sp>
        <p:sp>
          <p:nvSpPr>
            <p:cNvPr id="18" name="Rectangle 17">
              <a:extLst>
                <a:ext uri="{FF2B5EF4-FFF2-40B4-BE49-F238E27FC236}">
                  <a16:creationId xmlns:a16="http://schemas.microsoft.com/office/drawing/2014/main" id="{8C55255F-51C1-9D99-677D-8C99AC75D371}"/>
                </a:ext>
              </a:extLst>
            </p:cNvPr>
            <p:cNvSpPr/>
            <p:nvPr/>
          </p:nvSpPr>
          <p:spPr>
            <a:xfrm>
              <a:off x="6342349" y="4546391"/>
              <a:ext cx="965823" cy="184666"/>
            </a:xfrm>
            <a:prstGeom prst="rect">
              <a:avLst/>
            </a:prstGeom>
          </p:spPr>
          <p:txBody>
            <a:bodyPr wrap="none" lIns="0" tIns="0" rIns="0" bIns="0">
              <a:noAutofit/>
            </a:bodyPr>
            <a:lstStyle/>
            <a:p>
              <a:r>
                <a:rPr lang="en-US" sz="1200">
                  <a:solidFill>
                    <a:srgbClr val="000000"/>
                  </a:solidFill>
                </a:rPr>
                <a:t>SEBI LODR</a:t>
              </a:r>
            </a:p>
          </p:txBody>
        </p:sp>
        <p:grpSp>
          <p:nvGrpSpPr>
            <p:cNvPr id="19" name="Group 18">
              <a:extLst>
                <a:ext uri="{FF2B5EF4-FFF2-40B4-BE49-F238E27FC236}">
                  <a16:creationId xmlns:a16="http://schemas.microsoft.com/office/drawing/2014/main" id="{1EBA99DB-8BCF-802C-5D48-94055649158F}"/>
                </a:ext>
              </a:extLst>
            </p:cNvPr>
            <p:cNvGrpSpPr/>
            <p:nvPr/>
          </p:nvGrpSpPr>
          <p:grpSpPr>
            <a:xfrm>
              <a:off x="8861873" y="4831875"/>
              <a:ext cx="138284" cy="210051"/>
              <a:chOff x="2826157" y="3812074"/>
              <a:chExt cx="138284" cy="210051"/>
            </a:xfrm>
          </p:grpSpPr>
          <p:sp>
            <p:nvSpPr>
              <p:cNvPr id="27" name="Oval 26">
                <a:extLst>
                  <a:ext uri="{FF2B5EF4-FFF2-40B4-BE49-F238E27FC236}">
                    <a16:creationId xmlns:a16="http://schemas.microsoft.com/office/drawing/2014/main" id="{71A9CAFB-4C87-B7D3-437C-ACFB06333918}"/>
                  </a:ext>
                </a:extLst>
              </p:cNvPr>
              <p:cNvSpPr/>
              <p:nvPr/>
            </p:nvSpPr>
            <p:spPr bwMode="ltGray">
              <a:xfrm>
                <a:off x="2826157" y="3903253"/>
                <a:ext cx="138284" cy="11887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GB" sz="1200">
                  <a:solidFill>
                    <a:schemeClr val="bg1"/>
                  </a:solidFill>
                </a:endParaRPr>
              </a:p>
            </p:txBody>
          </p:sp>
          <p:cxnSp>
            <p:nvCxnSpPr>
              <p:cNvPr id="28" name="Straight Connector 27">
                <a:extLst>
                  <a:ext uri="{FF2B5EF4-FFF2-40B4-BE49-F238E27FC236}">
                    <a16:creationId xmlns:a16="http://schemas.microsoft.com/office/drawing/2014/main" id="{559AB354-CB8D-522B-CF24-B63687E34B1E}"/>
                  </a:ext>
                </a:extLst>
              </p:cNvPr>
              <p:cNvCxnSpPr>
                <a:cxnSpLocks/>
              </p:cNvCxnSpPr>
              <p:nvPr/>
            </p:nvCxnSpPr>
            <p:spPr>
              <a:xfrm flipV="1">
                <a:off x="2892299" y="3812074"/>
                <a:ext cx="0" cy="83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BF91D939-F2F8-8BAE-2352-3685146CF88A}"/>
                </a:ext>
              </a:extLst>
            </p:cNvPr>
            <p:cNvSpPr/>
            <p:nvPr/>
          </p:nvSpPr>
          <p:spPr>
            <a:xfrm>
              <a:off x="7872841" y="5141698"/>
              <a:ext cx="2053342" cy="369332"/>
            </a:xfrm>
            <a:prstGeom prst="rect">
              <a:avLst/>
            </a:prstGeom>
          </p:spPr>
          <p:txBody>
            <a:bodyPr wrap="square" lIns="0" tIns="0" rIns="0" bIns="0">
              <a:noAutofit/>
            </a:bodyPr>
            <a:lstStyle/>
            <a:p>
              <a:pPr algn="ctr"/>
              <a:r>
                <a:rPr lang="en-US" sz="1200">
                  <a:solidFill>
                    <a:srgbClr val="000000"/>
                  </a:solidFill>
                </a:rPr>
                <a:t>around </a:t>
              </a:r>
            </a:p>
            <a:p>
              <a:pPr algn="ctr"/>
              <a:r>
                <a:rPr lang="en-US" sz="1200">
                  <a:solidFill>
                    <a:srgbClr val="000000"/>
                  </a:solidFill>
                </a:rPr>
                <a:t>May 2024</a:t>
              </a:r>
            </a:p>
          </p:txBody>
        </p:sp>
        <p:sp>
          <p:nvSpPr>
            <p:cNvPr id="21" name="Rectangle 20">
              <a:extLst>
                <a:ext uri="{FF2B5EF4-FFF2-40B4-BE49-F238E27FC236}">
                  <a16:creationId xmlns:a16="http://schemas.microsoft.com/office/drawing/2014/main" id="{3543A00F-9A48-B6C4-87A7-876CB8BEB131}"/>
                </a:ext>
              </a:extLst>
            </p:cNvPr>
            <p:cNvSpPr/>
            <p:nvPr/>
          </p:nvSpPr>
          <p:spPr>
            <a:xfrm>
              <a:off x="8242570" y="4546391"/>
              <a:ext cx="2197625" cy="184666"/>
            </a:xfrm>
            <a:prstGeom prst="rect">
              <a:avLst/>
            </a:prstGeom>
          </p:spPr>
          <p:txBody>
            <a:bodyPr wrap="none" lIns="0" tIns="0" rIns="0" bIns="0">
              <a:noAutofit/>
            </a:bodyPr>
            <a:lstStyle/>
            <a:p>
              <a:r>
                <a:rPr lang="en-US" sz="1200" dirty="0">
                  <a:solidFill>
                    <a:srgbClr val="000000"/>
                  </a:solidFill>
                </a:rPr>
                <a:t>Annual Statutory Financials</a:t>
              </a:r>
            </a:p>
          </p:txBody>
        </p:sp>
        <p:grpSp>
          <p:nvGrpSpPr>
            <p:cNvPr id="22" name="Group 21">
              <a:extLst>
                <a:ext uri="{FF2B5EF4-FFF2-40B4-BE49-F238E27FC236}">
                  <a16:creationId xmlns:a16="http://schemas.microsoft.com/office/drawing/2014/main" id="{0DA1E3B5-D9E0-A315-B687-E2DC33C1F628}"/>
                </a:ext>
              </a:extLst>
            </p:cNvPr>
            <p:cNvGrpSpPr/>
            <p:nvPr/>
          </p:nvGrpSpPr>
          <p:grpSpPr>
            <a:xfrm>
              <a:off x="11017773" y="4831875"/>
              <a:ext cx="138284" cy="210051"/>
              <a:chOff x="2826157" y="3795810"/>
              <a:chExt cx="138284" cy="210051"/>
            </a:xfrm>
          </p:grpSpPr>
          <p:sp>
            <p:nvSpPr>
              <p:cNvPr id="25" name="Oval 24">
                <a:extLst>
                  <a:ext uri="{FF2B5EF4-FFF2-40B4-BE49-F238E27FC236}">
                    <a16:creationId xmlns:a16="http://schemas.microsoft.com/office/drawing/2014/main" id="{5B54A7F2-1F88-FD6D-D9EF-374EF2549A5C}"/>
                  </a:ext>
                </a:extLst>
              </p:cNvPr>
              <p:cNvSpPr/>
              <p:nvPr/>
            </p:nvSpPr>
            <p:spPr bwMode="ltGray">
              <a:xfrm>
                <a:off x="2826157" y="3886989"/>
                <a:ext cx="138284" cy="11887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GB" sz="1200" dirty="0">
                  <a:solidFill>
                    <a:schemeClr val="bg1"/>
                  </a:solidFill>
                </a:endParaRPr>
              </a:p>
            </p:txBody>
          </p:sp>
          <p:cxnSp>
            <p:nvCxnSpPr>
              <p:cNvPr id="26" name="Straight Connector 25">
                <a:extLst>
                  <a:ext uri="{FF2B5EF4-FFF2-40B4-BE49-F238E27FC236}">
                    <a16:creationId xmlns:a16="http://schemas.microsoft.com/office/drawing/2014/main" id="{F86D4938-CB61-5468-8C8F-7B338D352F1A}"/>
                  </a:ext>
                </a:extLst>
              </p:cNvPr>
              <p:cNvCxnSpPr>
                <a:cxnSpLocks/>
              </p:cNvCxnSpPr>
              <p:nvPr/>
            </p:nvCxnSpPr>
            <p:spPr>
              <a:xfrm flipV="1">
                <a:off x="2892299" y="3795810"/>
                <a:ext cx="0" cy="83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80D1907D-8B5C-B881-EDAB-3C6F7114A861}"/>
                </a:ext>
              </a:extLst>
            </p:cNvPr>
            <p:cNvSpPr/>
            <p:nvPr/>
          </p:nvSpPr>
          <p:spPr>
            <a:xfrm>
              <a:off x="10285889" y="5141698"/>
              <a:ext cx="1536304" cy="553998"/>
            </a:xfrm>
            <a:prstGeom prst="rect">
              <a:avLst/>
            </a:prstGeom>
          </p:spPr>
          <p:txBody>
            <a:bodyPr wrap="square" lIns="0" tIns="0" rIns="0" bIns="0">
              <a:noAutofit/>
            </a:bodyPr>
            <a:lstStyle/>
            <a:p>
              <a:pPr algn="ctr"/>
              <a:r>
                <a:rPr lang="en-US" sz="1200">
                  <a:solidFill>
                    <a:srgbClr val="000000"/>
                  </a:solidFill>
                </a:rPr>
                <a:t>October/ November</a:t>
              </a:r>
              <a:br>
                <a:rPr lang="en-US" sz="1200">
                  <a:solidFill>
                    <a:srgbClr val="000000"/>
                  </a:solidFill>
                </a:rPr>
              </a:br>
              <a:r>
                <a:rPr lang="en-US" sz="1200">
                  <a:solidFill>
                    <a:srgbClr val="000000"/>
                  </a:solidFill>
                </a:rPr>
                <a:t> 2024</a:t>
              </a:r>
            </a:p>
          </p:txBody>
        </p:sp>
        <p:sp>
          <p:nvSpPr>
            <p:cNvPr id="24" name="Rectangle 23">
              <a:extLst>
                <a:ext uri="{FF2B5EF4-FFF2-40B4-BE49-F238E27FC236}">
                  <a16:creationId xmlns:a16="http://schemas.microsoft.com/office/drawing/2014/main" id="{CC6FCC25-C0BA-2977-0D8F-236834BA7B2B}"/>
                </a:ext>
              </a:extLst>
            </p:cNvPr>
            <p:cNvSpPr/>
            <p:nvPr/>
          </p:nvSpPr>
          <p:spPr>
            <a:xfrm>
              <a:off x="10654150" y="4546391"/>
              <a:ext cx="921757" cy="184666"/>
            </a:xfrm>
            <a:prstGeom prst="rect">
              <a:avLst/>
            </a:prstGeom>
          </p:spPr>
          <p:txBody>
            <a:bodyPr wrap="none" lIns="0" tIns="0" rIns="0" bIns="0">
              <a:noAutofit/>
            </a:bodyPr>
            <a:lstStyle/>
            <a:p>
              <a:r>
                <a:rPr lang="en-US" sz="1200" dirty="0">
                  <a:solidFill>
                    <a:srgbClr val="000000"/>
                  </a:solidFill>
                </a:rPr>
                <a:t>Income Tax</a:t>
              </a:r>
            </a:p>
          </p:txBody>
        </p:sp>
      </p:grpSp>
      <p:grpSp>
        <p:nvGrpSpPr>
          <p:cNvPr id="37" name="Group 36">
            <a:extLst>
              <a:ext uri="{FF2B5EF4-FFF2-40B4-BE49-F238E27FC236}">
                <a16:creationId xmlns:a16="http://schemas.microsoft.com/office/drawing/2014/main" id="{D162981B-6EDB-6F0F-9151-B2DDAD9AE89E}"/>
              </a:ext>
            </a:extLst>
          </p:cNvPr>
          <p:cNvGrpSpPr/>
          <p:nvPr/>
        </p:nvGrpSpPr>
        <p:grpSpPr>
          <a:xfrm>
            <a:off x="6283643" y="4181363"/>
            <a:ext cx="5464794" cy="1715110"/>
            <a:chOff x="6283643" y="4259937"/>
            <a:chExt cx="5464794" cy="1715110"/>
          </a:xfrm>
        </p:grpSpPr>
        <p:sp>
          <p:nvSpPr>
            <p:cNvPr id="32" name="Rectangle: Rounded Corners 99">
              <a:extLst>
                <a:ext uri="{FF2B5EF4-FFF2-40B4-BE49-F238E27FC236}">
                  <a16:creationId xmlns:a16="http://schemas.microsoft.com/office/drawing/2014/main" id="{3535D2EC-0E22-68FD-7C4E-437EEEFEF0F7}"/>
                </a:ext>
              </a:extLst>
            </p:cNvPr>
            <p:cNvSpPr/>
            <p:nvPr/>
          </p:nvSpPr>
          <p:spPr>
            <a:xfrm>
              <a:off x="6283643" y="4259937"/>
              <a:ext cx="1764332" cy="82296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ea typeface="Calibri" panose="020F0502020204030204" pitchFamily="34" charset="0"/>
                  <a:cs typeface="Times New Roman" panose="02020603050405020304" pitchFamily="18" charset="0"/>
                </a:rPr>
                <a:t>St</a:t>
              </a:r>
              <a:r>
                <a:rPr lang="en-US" sz="1200" b="1" dirty="0">
                  <a:solidFill>
                    <a:schemeClr val="tx1"/>
                  </a:solidFill>
                  <a:effectLst/>
                  <a:ea typeface="Calibri" panose="020F0502020204030204" pitchFamily="34" charset="0"/>
                  <a:cs typeface="Times New Roman" panose="02020603050405020304" pitchFamily="18" charset="0"/>
                </a:rPr>
                <a:t>reamline</a:t>
              </a:r>
              <a:r>
                <a:rPr lang="en-US" sz="1200" dirty="0">
                  <a:solidFill>
                    <a:schemeClr val="tx1"/>
                  </a:solidFill>
                  <a:effectLst/>
                  <a:ea typeface="Calibri" panose="020F0502020204030204" pitchFamily="34" charset="0"/>
                  <a:cs typeface="Times New Roman" panose="02020603050405020304" pitchFamily="18" charset="0"/>
                </a:rPr>
                <a:t> existing processes</a:t>
              </a:r>
            </a:p>
          </p:txBody>
        </p:sp>
        <p:sp>
          <p:nvSpPr>
            <p:cNvPr id="33" name="Rectangle: Rounded Corners 114">
              <a:extLst>
                <a:ext uri="{FF2B5EF4-FFF2-40B4-BE49-F238E27FC236}">
                  <a16:creationId xmlns:a16="http://schemas.microsoft.com/office/drawing/2014/main" id="{82667897-F6F5-BD16-E0E3-5F03E7B8F21E}"/>
                </a:ext>
              </a:extLst>
            </p:cNvPr>
            <p:cNvSpPr/>
            <p:nvPr/>
          </p:nvSpPr>
          <p:spPr>
            <a:xfrm>
              <a:off x="8133874" y="4259937"/>
              <a:ext cx="1764332" cy="822960"/>
            </a:xfrm>
            <a:prstGeom prst="roundRect">
              <a:avLst>
                <a:gd name="adj" fmla="val 0"/>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a:solidFill>
                    <a:schemeClr val="tx1"/>
                  </a:solidFill>
                  <a:effectLst/>
                  <a:ea typeface="Calibri" panose="020F0502020204030204" pitchFamily="34" charset="0"/>
                  <a:cs typeface="Times New Roman" panose="02020603050405020304" pitchFamily="18" charset="0"/>
                </a:rPr>
                <a:t>With as muc</a:t>
              </a:r>
              <a:r>
                <a:rPr lang="en-US" sz="1200">
                  <a:solidFill>
                    <a:schemeClr val="tx1"/>
                  </a:solidFill>
                  <a:ea typeface="Calibri" panose="020F0502020204030204" pitchFamily="34" charset="0"/>
                  <a:cs typeface="Times New Roman" panose="02020603050405020304" pitchFamily="18" charset="0"/>
                </a:rPr>
                <a:t>h </a:t>
              </a:r>
              <a:r>
                <a:rPr lang="en-US" sz="1200" b="1">
                  <a:solidFill>
                    <a:schemeClr val="tx1"/>
                  </a:solidFill>
                  <a:ea typeface="Calibri" panose="020F0502020204030204" pitchFamily="34" charset="0"/>
                  <a:cs typeface="Times New Roman" panose="02020603050405020304" pitchFamily="18" charset="0"/>
                </a:rPr>
                <a:t>a</a:t>
              </a:r>
              <a:r>
                <a:rPr lang="en-US" sz="1200" b="1">
                  <a:solidFill>
                    <a:schemeClr val="tx1"/>
                  </a:solidFill>
                  <a:effectLst/>
                  <a:ea typeface="Calibri" panose="020F0502020204030204" pitchFamily="34" charset="0"/>
                  <a:cs typeface="Times New Roman" panose="02020603050405020304" pitchFamily="18" charset="0"/>
                </a:rPr>
                <a:t>utomation</a:t>
              </a:r>
              <a:r>
                <a:rPr lang="en-US" sz="1200">
                  <a:solidFill>
                    <a:schemeClr val="tx1"/>
                  </a:solidFill>
                  <a:effectLst/>
                  <a:ea typeface="Calibri" panose="020F0502020204030204" pitchFamily="34" charset="0"/>
                  <a:cs typeface="Times New Roman" panose="02020603050405020304" pitchFamily="18" charset="0"/>
                </a:rPr>
                <a:t> as possible</a:t>
              </a:r>
            </a:p>
          </p:txBody>
        </p:sp>
        <p:sp>
          <p:nvSpPr>
            <p:cNvPr id="34" name="Rectangle: Rounded Corners 115">
              <a:extLst>
                <a:ext uri="{FF2B5EF4-FFF2-40B4-BE49-F238E27FC236}">
                  <a16:creationId xmlns:a16="http://schemas.microsoft.com/office/drawing/2014/main" id="{DDAD7454-06BC-0E1A-BAAA-3D537C9F1AAA}"/>
                </a:ext>
              </a:extLst>
            </p:cNvPr>
            <p:cNvSpPr/>
            <p:nvPr/>
          </p:nvSpPr>
          <p:spPr>
            <a:xfrm>
              <a:off x="9984105" y="4259937"/>
              <a:ext cx="1764332" cy="82296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ea typeface="Calibri" panose="020F0502020204030204" pitchFamily="34" charset="0"/>
                  <a:cs typeface="Times New Roman" panose="02020603050405020304" pitchFamily="18" charset="0"/>
                </a:rPr>
                <a:t>C</a:t>
              </a:r>
              <a:r>
                <a:rPr lang="en-US" sz="1200" b="1" dirty="0">
                  <a:solidFill>
                    <a:schemeClr val="tx1"/>
                  </a:solidFill>
                  <a:effectLst/>
                  <a:ea typeface="Calibri" panose="020F0502020204030204" pitchFamily="34" charset="0"/>
                  <a:cs typeface="Times New Roman" panose="02020603050405020304" pitchFamily="18" charset="0"/>
                </a:rPr>
                <a:t>ompliance</a:t>
              </a:r>
              <a:r>
                <a:rPr lang="en-US" sz="1200" dirty="0">
                  <a:solidFill>
                    <a:schemeClr val="tx1"/>
                  </a:solidFill>
                  <a:effectLst/>
                  <a:ea typeface="Calibri" panose="020F0502020204030204" pitchFamily="34" charset="0"/>
                  <a:cs typeface="Times New Roman" panose="02020603050405020304" pitchFamily="18" charset="0"/>
                </a:rPr>
                <a:t> with reporting requirements with varied timelines</a:t>
              </a:r>
            </a:p>
          </p:txBody>
        </p:sp>
        <p:sp>
          <p:nvSpPr>
            <p:cNvPr id="35" name="Rectangle: Rounded Corners 116">
              <a:extLst>
                <a:ext uri="{FF2B5EF4-FFF2-40B4-BE49-F238E27FC236}">
                  <a16:creationId xmlns:a16="http://schemas.microsoft.com/office/drawing/2014/main" id="{8257F44A-222B-048C-002C-53D57F650DA9}"/>
                </a:ext>
              </a:extLst>
            </p:cNvPr>
            <p:cNvSpPr/>
            <p:nvPr/>
          </p:nvSpPr>
          <p:spPr>
            <a:xfrm>
              <a:off x="6283643" y="5152087"/>
              <a:ext cx="1764332" cy="822960"/>
            </a:xfrm>
            <a:prstGeom prst="roundRect">
              <a:avLst>
                <a:gd name="adj" fmla="val 0"/>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dirty="0">
                  <a:solidFill>
                    <a:schemeClr val="tx1"/>
                  </a:solidFill>
                  <a:ea typeface="Calibri" panose="020F0502020204030204" pitchFamily="34" charset="0"/>
                  <a:cs typeface="Times New Roman" panose="02020603050405020304" pitchFamily="18" charset="0"/>
                </a:rPr>
                <a:t>I</a:t>
              </a:r>
              <a:r>
                <a:rPr lang="en-US" sz="1200" dirty="0">
                  <a:solidFill>
                    <a:schemeClr val="tx1"/>
                  </a:solidFill>
                  <a:effectLst/>
                  <a:ea typeface="Calibri" panose="020F0502020204030204" pitchFamily="34" charset="0"/>
                  <a:cs typeface="Times New Roman" panose="02020603050405020304" pitchFamily="18" charset="0"/>
                </a:rPr>
                <a:t>mmediate focus on new </a:t>
              </a:r>
              <a:r>
                <a:rPr lang="en-US" sz="1200" b="1" dirty="0">
                  <a:solidFill>
                    <a:schemeClr val="tx1"/>
                  </a:solidFill>
                  <a:effectLst/>
                  <a:ea typeface="Calibri" panose="020F0502020204030204" pitchFamily="34" charset="0"/>
                  <a:cs typeface="Times New Roman" panose="02020603050405020304" pitchFamily="18" charset="0"/>
                </a:rPr>
                <a:t>LODR requirements</a:t>
              </a:r>
            </a:p>
          </p:txBody>
        </p:sp>
        <p:sp>
          <p:nvSpPr>
            <p:cNvPr id="36" name="Rectangle: Rounded Corners 117">
              <a:extLst>
                <a:ext uri="{FF2B5EF4-FFF2-40B4-BE49-F238E27FC236}">
                  <a16:creationId xmlns:a16="http://schemas.microsoft.com/office/drawing/2014/main" id="{BC53803C-121D-84F1-8DDD-4DA4C45D2084}"/>
                </a:ext>
              </a:extLst>
            </p:cNvPr>
            <p:cNvSpPr/>
            <p:nvPr/>
          </p:nvSpPr>
          <p:spPr>
            <a:xfrm>
              <a:off x="8133874" y="5152087"/>
              <a:ext cx="1764332" cy="82296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dirty="0">
                  <a:solidFill>
                    <a:schemeClr val="tx1"/>
                  </a:solidFill>
                  <a:ea typeface="Calibri" panose="020F0502020204030204" pitchFamily="34" charset="0"/>
                  <a:cs typeface="Times New Roman" panose="02020603050405020304" pitchFamily="18" charset="0"/>
                </a:rPr>
                <a:t>L</a:t>
              </a:r>
              <a:r>
                <a:rPr lang="en-US" sz="1200" dirty="0">
                  <a:solidFill>
                    <a:schemeClr val="tx1"/>
                  </a:solidFill>
                  <a:effectLst/>
                  <a:ea typeface="Calibri" panose="020F0502020204030204" pitchFamily="34" charset="0"/>
                  <a:cs typeface="Times New Roman" panose="02020603050405020304" pitchFamily="18" charset="0"/>
                </a:rPr>
                <a:t>everage</a:t>
              </a:r>
              <a:r>
                <a:rPr lang="en-US" sz="1200" b="1" dirty="0">
                  <a:solidFill>
                    <a:schemeClr val="tx1"/>
                  </a:solidFill>
                  <a:effectLst/>
                  <a:ea typeface="Calibri" panose="020F0502020204030204" pitchFamily="34" charset="0"/>
                  <a:cs typeface="Times New Roman" panose="02020603050405020304" pitchFamily="18" charset="0"/>
                </a:rPr>
                <a:t> existing processes / info flows</a:t>
              </a:r>
              <a:r>
                <a:rPr lang="en-US" sz="1200" dirty="0">
                  <a:solidFill>
                    <a:schemeClr val="tx1"/>
                  </a:solidFill>
                  <a:effectLst/>
                  <a:ea typeface="Calibri" panose="020F0502020204030204" pitchFamily="34" charset="0"/>
                  <a:cs typeface="Times New Roman" panose="02020603050405020304" pitchFamily="18" charset="0"/>
                </a:rPr>
                <a:t>…  accounting, Income Tax and GST</a:t>
              </a:r>
            </a:p>
          </p:txBody>
        </p:sp>
      </p:grpSp>
      <p:sp>
        <p:nvSpPr>
          <p:cNvPr id="38" name="Rectangle 37">
            <a:extLst>
              <a:ext uri="{FF2B5EF4-FFF2-40B4-BE49-F238E27FC236}">
                <a16:creationId xmlns:a16="http://schemas.microsoft.com/office/drawing/2014/main" id="{6982CECE-9C6E-6991-FE86-270AF2EE8D52}"/>
              </a:ext>
            </a:extLst>
          </p:cNvPr>
          <p:cNvSpPr/>
          <p:nvPr/>
        </p:nvSpPr>
        <p:spPr>
          <a:xfrm>
            <a:off x="442913" y="5964382"/>
            <a:ext cx="11306175" cy="27432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lstStyle/>
          <a:p>
            <a:r>
              <a:rPr kumimoji="0" lang="en-GB" sz="1200" b="1" i="0" u="none" strike="noStrike" kern="0" cap="none" spc="0" normalizeH="0" baseline="0" noProof="0" dirty="0">
                <a:ln>
                  <a:noFill/>
                </a:ln>
                <a:solidFill>
                  <a:srgbClr val="FFFFFF"/>
                </a:solidFill>
                <a:effectLst/>
                <a:uLnTx/>
                <a:uFillTx/>
              </a:rPr>
              <a:t>Refer Appendix B for audit observations by the SEBI on the on LODR compliance by various listed companies</a:t>
            </a:r>
          </a:p>
        </p:txBody>
      </p:sp>
      <p:sp>
        <p:nvSpPr>
          <p:cNvPr id="6" name="Rectangle 5">
            <a:extLst>
              <a:ext uri="{FF2B5EF4-FFF2-40B4-BE49-F238E27FC236}">
                <a16:creationId xmlns:a16="http://schemas.microsoft.com/office/drawing/2014/main" id="{20A5ED8E-0202-C765-E5A8-ED98EA12F2F1}"/>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02194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C79157B-7208-B81F-3D93-66FDA372315B}"/>
              </a:ext>
            </a:extLst>
          </p:cNvPr>
          <p:cNvGraphicFramePr>
            <a:graphicFrameLocks noChangeAspect="1"/>
          </p:cNvGraphicFramePr>
          <p:nvPr>
            <p:custDataLst>
              <p:tags r:id="rId1"/>
            </p:custDataLst>
            <p:extLst>
              <p:ext uri="{D42A27DB-BD31-4B8C-83A1-F6EECF244321}">
                <p14:modId xmlns:p14="http://schemas.microsoft.com/office/powerpoint/2010/main" val="25520377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6C79157B-7208-B81F-3D93-66FDA372315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D60CD-BF70-ABA0-ABDB-5EDD962C31F3}"/>
              </a:ext>
            </a:extLst>
          </p:cNvPr>
          <p:cNvSpPr>
            <a:spLocks noGrp="1"/>
          </p:cNvSpPr>
          <p:nvPr>
            <p:ph type="title"/>
          </p:nvPr>
        </p:nvSpPr>
        <p:spPr/>
        <p:txBody>
          <a:bodyPr vert="horz"/>
          <a:lstStyle/>
          <a:p>
            <a:r>
              <a:rPr lang="en-US" dirty="0"/>
              <a:t>Purpose of the SEBI LODR amendment</a:t>
            </a:r>
          </a:p>
        </p:txBody>
      </p:sp>
      <p:sp>
        <p:nvSpPr>
          <p:cNvPr id="3" name="Slide Number Placeholder 2">
            <a:extLst>
              <a:ext uri="{FF2B5EF4-FFF2-40B4-BE49-F238E27FC236}">
                <a16:creationId xmlns:a16="http://schemas.microsoft.com/office/drawing/2014/main" id="{31DF7F8B-D428-DAB6-F5D2-642FE8FFBB8E}"/>
              </a:ext>
            </a:extLst>
          </p:cNvPr>
          <p:cNvSpPr>
            <a:spLocks noGrp="1"/>
          </p:cNvSpPr>
          <p:nvPr>
            <p:ph type="sldNum" sz="quarter" idx="11"/>
          </p:nvPr>
        </p:nvSpPr>
        <p:spPr/>
        <p:txBody>
          <a:bodyPr/>
          <a:lstStyle/>
          <a:p>
            <a:fld id="{7870704B-CE94-48CC-AF30-84932A1262A7}" type="slidenum">
              <a:rPr lang="en-GB" smtClean="0"/>
              <a:pPr/>
              <a:t>22</a:t>
            </a:fld>
            <a:endParaRPr lang="en-GB" dirty="0"/>
          </a:p>
        </p:txBody>
      </p:sp>
      <p:sp>
        <p:nvSpPr>
          <p:cNvPr id="4" name="Date Placeholder 3">
            <a:extLst>
              <a:ext uri="{FF2B5EF4-FFF2-40B4-BE49-F238E27FC236}">
                <a16:creationId xmlns:a16="http://schemas.microsoft.com/office/drawing/2014/main" id="{CD55E00F-6608-7FDB-2E76-60A5C59505D4}"/>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ADEF6DFE-6E1A-5BBB-D23B-F4ABB195D70C}"/>
              </a:ext>
            </a:extLst>
          </p:cNvPr>
          <p:cNvSpPr>
            <a:spLocks noGrp="1"/>
          </p:cNvSpPr>
          <p:nvPr>
            <p:ph type="ftr" sz="quarter" idx="13"/>
          </p:nvPr>
        </p:nvSpPr>
        <p:spPr/>
        <p:txBody>
          <a:bodyPr/>
          <a:lstStyle/>
          <a:p>
            <a:pPr algn="l"/>
            <a:r>
              <a:rPr lang="en-US"/>
              <a:t>Related party transactions</a:t>
            </a:r>
            <a:endParaRPr lang="en-US" dirty="0"/>
          </a:p>
        </p:txBody>
      </p:sp>
      <p:grpSp>
        <p:nvGrpSpPr>
          <p:cNvPr id="9" name="Group 8">
            <a:extLst>
              <a:ext uri="{FF2B5EF4-FFF2-40B4-BE49-F238E27FC236}">
                <a16:creationId xmlns:a16="http://schemas.microsoft.com/office/drawing/2014/main" id="{54D4E692-47A7-1BD7-D0CD-A7267644DE3D}"/>
              </a:ext>
            </a:extLst>
          </p:cNvPr>
          <p:cNvGrpSpPr/>
          <p:nvPr/>
        </p:nvGrpSpPr>
        <p:grpSpPr>
          <a:xfrm>
            <a:off x="442797" y="1131125"/>
            <a:ext cx="11301528" cy="2754600"/>
            <a:chOff x="442797" y="1831768"/>
            <a:chExt cx="11301528" cy="2754600"/>
          </a:xfrm>
        </p:grpSpPr>
        <p:sp>
          <p:nvSpPr>
            <p:cNvPr id="10" name="Google Shape;648;p4">
              <a:extLst>
                <a:ext uri="{FF2B5EF4-FFF2-40B4-BE49-F238E27FC236}">
                  <a16:creationId xmlns:a16="http://schemas.microsoft.com/office/drawing/2014/main" id="{35459721-777F-66B1-D91A-134C56D9E031}"/>
                </a:ext>
              </a:extLst>
            </p:cNvPr>
            <p:cNvSpPr/>
            <p:nvPr/>
          </p:nvSpPr>
          <p:spPr>
            <a:xfrm>
              <a:off x="442797" y="1831768"/>
              <a:ext cx="11301528" cy="2754600"/>
            </a:xfrm>
            <a:prstGeom prst="rect">
              <a:avLst/>
            </a:prstGeom>
            <a:solidFill>
              <a:schemeClr val="bg1">
                <a:lumMod val="95000"/>
              </a:schemeClr>
            </a:solidFill>
            <a:ln>
              <a:noFill/>
            </a:ln>
          </p:spPr>
          <p:txBody>
            <a:bodyPr spcFirstLastPara="1" wrap="square" lIns="91440" tIns="91440" rIns="91440" bIns="91440" anchor="t" anchorCtr="0">
              <a:spAutoFit/>
            </a:bodyPr>
            <a:lstStyle/>
            <a:p>
              <a:pPr marL="182880" indent="-182880" algn="l">
                <a:spcAft>
                  <a:spcPts val="600"/>
                </a:spcAft>
                <a:buFont typeface="Arial" panose="020B0604020202020204" pitchFamily="34" charset="0"/>
                <a:buChar char="•"/>
              </a:pPr>
              <a:r>
                <a:rPr lang="en-US" sz="1200" b="0" dirty="0">
                  <a:solidFill>
                    <a:srgbClr val="212529"/>
                  </a:solidFill>
                  <a:effectLst/>
                </a:rPr>
                <a:t>The SEBI (Listing Obligations and Disclosure Requirements) (Sixth Amendment) Regulations, 2021 has inter alia, widened the ambit of Related Parties (“RPs”) and Related Party Transactions (“RPTs”)</a:t>
              </a:r>
            </a:p>
            <a:p>
              <a:pPr marL="182880" indent="-182880" algn="l">
                <a:spcAft>
                  <a:spcPts val="600"/>
                </a:spcAft>
                <a:buFont typeface="Arial" panose="020B0604020202020204" pitchFamily="34" charset="0"/>
                <a:buChar char="•"/>
              </a:pPr>
              <a:r>
                <a:rPr lang="en-US" sz="1200" b="0" dirty="0">
                  <a:solidFill>
                    <a:srgbClr val="212529"/>
                  </a:solidFill>
                  <a:effectLst/>
                </a:rPr>
                <a:t>The changes have been introduced with a regulatory intent of introducing greater transparency and the below stricter governance norms</a:t>
              </a:r>
            </a:p>
            <a:p>
              <a:pPr marL="365760" lvl="1" indent="-182880">
                <a:spcAft>
                  <a:spcPts val="600"/>
                </a:spcAft>
                <a:buFont typeface="System Font Regular"/>
                <a:buChar char="−"/>
              </a:pPr>
              <a:r>
                <a:rPr lang="en-US" sz="1200" b="1" dirty="0">
                  <a:solidFill>
                    <a:srgbClr val="212529"/>
                  </a:solidFill>
                </a:rPr>
                <a:t>To monitor direct/ indirect control: </a:t>
              </a:r>
              <a:r>
                <a:rPr lang="en-US" sz="1200" dirty="0">
                  <a:solidFill>
                    <a:srgbClr val="212529"/>
                  </a:solidFill>
                </a:rPr>
                <a:t>RP definition expanded to cover “promoter, promoter group and interested entities” to monitor the direct/ indirect control over the affairs of the company</a:t>
              </a:r>
            </a:p>
            <a:p>
              <a:pPr marL="365760" lvl="1" indent="-182880">
                <a:spcAft>
                  <a:spcPts val="600"/>
                </a:spcAft>
                <a:buFont typeface="System Font Regular"/>
                <a:buChar char="−"/>
              </a:pPr>
              <a:r>
                <a:rPr lang="en-US" sz="1200" b="1" dirty="0">
                  <a:solidFill>
                    <a:srgbClr val="212529"/>
                  </a:solidFill>
                </a:rPr>
                <a:t>Alignment with global practices: </a:t>
              </a:r>
              <a:r>
                <a:rPr lang="en-US" sz="1200" dirty="0">
                  <a:solidFill>
                    <a:srgbClr val="212529"/>
                  </a:solidFill>
                </a:rPr>
                <a:t>Insertion of a “fixed minimum monetary RPT threshold” in line with the transaction data of top 500 listed entities for larger coverage for approval purposes</a:t>
              </a:r>
            </a:p>
            <a:p>
              <a:pPr marL="365760" lvl="1" indent="-182880">
                <a:spcAft>
                  <a:spcPts val="600"/>
                </a:spcAft>
                <a:buFont typeface="System Font Regular"/>
                <a:buChar char="−"/>
              </a:pPr>
              <a:r>
                <a:rPr lang="en-US" sz="1200" b="1" dirty="0">
                  <a:solidFill>
                    <a:srgbClr val="212529"/>
                  </a:solidFill>
                </a:rPr>
                <a:t>Track Movement of assets/ value out of listed entities:</a:t>
              </a:r>
              <a:r>
                <a:rPr lang="en-US" sz="1200" dirty="0">
                  <a:solidFill>
                    <a:srgbClr val="212529"/>
                  </a:solidFill>
                </a:rPr>
                <a:t> RPT definition widened to cover RPT’s of the listed entities' subsidiaries</a:t>
              </a:r>
            </a:p>
            <a:p>
              <a:pPr marL="365760" lvl="1" indent="-182880">
                <a:spcAft>
                  <a:spcPts val="600"/>
                </a:spcAft>
                <a:buFont typeface="System Font Regular"/>
                <a:buChar char="−"/>
              </a:pPr>
              <a:r>
                <a:rPr lang="en-US" sz="1200" b="1" dirty="0">
                  <a:solidFill>
                    <a:srgbClr val="212529"/>
                  </a:solidFill>
                </a:rPr>
                <a:t>Increased monitoring by shareholders:</a:t>
              </a:r>
              <a:r>
                <a:rPr lang="en-US" sz="1200" dirty="0">
                  <a:solidFill>
                    <a:srgbClr val="212529"/>
                  </a:solidFill>
                </a:rPr>
                <a:t> “Prior” shareholder approval of Material RPT and modifications to Material RPTs</a:t>
              </a:r>
            </a:p>
            <a:p>
              <a:pPr marL="365760" lvl="1" indent="-182880">
                <a:spcAft>
                  <a:spcPts val="600"/>
                </a:spcAft>
                <a:buFont typeface="System Font Regular"/>
                <a:buChar char="−"/>
              </a:pPr>
              <a:r>
                <a:rPr lang="en-US" sz="1200" b="1" dirty="0">
                  <a:solidFill>
                    <a:srgbClr val="212529"/>
                  </a:solidFill>
                </a:rPr>
                <a:t>Monitor “benefit to related parties”:</a:t>
              </a:r>
              <a:r>
                <a:rPr lang="en-US" sz="1200" dirty="0">
                  <a:solidFill>
                    <a:srgbClr val="212529"/>
                  </a:solidFill>
                </a:rPr>
                <a:t> The amendment has widened the </a:t>
              </a:r>
              <a:r>
                <a:rPr lang="en-US" sz="1200" b="0" dirty="0">
                  <a:solidFill>
                    <a:srgbClr val="212529"/>
                  </a:solidFill>
                  <a:effectLst/>
                </a:rPr>
                <a:t>ambit of RPTs to include transactions that not only have a direct nexus with an RP, but eventually also those which would indirectly benefit the RP</a:t>
              </a:r>
            </a:p>
          </p:txBody>
        </p:sp>
        <p:sp>
          <p:nvSpPr>
            <p:cNvPr id="11" name="Google Shape;648;p4">
              <a:extLst>
                <a:ext uri="{FF2B5EF4-FFF2-40B4-BE49-F238E27FC236}">
                  <a16:creationId xmlns:a16="http://schemas.microsoft.com/office/drawing/2014/main" id="{9048C1FC-9C43-B3CE-6AC3-60392B4616CB}"/>
                </a:ext>
              </a:extLst>
            </p:cNvPr>
            <p:cNvSpPr/>
            <p:nvPr/>
          </p:nvSpPr>
          <p:spPr>
            <a:xfrm>
              <a:off x="442797" y="1831769"/>
              <a:ext cx="11301528" cy="27432"/>
            </a:xfrm>
            <a:prstGeom prst="rect">
              <a:avLst/>
            </a:prstGeom>
            <a:solidFill>
              <a:schemeClr val="accent1"/>
            </a:solidFill>
            <a:ln>
              <a:noFill/>
            </a:ln>
          </p:spPr>
          <p:txBody>
            <a:bodyPr spcFirstLastPara="1" wrap="square" lIns="91425" tIns="91440" rIns="91425" bIns="91440" anchor="ctr" anchorCtr="0">
              <a:noAutofit/>
            </a:bodyPr>
            <a:lstStyle/>
            <a:p>
              <a:pPr marL="0" marR="0" lvl="0" indent="0" rtl="0">
                <a:spcBef>
                  <a:spcPts val="0"/>
                </a:spcBef>
                <a:spcAft>
                  <a:spcPts val="0"/>
                </a:spcAft>
                <a:buNone/>
              </a:pPr>
              <a:endParaRPr sz="1200" b="1" dirty="0">
                <a:solidFill>
                  <a:schemeClr val="bg1"/>
                </a:solidFill>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B9E76AC1-EF56-AAF8-87C4-CD140346E56D}"/>
              </a:ext>
            </a:extLst>
          </p:cNvPr>
          <p:cNvSpPr txBox="1"/>
          <p:nvPr/>
        </p:nvSpPr>
        <p:spPr>
          <a:xfrm>
            <a:off x="442912" y="4001621"/>
            <a:ext cx="11408661" cy="123111"/>
          </a:xfrm>
          <a:prstGeom prst="rect">
            <a:avLst/>
          </a:prstGeom>
          <a:noFill/>
        </p:spPr>
        <p:txBody>
          <a:bodyPr wrap="square" lIns="0" tIns="0" rIns="0" bIns="0" anchor="ctr">
            <a:spAutoFit/>
          </a:bodyPr>
          <a:lstStyle/>
          <a:p>
            <a:pPr rtl="0">
              <a:spcBef>
                <a:spcPts val="0"/>
              </a:spcBef>
              <a:spcAft>
                <a:spcPts val="0"/>
              </a:spcAft>
            </a:pPr>
            <a:r>
              <a:rPr lang="en-US" sz="800" b="0" u="none" strike="noStrike">
                <a:solidFill>
                  <a:srgbClr val="000000"/>
                </a:solidFill>
                <a:effectLst/>
              </a:rPr>
              <a:t>Focus on price-setting mechanism and commercial conduct of parties</a:t>
            </a:r>
            <a:endParaRPr lang="en-US" sz="800" b="0">
              <a:effectLst/>
            </a:endParaRPr>
          </a:p>
        </p:txBody>
      </p:sp>
      <p:pic>
        <p:nvPicPr>
          <p:cNvPr id="13" name="Picture 12" descr="A group of people on a computer screen&#10;&#10;Description automatically generated">
            <a:extLst>
              <a:ext uri="{FF2B5EF4-FFF2-40B4-BE49-F238E27FC236}">
                <a16:creationId xmlns:a16="http://schemas.microsoft.com/office/drawing/2014/main" id="{5251923D-FDCF-F49D-58E9-0C57E6967C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3335" y="4024090"/>
            <a:ext cx="3883067" cy="2159985"/>
          </a:xfrm>
          <a:prstGeom prst="rect">
            <a:avLst/>
          </a:prstGeom>
        </p:spPr>
      </p:pic>
      <p:sp>
        <p:nvSpPr>
          <p:cNvPr id="6" name="Rectangle 5">
            <a:extLst>
              <a:ext uri="{FF2B5EF4-FFF2-40B4-BE49-F238E27FC236}">
                <a16:creationId xmlns:a16="http://schemas.microsoft.com/office/drawing/2014/main" id="{6CBF9D1E-6CEC-B094-213D-A35D99A87A24}"/>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423214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57B8F-6D58-B4F7-BA55-44C9B46B5C5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810FAEE-C02C-B005-E08A-8CD68865C43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6810FAEE-C02C-B005-E08A-8CD68865C43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D99660-377B-03E1-B126-3481E080D4AD}"/>
              </a:ext>
            </a:extLst>
          </p:cNvPr>
          <p:cNvSpPr>
            <a:spLocks noGrp="1"/>
          </p:cNvSpPr>
          <p:nvPr>
            <p:ph type="title"/>
          </p:nvPr>
        </p:nvSpPr>
        <p:spPr/>
        <p:txBody>
          <a:bodyPr vert="horz"/>
          <a:lstStyle/>
          <a:p>
            <a:r>
              <a:rPr lang="en-US" dirty="0"/>
              <a:t>New definition of Related Party - Reg. 2(</a:t>
            </a:r>
            <a:r>
              <a:rPr lang="en-US" dirty="0" err="1"/>
              <a:t>zb</a:t>
            </a:r>
            <a:r>
              <a:rPr lang="en-US" dirty="0"/>
              <a:t>)</a:t>
            </a:r>
          </a:p>
        </p:txBody>
      </p:sp>
      <p:sp>
        <p:nvSpPr>
          <p:cNvPr id="3" name="Slide Number Placeholder 2">
            <a:extLst>
              <a:ext uri="{FF2B5EF4-FFF2-40B4-BE49-F238E27FC236}">
                <a16:creationId xmlns:a16="http://schemas.microsoft.com/office/drawing/2014/main" id="{9ACB36F9-00A4-30AD-1CE6-29C780AEA2DF}"/>
              </a:ext>
            </a:extLst>
          </p:cNvPr>
          <p:cNvSpPr>
            <a:spLocks noGrp="1"/>
          </p:cNvSpPr>
          <p:nvPr>
            <p:ph type="sldNum" sz="quarter" idx="11"/>
          </p:nvPr>
        </p:nvSpPr>
        <p:spPr/>
        <p:txBody>
          <a:bodyPr/>
          <a:lstStyle/>
          <a:p>
            <a:fld id="{7870704B-CE94-48CC-AF30-84932A1262A7}" type="slidenum">
              <a:rPr lang="en-GB" smtClean="0"/>
              <a:pPr/>
              <a:t>23</a:t>
            </a:fld>
            <a:endParaRPr lang="en-GB" dirty="0"/>
          </a:p>
        </p:txBody>
      </p:sp>
      <p:sp>
        <p:nvSpPr>
          <p:cNvPr id="4" name="Date Placeholder 3">
            <a:extLst>
              <a:ext uri="{FF2B5EF4-FFF2-40B4-BE49-F238E27FC236}">
                <a16:creationId xmlns:a16="http://schemas.microsoft.com/office/drawing/2014/main" id="{FDA57209-3446-F97E-694E-AD4EDB9DC9E7}"/>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61216DC0-965B-0FAE-F1C2-6A951E86BF8F}"/>
              </a:ext>
            </a:extLst>
          </p:cNvPr>
          <p:cNvSpPr>
            <a:spLocks noGrp="1"/>
          </p:cNvSpPr>
          <p:nvPr>
            <p:ph type="ftr" sz="quarter" idx="13"/>
          </p:nvPr>
        </p:nvSpPr>
        <p:spPr/>
        <p:txBody>
          <a:bodyPr/>
          <a:lstStyle/>
          <a:p>
            <a:pPr algn="l"/>
            <a:r>
              <a:rPr lang="en-US"/>
              <a:t>Related party transactions</a:t>
            </a:r>
            <a:endParaRPr lang="en-US" dirty="0"/>
          </a:p>
        </p:txBody>
      </p:sp>
      <p:sp>
        <p:nvSpPr>
          <p:cNvPr id="8" name="Rectangle 7">
            <a:extLst>
              <a:ext uri="{FF2B5EF4-FFF2-40B4-BE49-F238E27FC236}">
                <a16:creationId xmlns:a16="http://schemas.microsoft.com/office/drawing/2014/main" id="{54AA24A1-F075-FAFF-2E79-5A3277C2A26F}"/>
              </a:ext>
            </a:extLst>
          </p:cNvPr>
          <p:cNvSpPr/>
          <p:nvPr/>
        </p:nvSpPr>
        <p:spPr>
          <a:xfrm>
            <a:off x="4239816" y="3709186"/>
            <a:ext cx="7506097" cy="2194560"/>
          </a:xfrm>
          <a:prstGeom prst="rect">
            <a:avLst/>
          </a:prstGeom>
          <a:solidFill>
            <a:schemeClr val="bg1">
              <a:lumMod val="95000"/>
            </a:schemeClr>
          </a:solidFill>
          <a:ln w="19050">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lstStyle/>
          <a:p>
            <a:pPr>
              <a:spcAft>
                <a:spcPts val="200"/>
              </a:spcAft>
              <a:buSzPct val="100000"/>
            </a:pPr>
            <a:r>
              <a:rPr lang="en-US" sz="1000" dirty="0">
                <a:solidFill>
                  <a:schemeClr val="tx1"/>
                </a:solidFill>
              </a:rPr>
              <a:t>Proviso to the definition of related party in regulation 2(</a:t>
            </a:r>
            <a:r>
              <a:rPr lang="en-US" sz="1000" dirty="0" err="1">
                <a:solidFill>
                  <a:schemeClr val="tx1"/>
                </a:solidFill>
              </a:rPr>
              <a:t>zb</a:t>
            </a:r>
            <a:r>
              <a:rPr lang="en-US" sz="1000" dirty="0">
                <a:solidFill>
                  <a:schemeClr val="tx1"/>
                </a:solidFill>
              </a:rPr>
              <a:t>) of the amended LODR Regs has been amended to provide that –</a:t>
            </a:r>
            <a:br>
              <a:rPr lang="en-US" sz="1000" b="1" dirty="0">
                <a:solidFill>
                  <a:schemeClr val="tx1"/>
                </a:solidFill>
              </a:rPr>
            </a:br>
            <a:r>
              <a:rPr lang="en-US" sz="1000" b="1" dirty="0">
                <a:solidFill>
                  <a:schemeClr val="tx1"/>
                </a:solidFill>
              </a:rPr>
              <a:t>With effect from 01 April 2022</a:t>
            </a:r>
          </a:p>
          <a:p>
            <a:pPr marL="182880" indent="-182880">
              <a:spcAft>
                <a:spcPts val="200"/>
              </a:spcAft>
              <a:buSzPct val="100000"/>
              <a:buFont typeface="+mj-lt"/>
              <a:buAutoNum type="alphaLcPeriod"/>
            </a:pPr>
            <a:r>
              <a:rPr lang="en-US" sz="1000" dirty="0">
                <a:solidFill>
                  <a:schemeClr val="tx1"/>
                </a:solidFill>
              </a:rPr>
              <a:t>Any person or entity that</a:t>
            </a:r>
          </a:p>
          <a:p>
            <a:pPr marL="365760" indent="-182880">
              <a:spcAft>
                <a:spcPts val="200"/>
              </a:spcAft>
              <a:buSzPct val="100000"/>
              <a:buFont typeface="+mj-lt"/>
              <a:buAutoNum type="romanLcPeriod"/>
            </a:pPr>
            <a:r>
              <a:rPr lang="en-US" sz="1000" dirty="0">
                <a:solidFill>
                  <a:schemeClr val="tx1"/>
                </a:solidFill>
              </a:rPr>
              <a:t>forms a part of the promoter or promoter group of AHEL (irrespective of its shareholding); </a:t>
            </a:r>
            <a:r>
              <a:rPr lang="en-US" sz="1000" b="1" dirty="0">
                <a:solidFill>
                  <a:schemeClr val="tx1"/>
                </a:solidFill>
              </a:rPr>
              <a:t>or</a:t>
            </a:r>
          </a:p>
          <a:p>
            <a:pPr marL="365760" indent="-182880">
              <a:spcAft>
                <a:spcPts val="200"/>
              </a:spcAft>
              <a:buSzPct val="100000"/>
              <a:buFont typeface="+mj-lt"/>
              <a:buAutoNum type="romanLcPeriod"/>
            </a:pPr>
            <a:r>
              <a:rPr lang="en-US" sz="1000" dirty="0">
                <a:solidFill>
                  <a:schemeClr val="tx1"/>
                </a:solidFill>
              </a:rPr>
              <a:t>holds 20% or more equity shares (other than promoter or promoter group)* at any time during the immediately preceding financial year</a:t>
            </a:r>
            <a:endParaRPr lang="en-US" sz="1000" b="1" dirty="0">
              <a:solidFill>
                <a:schemeClr val="tx1"/>
              </a:solidFill>
            </a:endParaRPr>
          </a:p>
          <a:p>
            <a:pPr>
              <a:spcAft>
                <a:spcPts val="200"/>
              </a:spcAft>
              <a:buSzPct val="100000"/>
            </a:pPr>
            <a:r>
              <a:rPr lang="en-US" sz="1000" b="1" dirty="0">
                <a:solidFill>
                  <a:schemeClr val="tx1"/>
                </a:solidFill>
              </a:rPr>
              <a:t>With effect from 1 April 2023</a:t>
            </a:r>
            <a:r>
              <a:rPr lang="en-US" sz="1000" dirty="0">
                <a:solidFill>
                  <a:schemeClr val="tx1"/>
                </a:solidFill>
              </a:rPr>
              <a:t> </a:t>
            </a:r>
          </a:p>
          <a:p>
            <a:pPr marL="182880" indent="-182880">
              <a:spcAft>
                <a:spcPts val="200"/>
              </a:spcAft>
              <a:buSzPct val="100000"/>
              <a:buFont typeface="+mj-lt"/>
              <a:buAutoNum type="alphaLcPeriod"/>
            </a:pPr>
            <a:r>
              <a:rPr lang="en-US" sz="1000" dirty="0">
                <a:solidFill>
                  <a:schemeClr val="tx1"/>
                </a:solidFill>
              </a:rPr>
              <a:t>Any person or entity that</a:t>
            </a:r>
          </a:p>
          <a:p>
            <a:pPr marL="365760" indent="-182880">
              <a:spcAft>
                <a:spcPts val="200"/>
              </a:spcAft>
              <a:buSzPct val="100000"/>
              <a:buFont typeface="+mj-lt"/>
              <a:buAutoNum type="romanLcPeriod"/>
            </a:pPr>
            <a:r>
              <a:rPr lang="en-US" sz="1000" dirty="0">
                <a:solidFill>
                  <a:schemeClr val="tx1"/>
                </a:solidFill>
              </a:rPr>
              <a:t>forms a part of the promoter or promoter group of the listed entity (irrespective of its shareholding); </a:t>
            </a:r>
            <a:r>
              <a:rPr lang="en-US" sz="1000" b="1" dirty="0">
                <a:solidFill>
                  <a:schemeClr val="tx1"/>
                </a:solidFill>
              </a:rPr>
              <a:t>or</a:t>
            </a:r>
          </a:p>
          <a:p>
            <a:pPr marL="365760" indent="-182880">
              <a:spcAft>
                <a:spcPts val="200"/>
              </a:spcAft>
              <a:buSzPct val="100000"/>
              <a:buFont typeface="+mj-lt"/>
              <a:buAutoNum type="romanLcPeriod"/>
            </a:pPr>
            <a:r>
              <a:rPr lang="en-US" sz="1000" dirty="0">
                <a:solidFill>
                  <a:schemeClr val="tx1"/>
                </a:solidFill>
              </a:rPr>
              <a:t>holds 10% or more equity shares (other than promoter or promoter group)* at any time during the immediately preceding financial year</a:t>
            </a:r>
          </a:p>
          <a:p>
            <a:pPr algn="ctr">
              <a:spcAft>
                <a:spcPts val="200"/>
              </a:spcAft>
            </a:pPr>
            <a:endParaRPr lang="en-US" sz="1000" dirty="0">
              <a:solidFill>
                <a:schemeClr val="tx1"/>
              </a:solidFill>
            </a:endParaRPr>
          </a:p>
        </p:txBody>
      </p:sp>
      <p:sp>
        <p:nvSpPr>
          <p:cNvPr id="9" name="Rectangle 8">
            <a:extLst>
              <a:ext uri="{FF2B5EF4-FFF2-40B4-BE49-F238E27FC236}">
                <a16:creationId xmlns:a16="http://schemas.microsoft.com/office/drawing/2014/main" id="{C674DBAC-DB03-AD1E-7A85-2BF3EDEE47AD}"/>
              </a:ext>
            </a:extLst>
          </p:cNvPr>
          <p:cNvSpPr/>
          <p:nvPr/>
        </p:nvSpPr>
        <p:spPr>
          <a:xfrm>
            <a:off x="442912" y="3709186"/>
            <a:ext cx="2917805" cy="2463014"/>
          </a:xfrm>
          <a:prstGeom prst="rect">
            <a:avLst/>
          </a:prstGeom>
          <a:solidFill>
            <a:schemeClr val="bg1">
              <a:lumMod val="95000"/>
            </a:schemeClr>
          </a:solidFill>
          <a:ln w="19050">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lstStyle/>
          <a:p>
            <a:pPr>
              <a:spcAft>
                <a:spcPts val="600"/>
              </a:spcAft>
              <a:buSzPct val="100000"/>
            </a:pPr>
            <a:r>
              <a:rPr lang="en-US" sz="1000" dirty="0">
                <a:solidFill>
                  <a:schemeClr val="tx1"/>
                </a:solidFill>
              </a:rPr>
              <a:t>“related party” means a related party as defined under sub-section (76) of section 2 of the Companies Act, 2013 or under the applicable accounting standards:</a:t>
            </a:r>
          </a:p>
          <a:p>
            <a:pPr>
              <a:spcAft>
                <a:spcPts val="600"/>
              </a:spcAft>
              <a:buSzPct val="100000"/>
            </a:pPr>
            <a:r>
              <a:rPr lang="en-US" sz="1000" dirty="0">
                <a:solidFill>
                  <a:schemeClr val="tx1"/>
                </a:solidFill>
              </a:rPr>
              <a:t>Provided that any person or entity belonging to the promoter or promoter group of the listed entity </a:t>
            </a:r>
            <a:r>
              <a:rPr lang="en-US" sz="1000" b="1" dirty="0">
                <a:solidFill>
                  <a:schemeClr val="tx1"/>
                </a:solidFill>
              </a:rPr>
              <a:t>and</a:t>
            </a:r>
            <a:r>
              <a:rPr lang="en-US" sz="1000" dirty="0">
                <a:solidFill>
                  <a:schemeClr val="tx1"/>
                </a:solidFill>
              </a:rPr>
              <a:t> holding 20% or more of shareholding in the listed entity shall be deemed to be a related party.</a:t>
            </a:r>
          </a:p>
          <a:p>
            <a:pPr>
              <a:spcAft>
                <a:spcPts val="600"/>
              </a:spcAft>
              <a:buSzPct val="100000"/>
            </a:pPr>
            <a:r>
              <a:rPr lang="en-US" sz="1000" dirty="0">
                <a:solidFill>
                  <a:schemeClr val="tx1"/>
                </a:solidFill>
              </a:rPr>
              <a:t>Provided further that this definition shall not be applicable for the units issued by mutual funds which are listed on a </a:t>
            </a:r>
            <a:r>
              <a:rPr lang="en-US" sz="1000" dirty="0" err="1">
                <a:solidFill>
                  <a:schemeClr val="tx1"/>
                </a:solidFill>
              </a:rPr>
              <a:t>recognised</a:t>
            </a:r>
            <a:r>
              <a:rPr lang="en-US" sz="1000" dirty="0">
                <a:solidFill>
                  <a:schemeClr val="tx1"/>
                </a:solidFill>
              </a:rPr>
              <a:t> stock exchange(s).</a:t>
            </a:r>
          </a:p>
        </p:txBody>
      </p:sp>
      <p:sp>
        <p:nvSpPr>
          <p:cNvPr id="10" name="TextBox 9">
            <a:extLst>
              <a:ext uri="{FF2B5EF4-FFF2-40B4-BE49-F238E27FC236}">
                <a16:creationId xmlns:a16="http://schemas.microsoft.com/office/drawing/2014/main" id="{322D68CF-C96E-9F91-DAE0-BAF4F4E98E66}"/>
              </a:ext>
            </a:extLst>
          </p:cNvPr>
          <p:cNvSpPr txBox="1"/>
          <p:nvPr/>
        </p:nvSpPr>
        <p:spPr>
          <a:xfrm>
            <a:off x="3441402" y="4786804"/>
            <a:ext cx="1129653" cy="153888"/>
          </a:xfrm>
          <a:prstGeom prst="rect">
            <a:avLst/>
          </a:prstGeom>
          <a:noFill/>
        </p:spPr>
        <p:txBody>
          <a:bodyPr wrap="square" lIns="0" tIns="0" rIns="0" bIns="0" rtlCol="0">
            <a:spAutoFit/>
          </a:bodyPr>
          <a:lstStyle/>
          <a:p>
            <a:pPr>
              <a:lnSpc>
                <a:spcPct val="100000"/>
              </a:lnSpc>
              <a:spcAft>
                <a:spcPts val="600"/>
              </a:spcAft>
              <a:buSzPct val="100000"/>
            </a:pPr>
            <a:r>
              <a:rPr lang="en-US" sz="1000" b="1" dirty="0"/>
              <a:t>Substituted</a:t>
            </a:r>
          </a:p>
        </p:txBody>
      </p:sp>
      <p:sp>
        <p:nvSpPr>
          <p:cNvPr id="13" name="Arrow: Right 15">
            <a:extLst>
              <a:ext uri="{FF2B5EF4-FFF2-40B4-BE49-F238E27FC236}">
                <a16:creationId xmlns:a16="http://schemas.microsoft.com/office/drawing/2014/main" id="{990A6674-8306-0DCE-E4F8-1AF405AC3EA1}"/>
              </a:ext>
            </a:extLst>
          </p:cNvPr>
          <p:cNvSpPr/>
          <p:nvPr/>
        </p:nvSpPr>
        <p:spPr>
          <a:xfrm>
            <a:off x="436563" y="4073041"/>
            <a:ext cx="3803254" cy="1589842"/>
          </a:xfrm>
          <a:prstGeom prst="rightArrow">
            <a:avLst>
              <a:gd name="adj1" fmla="val 50000"/>
              <a:gd name="adj2" fmla="val 55515"/>
            </a:avLst>
          </a:prstGeom>
          <a:noFill/>
          <a:ln w="19050">
            <a:solidFill>
              <a:schemeClr val="accent1"/>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050"/>
          </a:p>
        </p:txBody>
      </p:sp>
      <p:sp>
        <p:nvSpPr>
          <p:cNvPr id="14" name="Rectangle 13">
            <a:extLst>
              <a:ext uri="{FF2B5EF4-FFF2-40B4-BE49-F238E27FC236}">
                <a16:creationId xmlns:a16="http://schemas.microsoft.com/office/drawing/2014/main" id="{1B873051-7168-5B7B-3595-47B393091728}"/>
              </a:ext>
            </a:extLst>
          </p:cNvPr>
          <p:cNvSpPr>
            <a:spLocks/>
          </p:cNvSpPr>
          <p:nvPr/>
        </p:nvSpPr>
        <p:spPr>
          <a:xfrm>
            <a:off x="442913" y="1144519"/>
            <a:ext cx="11306175" cy="269789"/>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91440" rIns="91440" bIns="91440" rtlCol="0" anchor="ctr"/>
          <a:lstStyle/>
          <a:p>
            <a:pPr algn="ctr">
              <a:lnSpc>
                <a:spcPct val="100000"/>
              </a:lnSpc>
            </a:pPr>
            <a:r>
              <a:rPr lang="en-GB" sz="1050" b="1"/>
              <a:t>Related Party</a:t>
            </a:r>
          </a:p>
        </p:txBody>
      </p:sp>
      <p:sp>
        <p:nvSpPr>
          <p:cNvPr id="15" name="Rectangle 14">
            <a:extLst>
              <a:ext uri="{FF2B5EF4-FFF2-40B4-BE49-F238E27FC236}">
                <a16:creationId xmlns:a16="http://schemas.microsoft.com/office/drawing/2014/main" id="{D5C294EA-421B-C54F-8D1A-65755736D2F6}"/>
              </a:ext>
            </a:extLst>
          </p:cNvPr>
          <p:cNvSpPr>
            <a:spLocks/>
          </p:cNvSpPr>
          <p:nvPr/>
        </p:nvSpPr>
        <p:spPr>
          <a:xfrm>
            <a:off x="442913" y="1752508"/>
            <a:ext cx="1920240" cy="146304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wrap="square" lIns="64008" tIns="64008" rIns="64008" bIns="64008" rtlCol="0" anchor="ctr"/>
          <a:lstStyle/>
          <a:p>
            <a:pPr marL="182880" indent="-182880">
              <a:spcAft>
                <a:spcPts val="300"/>
              </a:spcAft>
            </a:pPr>
            <a:r>
              <a:rPr lang="en-US" sz="1000" dirty="0">
                <a:solidFill>
                  <a:schemeClr val="tx1"/>
                </a:solidFill>
              </a:rPr>
              <a:t>Directors and KMP along with relatives; Director (other than an independent director) or KMP of holding company or his relative</a:t>
            </a:r>
          </a:p>
        </p:txBody>
      </p:sp>
      <p:sp>
        <p:nvSpPr>
          <p:cNvPr id="16" name="Rectangle 15">
            <a:extLst>
              <a:ext uri="{FF2B5EF4-FFF2-40B4-BE49-F238E27FC236}">
                <a16:creationId xmlns:a16="http://schemas.microsoft.com/office/drawing/2014/main" id="{59D60E84-8CD2-EF8F-0A7C-FDBB322AB5ED}"/>
              </a:ext>
            </a:extLst>
          </p:cNvPr>
          <p:cNvSpPr>
            <a:spLocks/>
          </p:cNvSpPr>
          <p:nvPr/>
        </p:nvSpPr>
        <p:spPr>
          <a:xfrm>
            <a:off x="2515077" y="1752508"/>
            <a:ext cx="2468880" cy="1463040"/>
          </a:xfrm>
          <a:prstGeom prst="rect">
            <a:avLst/>
          </a:prstGeom>
          <a:solidFill>
            <a:schemeClr val="bg2"/>
          </a:solidFill>
          <a:ln>
            <a:noFill/>
          </a:ln>
        </p:spPr>
        <p:style>
          <a:lnRef idx="0">
            <a:schemeClr val="accent1"/>
          </a:lnRef>
          <a:fillRef idx="1">
            <a:schemeClr val="accent1"/>
          </a:fillRef>
          <a:effectRef idx="0">
            <a:schemeClr val="dk1"/>
          </a:effectRef>
          <a:fontRef idx="minor">
            <a:schemeClr val="lt1"/>
          </a:fontRef>
        </p:style>
        <p:txBody>
          <a:bodyPr wrap="square" lIns="64008" tIns="64008" rIns="64008" bIns="64008" rtlCol="0" anchor="ctr"/>
          <a:lstStyle/>
          <a:p>
            <a:pPr marL="182880" indent="-182880">
              <a:spcAft>
                <a:spcPts val="300"/>
              </a:spcAft>
              <a:buFont typeface="Arial" panose="020B0604020202020204" pitchFamily="34" charset="0"/>
              <a:buChar char="•"/>
            </a:pPr>
            <a:r>
              <a:rPr lang="en-US" sz="1000" dirty="0">
                <a:solidFill>
                  <a:schemeClr val="tx1"/>
                </a:solidFill>
              </a:rPr>
              <a:t>Firm in which in which director / manager or his relative is a partner </a:t>
            </a:r>
          </a:p>
          <a:p>
            <a:pPr marL="182880" indent="-182880">
              <a:spcAft>
                <a:spcPts val="300"/>
              </a:spcAft>
              <a:buFont typeface="Arial" panose="020B0604020202020204" pitchFamily="34" charset="0"/>
              <a:buChar char="•"/>
            </a:pPr>
            <a:r>
              <a:rPr lang="en-US" sz="1000" dirty="0">
                <a:solidFill>
                  <a:schemeClr val="tx1"/>
                </a:solidFill>
              </a:rPr>
              <a:t>Pvt. Co. in which director / manager or his relative is a director or member</a:t>
            </a:r>
          </a:p>
          <a:p>
            <a:pPr marL="182880" indent="-182880">
              <a:spcAft>
                <a:spcPts val="300"/>
              </a:spcAft>
              <a:buFont typeface="Arial" panose="020B0604020202020204" pitchFamily="34" charset="0"/>
              <a:buChar char="•"/>
            </a:pPr>
            <a:r>
              <a:rPr lang="en-US" sz="1000" dirty="0">
                <a:solidFill>
                  <a:schemeClr val="tx1"/>
                </a:solidFill>
              </a:rPr>
              <a:t>Public Co. in which director / manager is a director and holds more than 2% of its shares</a:t>
            </a:r>
          </a:p>
        </p:txBody>
      </p:sp>
      <p:sp>
        <p:nvSpPr>
          <p:cNvPr id="17" name="Rectangle 16">
            <a:extLst>
              <a:ext uri="{FF2B5EF4-FFF2-40B4-BE49-F238E27FC236}">
                <a16:creationId xmlns:a16="http://schemas.microsoft.com/office/drawing/2014/main" id="{0B89470F-7E4B-3EC2-81A5-28BF51D39024}"/>
              </a:ext>
            </a:extLst>
          </p:cNvPr>
          <p:cNvSpPr>
            <a:spLocks/>
          </p:cNvSpPr>
          <p:nvPr/>
        </p:nvSpPr>
        <p:spPr>
          <a:xfrm>
            <a:off x="7756685" y="1752508"/>
            <a:ext cx="1920240" cy="1463040"/>
          </a:xfrm>
          <a:prstGeom prst="rect">
            <a:avLst/>
          </a:prstGeom>
          <a:solidFill>
            <a:schemeClr val="bg2"/>
          </a:solidFill>
          <a:ln>
            <a:noFill/>
          </a:ln>
        </p:spPr>
        <p:style>
          <a:lnRef idx="0">
            <a:schemeClr val="accent1"/>
          </a:lnRef>
          <a:fillRef idx="1">
            <a:schemeClr val="accent1"/>
          </a:fillRef>
          <a:effectRef idx="0">
            <a:schemeClr val="dk1"/>
          </a:effectRef>
          <a:fontRef idx="minor">
            <a:schemeClr val="lt1"/>
          </a:fontRef>
        </p:style>
        <p:txBody>
          <a:bodyPr wrap="square" lIns="64008" tIns="64008" rIns="64008" bIns="64008" rtlCol="0" anchor="ctr"/>
          <a:lstStyle/>
          <a:p>
            <a:pPr marL="182880" indent="-182880">
              <a:spcAft>
                <a:spcPts val="300"/>
              </a:spcAft>
            </a:pPr>
            <a:r>
              <a:rPr lang="en-US" sz="1000">
                <a:solidFill>
                  <a:schemeClr val="tx1"/>
                </a:solidFill>
              </a:rPr>
              <a:t>Any body corporate whose Board or Managing Director/Manager is accustomed to act on the advice, directions or instructions of a Director or Manager</a:t>
            </a:r>
          </a:p>
        </p:txBody>
      </p:sp>
      <p:sp>
        <p:nvSpPr>
          <p:cNvPr id="18" name="Rectangle 17">
            <a:extLst>
              <a:ext uri="{FF2B5EF4-FFF2-40B4-BE49-F238E27FC236}">
                <a16:creationId xmlns:a16="http://schemas.microsoft.com/office/drawing/2014/main" id="{2CC29A6F-DE22-2657-2601-AE0E3AF9ADB2}"/>
              </a:ext>
            </a:extLst>
          </p:cNvPr>
          <p:cNvSpPr>
            <a:spLocks/>
          </p:cNvSpPr>
          <p:nvPr/>
        </p:nvSpPr>
        <p:spPr>
          <a:xfrm>
            <a:off x="9828848" y="1752508"/>
            <a:ext cx="1920240" cy="146304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wrap="square" lIns="64008" tIns="64008" rIns="64008" bIns="64008" rtlCol="0" anchor="ctr"/>
          <a:lstStyle/>
          <a:p>
            <a:pPr marL="182880" indent="-182880">
              <a:spcAft>
                <a:spcPts val="300"/>
              </a:spcAft>
            </a:pPr>
            <a:r>
              <a:rPr lang="en-US" sz="1000" dirty="0">
                <a:solidFill>
                  <a:schemeClr val="tx1"/>
                </a:solidFill>
              </a:rPr>
              <a:t>Any person on whose advice or instructions Director or Manager of the Company acts</a:t>
            </a:r>
          </a:p>
        </p:txBody>
      </p:sp>
      <p:cxnSp>
        <p:nvCxnSpPr>
          <p:cNvPr id="19" name="Connector: Elbow 22">
            <a:extLst>
              <a:ext uri="{FF2B5EF4-FFF2-40B4-BE49-F238E27FC236}">
                <a16:creationId xmlns:a16="http://schemas.microsoft.com/office/drawing/2014/main" id="{3D3DE1E1-3601-EEC9-92FD-513A134FB13D}"/>
              </a:ext>
            </a:extLst>
          </p:cNvPr>
          <p:cNvCxnSpPr>
            <a:cxnSpLocks/>
            <a:stCxn id="14" idx="2"/>
            <a:endCxn id="18" idx="0"/>
          </p:cNvCxnSpPr>
          <p:nvPr/>
        </p:nvCxnSpPr>
        <p:spPr>
          <a:xfrm rot="16200000" flipH="1">
            <a:off x="8273384" y="-763076"/>
            <a:ext cx="338200" cy="4692967"/>
          </a:xfrm>
          <a:prstGeom prst="bentConnector3">
            <a:avLst>
              <a:gd name="adj1" fmla="val 50000"/>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20" name="Connector: Elbow 23">
            <a:extLst>
              <a:ext uri="{FF2B5EF4-FFF2-40B4-BE49-F238E27FC236}">
                <a16:creationId xmlns:a16="http://schemas.microsoft.com/office/drawing/2014/main" id="{4D3E859F-EC4E-197E-726C-0D324F92E80D}"/>
              </a:ext>
            </a:extLst>
          </p:cNvPr>
          <p:cNvCxnSpPr>
            <a:cxnSpLocks/>
            <a:stCxn id="14" idx="2"/>
            <a:endCxn id="17" idx="0"/>
          </p:cNvCxnSpPr>
          <p:nvPr/>
        </p:nvCxnSpPr>
        <p:spPr>
          <a:xfrm rot="16200000" flipH="1">
            <a:off x="7237303" y="273006"/>
            <a:ext cx="338200" cy="2620804"/>
          </a:xfrm>
          <a:prstGeom prst="bentConnector3">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21" name="Connector: Elbow 24">
            <a:extLst>
              <a:ext uri="{FF2B5EF4-FFF2-40B4-BE49-F238E27FC236}">
                <a16:creationId xmlns:a16="http://schemas.microsoft.com/office/drawing/2014/main" id="{F454AD0C-C129-519D-DCE9-85E6E9236569}"/>
              </a:ext>
            </a:extLst>
          </p:cNvPr>
          <p:cNvCxnSpPr>
            <a:cxnSpLocks/>
            <a:stCxn id="14" idx="2"/>
            <a:endCxn id="16" idx="0"/>
          </p:cNvCxnSpPr>
          <p:nvPr/>
        </p:nvCxnSpPr>
        <p:spPr>
          <a:xfrm rot="5400000">
            <a:off x="4753659" y="410166"/>
            <a:ext cx="338200" cy="2346484"/>
          </a:xfrm>
          <a:prstGeom prst="bentConnector3">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22" name="Connector: Elbow 25">
            <a:extLst>
              <a:ext uri="{FF2B5EF4-FFF2-40B4-BE49-F238E27FC236}">
                <a16:creationId xmlns:a16="http://schemas.microsoft.com/office/drawing/2014/main" id="{41561B70-526F-C78F-7038-A58149352CD6}"/>
              </a:ext>
            </a:extLst>
          </p:cNvPr>
          <p:cNvCxnSpPr>
            <a:cxnSpLocks/>
            <a:stCxn id="14" idx="2"/>
            <a:endCxn id="15" idx="0"/>
          </p:cNvCxnSpPr>
          <p:nvPr/>
        </p:nvCxnSpPr>
        <p:spPr>
          <a:xfrm rot="5400000">
            <a:off x="3580417" y="-763076"/>
            <a:ext cx="338200" cy="4692968"/>
          </a:xfrm>
          <a:prstGeom prst="bentConnector3">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23" name="Straight Arrow Connector 17">
            <a:extLst>
              <a:ext uri="{FF2B5EF4-FFF2-40B4-BE49-F238E27FC236}">
                <a16:creationId xmlns:a16="http://schemas.microsoft.com/office/drawing/2014/main" id="{97EABEC9-1057-2599-570E-5C79BD945EBF}"/>
              </a:ext>
            </a:extLst>
          </p:cNvPr>
          <p:cNvCxnSpPr>
            <a:cxnSpLocks/>
            <a:stCxn id="14" idx="2"/>
            <a:endCxn id="24" idx="0"/>
          </p:cNvCxnSpPr>
          <p:nvPr/>
        </p:nvCxnSpPr>
        <p:spPr>
          <a:xfrm rot="16200000" flipH="1">
            <a:off x="6064061" y="1446248"/>
            <a:ext cx="338200" cy="274320"/>
          </a:xfrm>
          <a:prstGeom prst="bentConnector3">
            <a:avLst>
              <a:gd name="adj1" fmla="val 50000"/>
            </a:avLst>
          </a:prstGeom>
          <a:ln w="12700" cap="sq">
            <a:solidFill>
              <a:schemeClr val="tx2"/>
            </a:solidFill>
            <a:tailEnd type="triangle"/>
          </a:ln>
        </p:spPr>
        <p:style>
          <a:lnRef idx="1">
            <a:schemeClr val="accent1"/>
          </a:lnRef>
          <a:fillRef idx="0">
            <a:schemeClr val="accent1"/>
          </a:fillRef>
          <a:effectRef idx="0">
            <a:schemeClr val="dk1"/>
          </a:effectRef>
          <a:fontRef idx="minor">
            <a:schemeClr val="lt1"/>
          </a:fontRef>
        </p:style>
      </p:cxnSp>
      <p:sp>
        <p:nvSpPr>
          <p:cNvPr id="24" name="Rectangle 23">
            <a:extLst>
              <a:ext uri="{FF2B5EF4-FFF2-40B4-BE49-F238E27FC236}">
                <a16:creationId xmlns:a16="http://schemas.microsoft.com/office/drawing/2014/main" id="{2662EE0F-6905-4F57-8152-8423408890FD}"/>
              </a:ext>
            </a:extLst>
          </p:cNvPr>
          <p:cNvSpPr>
            <a:spLocks/>
          </p:cNvSpPr>
          <p:nvPr/>
        </p:nvSpPr>
        <p:spPr>
          <a:xfrm>
            <a:off x="5135881" y="1752508"/>
            <a:ext cx="2468880" cy="146304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wrap="square" lIns="64008" tIns="64008" rIns="64008" bIns="64008" rtlCol="0" anchor="ctr"/>
          <a:lstStyle/>
          <a:p>
            <a:pPr marL="182880" indent="-182880">
              <a:spcAft>
                <a:spcPts val="300"/>
              </a:spcAft>
            </a:pPr>
            <a:r>
              <a:rPr lang="en-US" sz="1000" dirty="0">
                <a:solidFill>
                  <a:schemeClr val="tx1"/>
                </a:solidFill>
              </a:rPr>
              <a:t>Body Corporate which is:</a:t>
            </a:r>
          </a:p>
          <a:p>
            <a:pPr marL="182880" indent="-182880">
              <a:spcAft>
                <a:spcPts val="300"/>
              </a:spcAft>
              <a:buFont typeface="Arial" panose="020B0604020202020204" pitchFamily="34" charset="0"/>
              <a:buChar char="•"/>
            </a:pPr>
            <a:r>
              <a:rPr lang="en-US" sz="1000" dirty="0">
                <a:solidFill>
                  <a:schemeClr val="tx1"/>
                </a:solidFill>
              </a:rPr>
              <a:t>Holding Co.</a:t>
            </a:r>
          </a:p>
          <a:p>
            <a:pPr marL="182880" indent="-182880">
              <a:spcAft>
                <a:spcPts val="300"/>
              </a:spcAft>
              <a:buFont typeface="Arial" panose="020B0604020202020204" pitchFamily="34" charset="0"/>
              <a:buChar char="•"/>
            </a:pPr>
            <a:r>
              <a:rPr lang="en-US" sz="1000" dirty="0">
                <a:solidFill>
                  <a:schemeClr val="tx1"/>
                </a:solidFill>
              </a:rPr>
              <a:t>Subsidiary including fellow subsidiary</a:t>
            </a:r>
          </a:p>
          <a:p>
            <a:pPr marL="182880" indent="-182880">
              <a:spcAft>
                <a:spcPts val="300"/>
              </a:spcAft>
              <a:buFont typeface="Arial" panose="020B0604020202020204" pitchFamily="34" charset="0"/>
              <a:buChar char="•"/>
            </a:pPr>
            <a:r>
              <a:rPr lang="en-US" sz="1000" dirty="0">
                <a:solidFill>
                  <a:schemeClr val="tx1"/>
                </a:solidFill>
              </a:rPr>
              <a:t>Associate Co. including fellow Associate Co.</a:t>
            </a:r>
          </a:p>
          <a:p>
            <a:pPr marL="182880" indent="-182880">
              <a:spcAft>
                <a:spcPts val="300"/>
              </a:spcAft>
              <a:buFont typeface="Arial" panose="020B0604020202020204" pitchFamily="34" charset="0"/>
              <a:buChar char="•"/>
            </a:pPr>
            <a:r>
              <a:rPr lang="en-US" sz="1000" dirty="0">
                <a:solidFill>
                  <a:schemeClr val="tx1"/>
                </a:solidFill>
              </a:rPr>
              <a:t>Holding 20% or more of share capital or voting rights of the Co.</a:t>
            </a:r>
          </a:p>
          <a:p>
            <a:pPr marL="182880" indent="-182880">
              <a:spcAft>
                <a:spcPts val="300"/>
              </a:spcAft>
              <a:buFont typeface="Arial" panose="020B0604020202020204" pitchFamily="34" charset="0"/>
              <a:buChar char="•"/>
            </a:pPr>
            <a:r>
              <a:rPr lang="en-US" sz="1000" dirty="0">
                <a:solidFill>
                  <a:schemeClr val="tx1"/>
                </a:solidFill>
              </a:rPr>
              <a:t>Joint venture including fellow JV</a:t>
            </a:r>
          </a:p>
        </p:txBody>
      </p:sp>
      <p:cxnSp>
        <p:nvCxnSpPr>
          <p:cNvPr id="25" name="Connector: Elbow 28">
            <a:extLst>
              <a:ext uri="{FF2B5EF4-FFF2-40B4-BE49-F238E27FC236}">
                <a16:creationId xmlns:a16="http://schemas.microsoft.com/office/drawing/2014/main" id="{5396550A-1A16-8397-FA39-23A5230F6CD6}"/>
              </a:ext>
            </a:extLst>
          </p:cNvPr>
          <p:cNvCxnSpPr>
            <a:cxnSpLocks/>
            <a:stCxn id="14" idx="1"/>
            <a:endCxn id="9" idx="1"/>
          </p:cNvCxnSpPr>
          <p:nvPr/>
        </p:nvCxnSpPr>
        <p:spPr>
          <a:xfrm rot="10800000" flipV="1">
            <a:off x="442913" y="1279413"/>
            <a:ext cx="1" cy="3661279"/>
          </a:xfrm>
          <a:prstGeom prst="bentConnector3">
            <a:avLst>
              <a:gd name="adj1" fmla="val 22860100000"/>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sp>
        <p:nvSpPr>
          <p:cNvPr id="26" name="Arrow: Right 29">
            <a:extLst>
              <a:ext uri="{FF2B5EF4-FFF2-40B4-BE49-F238E27FC236}">
                <a16:creationId xmlns:a16="http://schemas.microsoft.com/office/drawing/2014/main" id="{DCFA7A23-1D8A-EAFE-0471-4AB1C36FA22C}"/>
              </a:ext>
            </a:extLst>
          </p:cNvPr>
          <p:cNvSpPr>
            <a:spLocks/>
          </p:cNvSpPr>
          <p:nvPr/>
        </p:nvSpPr>
        <p:spPr>
          <a:xfrm>
            <a:off x="4231935" y="3236479"/>
            <a:ext cx="2743200" cy="457200"/>
          </a:xfrm>
          <a:prstGeom prst="rightArrow">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91440" rIns="91440" bIns="91440" rtlCol="0" anchor="ctr"/>
          <a:lstStyle/>
          <a:p>
            <a:pPr>
              <a:lnSpc>
                <a:spcPct val="100000"/>
              </a:lnSpc>
            </a:pPr>
            <a:r>
              <a:rPr lang="en-GB" sz="1000" b="1">
                <a:solidFill>
                  <a:schemeClr val="tx1"/>
                </a:solidFill>
              </a:rPr>
              <a:t>After amendment</a:t>
            </a:r>
          </a:p>
        </p:txBody>
      </p:sp>
      <p:sp>
        <p:nvSpPr>
          <p:cNvPr id="27" name="Arrow: Right 30">
            <a:extLst>
              <a:ext uri="{FF2B5EF4-FFF2-40B4-BE49-F238E27FC236}">
                <a16:creationId xmlns:a16="http://schemas.microsoft.com/office/drawing/2014/main" id="{297D1427-5A6C-418D-FA87-3658B11A1FAC}"/>
              </a:ext>
            </a:extLst>
          </p:cNvPr>
          <p:cNvSpPr>
            <a:spLocks/>
          </p:cNvSpPr>
          <p:nvPr/>
        </p:nvSpPr>
        <p:spPr>
          <a:xfrm>
            <a:off x="436562" y="3236479"/>
            <a:ext cx="2743200" cy="457200"/>
          </a:xfrm>
          <a:prstGeom prst="rightArrow">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91440" rIns="91440" bIns="91440" rtlCol="0" anchor="ctr"/>
          <a:lstStyle/>
          <a:p>
            <a:pPr>
              <a:lnSpc>
                <a:spcPct val="100000"/>
              </a:lnSpc>
            </a:pPr>
            <a:r>
              <a:rPr lang="en-GB" sz="1000" b="1">
                <a:solidFill>
                  <a:schemeClr val="tx1"/>
                </a:solidFill>
              </a:rPr>
              <a:t>Before amendment</a:t>
            </a:r>
          </a:p>
        </p:txBody>
      </p:sp>
      <p:sp>
        <p:nvSpPr>
          <p:cNvPr id="36" name="TextBox 35">
            <a:extLst>
              <a:ext uri="{FF2B5EF4-FFF2-40B4-BE49-F238E27FC236}">
                <a16:creationId xmlns:a16="http://schemas.microsoft.com/office/drawing/2014/main" id="{665D99B6-1E12-CFB4-F207-52DDF7150593}"/>
              </a:ext>
            </a:extLst>
          </p:cNvPr>
          <p:cNvSpPr txBox="1"/>
          <p:nvPr/>
        </p:nvSpPr>
        <p:spPr>
          <a:xfrm>
            <a:off x="4239816" y="5982742"/>
            <a:ext cx="5189192" cy="718145"/>
          </a:xfrm>
          <a:prstGeom prst="rect">
            <a:avLst/>
          </a:prstGeom>
          <a:noFill/>
        </p:spPr>
        <p:txBody>
          <a:bodyPr wrap="square" lIns="0" tIns="0" rIns="0" bIns="0">
            <a:spAutoFit/>
          </a:bodyPr>
          <a:lstStyle/>
          <a:p>
            <a:pPr>
              <a:spcAft>
                <a:spcPts val="200"/>
              </a:spcAft>
              <a:buSzPct val="100000"/>
            </a:pPr>
            <a:r>
              <a:rPr lang="en-US" sz="800" b="1" dirty="0"/>
              <a:t>*Note </a:t>
            </a:r>
            <a:r>
              <a:rPr lang="en-US" sz="800" dirty="0"/>
              <a:t>- In determining shareholding, following “beneficial interest” per Section 89 of Co Act to be considered</a:t>
            </a:r>
          </a:p>
          <a:p>
            <a:pPr marL="182880" indent="-182880">
              <a:spcAft>
                <a:spcPts val="200"/>
              </a:spcAft>
              <a:buSzPct val="100000"/>
              <a:buFont typeface="Arial" panose="020B0604020202020204" pitchFamily="34" charset="0"/>
              <a:buChar char="•"/>
            </a:pPr>
            <a:r>
              <a:rPr lang="en-US" sz="800" dirty="0"/>
              <a:t>either directly/ indirectly through any contract, arrangement</a:t>
            </a:r>
          </a:p>
          <a:p>
            <a:pPr marL="182880" indent="-182880">
              <a:spcAft>
                <a:spcPts val="200"/>
              </a:spcAft>
              <a:buSzPct val="100000"/>
              <a:buFont typeface="Arial" panose="020B0604020202020204" pitchFamily="34" charset="0"/>
              <a:buChar char="•"/>
            </a:pPr>
            <a:r>
              <a:rPr lang="en-US" sz="800" dirty="0"/>
              <a:t>right/ entitlement of a person alone (or) together with any other person</a:t>
            </a:r>
          </a:p>
          <a:p>
            <a:pPr marL="365760" lvl="1" indent="-182880">
              <a:spcAft>
                <a:spcPts val="200"/>
              </a:spcAft>
              <a:buSzPct val="100000"/>
              <a:buFont typeface="System Font Regular"/>
              <a:buChar char="−"/>
            </a:pPr>
            <a:r>
              <a:rPr lang="en-US" sz="800" dirty="0"/>
              <a:t>exercise/ cause to exercise rights attached to such shares</a:t>
            </a:r>
          </a:p>
          <a:p>
            <a:pPr marL="365760" lvl="1" indent="-182880">
              <a:spcAft>
                <a:spcPts val="200"/>
              </a:spcAft>
              <a:buSzPct val="100000"/>
              <a:buFont typeface="System Font Regular"/>
              <a:buChar char="−"/>
            </a:pPr>
            <a:r>
              <a:rPr lang="en-US" sz="800" dirty="0"/>
              <a:t>receive/ participate in any dividend/ distribution of such shares </a:t>
            </a:r>
          </a:p>
        </p:txBody>
      </p:sp>
      <p:sp>
        <p:nvSpPr>
          <p:cNvPr id="6" name="Rectangle 5">
            <a:extLst>
              <a:ext uri="{FF2B5EF4-FFF2-40B4-BE49-F238E27FC236}">
                <a16:creationId xmlns:a16="http://schemas.microsoft.com/office/drawing/2014/main" id="{6BEC0D26-4383-1FAE-B4E0-CF0382C223A6}"/>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75619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E1A1DE4-5E09-4623-5548-72B7163DB9F6}"/>
              </a:ext>
            </a:extLst>
          </p:cNvPr>
          <p:cNvGraphicFramePr>
            <a:graphicFrameLocks noChangeAspect="1"/>
          </p:cNvGraphicFramePr>
          <p:nvPr>
            <p:custDataLst>
              <p:tags r:id="rId1"/>
            </p:custDataLst>
            <p:extLst>
              <p:ext uri="{D42A27DB-BD31-4B8C-83A1-F6EECF244321}">
                <p14:modId xmlns:p14="http://schemas.microsoft.com/office/powerpoint/2010/main" val="383631112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CE1A1DE4-5E09-4623-5548-72B7163DB9F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5212B9-5F91-8CD1-B059-00DF7D2769F5}"/>
              </a:ext>
            </a:extLst>
          </p:cNvPr>
          <p:cNvSpPr>
            <a:spLocks noGrp="1"/>
          </p:cNvSpPr>
          <p:nvPr>
            <p:ph type="title"/>
          </p:nvPr>
        </p:nvSpPr>
        <p:spPr/>
        <p:txBody>
          <a:bodyPr vert="horz"/>
          <a:lstStyle/>
          <a:p>
            <a:r>
              <a:rPr lang="en-US" dirty="0"/>
              <a:t>New definition of Related Party Transaction - Reg. 2(</a:t>
            </a:r>
            <a:r>
              <a:rPr lang="en-US" dirty="0" err="1"/>
              <a:t>zc</a:t>
            </a:r>
            <a:r>
              <a:rPr lang="en-US" dirty="0"/>
              <a:t>)</a:t>
            </a:r>
          </a:p>
        </p:txBody>
      </p:sp>
      <p:sp>
        <p:nvSpPr>
          <p:cNvPr id="3" name="Slide Number Placeholder 2">
            <a:extLst>
              <a:ext uri="{FF2B5EF4-FFF2-40B4-BE49-F238E27FC236}">
                <a16:creationId xmlns:a16="http://schemas.microsoft.com/office/drawing/2014/main" id="{D4406088-4580-4555-8B4E-5A93F907797B}"/>
              </a:ext>
            </a:extLst>
          </p:cNvPr>
          <p:cNvSpPr>
            <a:spLocks noGrp="1"/>
          </p:cNvSpPr>
          <p:nvPr>
            <p:ph type="sldNum" sz="quarter" idx="11"/>
          </p:nvPr>
        </p:nvSpPr>
        <p:spPr/>
        <p:txBody>
          <a:bodyPr/>
          <a:lstStyle/>
          <a:p>
            <a:fld id="{7870704B-CE94-48CC-AF30-84932A1262A7}" type="slidenum">
              <a:rPr lang="en-GB" smtClean="0"/>
              <a:pPr/>
              <a:t>24</a:t>
            </a:fld>
            <a:endParaRPr lang="en-GB" dirty="0"/>
          </a:p>
        </p:txBody>
      </p:sp>
      <p:sp>
        <p:nvSpPr>
          <p:cNvPr id="4" name="Date Placeholder 3">
            <a:extLst>
              <a:ext uri="{FF2B5EF4-FFF2-40B4-BE49-F238E27FC236}">
                <a16:creationId xmlns:a16="http://schemas.microsoft.com/office/drawing/2014/main" id="{4FC28A4D-F883-EE4F-305A-08CAC8C88C19}"/>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A4813823-8063-4338-1E1A-8FB05FDA80CC}"/>
              </a:ext>
            </a:extLst>
          </p:cNvPr>
          <p:cNvSpPr>
            <a:spLocks noGrp="1"/>
          </p:cNvSpPr>
          <p:nvPr>
            <p:ph type="ftr" sz="quarter" idx="13"/>
          </p:nvPr>
        </p:nvSpPr>
        <p:spPr/>
        <p:txBody>
          <a:bodyPr/>
          <a:lstStyle/>
          <a:p>
            <a:pPr algn="l"/>
            <a:r>
              <a:rPr lang="en-US"/>
              <a:t>Related party transactions</a:t>
            </a:r>
            <a:endParaRPr lang="en-US" dirty="0"/>
          </a:p>
        </p:txBody>
      </p:sp>
      <p:sp>
        <p:nvSpPr>
          <p:cNvPr id="41" name="Rectangle 40">
            <a:extLst>
              <a:ext uri="{FF2B5EF4-FFF2-40B4-BE49-F238E27FC236}">
                <a16:creationId xmlns:a16="http://schemas.microsoft.com/office/drawing/2014/main" id="{D966C13F-BEAE-54AF-4690-4329A1098882}"/>
              </a:ext>
            </a:extLst>
          </p:cNvPr>
          <p:cNvSpPr/>
          <p:nvPr/>
        </p:nvSpPr>
        <p:spPr>
          <a:xfrm>
            <a:off x="3946845" y="1143000"/>
            <a:ext cx="7799183" cy="3922990"/>
          </a:xfrm>
          <a:prstGeom prst="rect">
            <a:avLst/>
          </a:prstGeom>
          <a:solidFill>
            <a:schemeClr val="bg2"/>
          </a:solidFill>
          <a:ln w="19050">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lstStyle/>
          <a:p>
            <a:pPr>
              <a:spcAft>
                <a:spcPts val="600"/>
              </a:spcAft>
              <a:buSzPct val="100000"/>
            </a:pPr>
            <a:r>
              <a:rPr lang="en-US" sz="1000" dirty="0">
                <a:solidFill>
                  <a:schemeClr val="tx1"/>
                </a:solidFill>
              </a:rPr>
              <a:t>“related party transaction” means a transaction involving a transfer of resources, services or obligations between:</a:t>
            </a:r>
          </a:p>
          <a:p>
            <a:pPr>
              <a:spcAft>
                <a:spcPts val="600"/>
              </a:spcAft>
              <a:buSzPct val="100000"/>
            </a:pPr>
            <a:r>
              <a:rPr lang="en-US" sz="1000" b="1" dirty="0">
                <a:solidFill>
                  <a:schemeClr val="tx1"/>
                </a:solidFill>
              </a:rPr>
              <a:t>With effect from 01 April 2022</a:t>
            </a:r>
            <a:endParaRPr lang="en-US" sz="1000" b="1" dirty="0">
              <a:solidFill>
                <a:schemeClr val="tx1"/>
              </a:solidFill>
              <a:cs typeface="Arial"/>
            </a:endParaRPr>
          </a:p>
          <a:p>
            <a:pPr marL="182880" indent="-182880">
              <a:spcAft>
                <a:spcPts val="600"/>
              </a:spcAft>
              <a:buSzPct val="100000"/>
              <a:buFont typeface="Arial" panose="020B0604020202020204" pitchFamily="34" charset="0"/>
              <a:buChar char="•"/>
            </a:pPr>
            <a:r>
              <a:rPr lang="en-US" sz="1000" dirty="0">
                <a:solidFill>
                  <a:schemeClr val="tx1"/>
                </a:solidFill>
              </a:rPr>
              <a:t>a listed entity or any of its subsidiaries on one hand; </a:t>
            </a:r>
            <a:r>
              <a:rPr lang="en-US" sz="1000" b="1" dirty="0">
                <a:solidFill>
                  <a:schemeClr val="tx1"/>
                </a:solidFill>
              </a:rPr>
              <a:t>and</a:t>
            </a:r>
            <a:endParaRPr lang="en-US" sz="1000" b="1" dirty="0">
              <a:solidFill>
                <a:schemeClr val="tx1"/>
              </a:solidFill>
              <a:cs typeface="Arial"/>
            </a:endParaRPr>
          </a:p>
          <a:p>
            <a:pPr marL="182880" indent="-182880">
              <a:spcAft>
                <a:spcPts val="600"/>
              </a:spcAft>
              <a:buSzPct val="100000"/>
              <a:buFont typeface="Arial" panose="020B0604020202020204" pitchFamily="34" charset="0"/>
              <a:buChar char="•"/>
            </a:pPr>
            <a:r>
              <a:rPr lang="en-US" sz="1000" dirty="0">
                <a:solidFill>
                  <a:schemeClr val="tx1"/>
                </a:solidFill>
              </a:rPr>
              <a:t>related party of the listed entity </a:t>
            </a:r>
            <a:r>
              <a:rPr lang="en-US" sz="1000" b="1" dirty="0">
                <a:solidFill>
                  <a:schemeClr val="tx1"/>
                </a:solidFill>
              </a:rPr>
              <a:t>or</a:t>
            </a:r>
            <a:r>
              <a:rPr lang="en-US" sz="1000" dirty="0">
                <a:solidFill>
                  <a:schemeClr val="tx1"/>
                </a:solidFill>
              </a:rPr>
              <a:t> any of its subsidiaries on the other hand</a:t>
            </a:r>
          </a:p>
          <a:p>
            <a:pPr>
              <a:spcAft>
                <a:spcPts val="600"/>
              </a:spcAft>
            </a:pPr>
            <a:r>
              <a:rPr lang="en-US" sz="1000" b="1" dirty="0">
                <a:solidFill>
                  <a:schemeClr val="tx1"/>
                </a:solidFill>
              </a:rPr>
              <a:t>With effect from 1 April 2023</a:t>
            </a:r>
            <a:r>
              <a:rPr lang="en-US" sz="1000" dirty="0">
                <a:solidFill>
                  <a:schemeClr val="tx1"/>
                </a:solidFill>
              </a:rPr>
              <a:t> </a:t>
            </a:r>
            <a:endParaRPr lang="en-US" sz="1000" dirty="0">
              <a:solidFill>
                <a:schemeClr val="tx1"/>
              </a:solidFill>
              <a:cs typeface="Arial"/>
            </a:endParaRPr>
          </a:p>
          <a:p>
            <a:pPr marL="182880" indent="-182880">
              <a:spcAft>
                <a:spcPts val="600"/>
              </a:spcAft>
              <a:buSzPct val="100000"/>
              <a:buFont typeface="Arial" panose="020B0604020202020204" pitchFamily="34" charset="0"/>
              <a:buChar char="•"/>
            </a:pPr>
            <a:r>
              <a:rPr lang="en-US" sz="1000" dirty="0">
                <a:solidFill>
                  <a:schemeClr val="tx1"/>
                </a:solidFill>
              </a:rPr>
              <a:t>a listed entity or any of its subsidiaries on one hand; </a:t>
            </a:r>
            <a:r>
              <a:rPr lang="en-US" sz="1000" b="1" dirty="0">
                <a:solidFill>
                  <a:schemeClr val="tx1"/>
                </a:solidFill>
              </a:rPr>
              <a:t>and</a:t>
            </a:r>
            <a:endParaRPr lang="en-US" sz="1000" b="1" dirty="0">
              <a:solidFill>
                <a:schemeClr val="tx1"/>
              </a:solidFill>
              <a:cs typeface="Arial"/>
            </a:endParaRPr>
          </a:p>
          <a:p>
            <a:pPr marL="182880" indent="-182880">
              <a:spcAft>
                <a:spcPts val="600"/>
              </a:spcAft>
              <a:buSzPct val="100000"/>
              <a:buFont typeface="Arial" panose="020B0604020202020204" pitchFamily="34" charset="0"/>
              <a:buChar char="•"/>
            </a:pPr>
            <a:r>
              <a:rPr lang="en-US" sz="1000" dirty="0">
                <a:solidFill>
                  <a:schemeClr val="tx1"/>
                </a:solidFill>
              </a:rPr>
              <a:t>related party of the listed entity </a:t>
            </a:r>
            <a:r>
              <a:rPr lang="en-US" sz="1000" b="1" dirty="0">
                <a:solidFill>
                  <a:schemeClr val="tx1"/>
                </a:solidFill>
              </a:rPr>
              <a:t>or</a:t>
            </a:r>
            <a:r>
              <a:rPr lang="en-US" sz="1000" dirty="0">
                <a:solidFill>
                  <a:schemeClr val="tx1"/>
                </a:solidFill>
              </a:rPr>
              <a:t> any of its subsidiaries on the other hand</a:t>
            </a:r>
            <a:endParaRPr lang="en-US" sz="1000" dirty="0">
              <a:solidFill>
                <a:schemeClr val="tx1"/>
              </a:solidFill>
              <a:cs typeface="Arial"/>
            </a:endParaRPr>
          </a:p>
          <a:p>
            <a:pPr marL="182880" indent="-182880">
              <a:spcAft>
                <a:spcPts val="600"/>
              </a:spcAft>
              <a:buSzPct val="100000"/>
            </a:pPr>
            <a:r>
              <a:rPr lang="en-US" sz="1000" b="1" dirty="0">
                <a:solidFill>
                  <a:schemeClr val="tx1"/>
                </a:solidFill>
              </a:rPr>
              <a:t>OR</a:t>
            </a:r>
            <a:endParaRPr lang="en-US" sz="1000" b="1" dirty="0">
              <a:solidFill>
                <a:schemeClr val="tx1"/>
              </a:solidFill>
              <a:cs typeface="Arial"/>
            </a:endParaRPr>
          </a:p>
          <a:p>
            <a:pPr marL="182880" indent="-182880">
              <a:spcAft>
                <a:spcPts val="600"/>
              </a:spcAft>
              <a:buSzPct val="100000"/>
              <a:buFont typeface="Arial" panose="020B0604020202020204" pitchFamily="34" charset="0"/>
              <a:buChar char="•"/>
            </a:pPr>
            <a:r>
              <a:rPr lang="en-US" sz="1000" dirty="0">
                <a:solidFill>
                  <a:schemeClr val="tx1"/>
                </a:solidFill>
              </a:rPr>
              <a:t>a listed entity or any of its subsidiaries on one hand, </a:t>
            </a:r>
            <a:r>
              <a:rPr lang="en-US" sz="1000" b="1" dirty="0">
                <a:solidFill>
                  <a:schemeClr val="tx1"/>
                </a:solidFill>
              </a:rPr>
              <a:t>and</a:t>
            </a:r>
            <a:endParaRPr lang="en-US" sz="1000" b="1" dirty="0">
              <a:solidFill>
                <a:schemeClr val="tx1"/>
              </a:solidFill>
              <a:cs typeface="Arial"/>
            </a:endParaRPr>
          </a:p>
          <a:p>
            <a:pPr marL="182880" indent="-182880">
              <a:spcAft>
                <a:spcPts val="600"/>
              </a:spcAft>
              <a:buSzPct val="100000"/>
              <a:buFont typeface="Arial" panose="020B0604020202020204" pitchFamily="34" charset="0"/>
              <a:buChar char="•"/>
            </a:pPr>
            <a:r>
              <a:rPr lang="en-US" sz="1000" dirty="0">
                <a:solidFill>
                  <a:schemeClr val="tx1"/>
                </a:solidFill>
              </a:rPr>
              <a:t>any other person or</a:t>
            </a:r>
            <a:r>
              <a:rPr lang="en-US" sz="1000" b="1" dirty="0">
                <a:solidFill>
                  <a:schemeClr val="tx1"/>
                </a:solidFill>
              </a:rPr>
              <a:t> </a:t>
            </a:r>
            <a:r>
              <a:rPr lang="en-US" sz="1000" dirty="0">
                <a:solidFill>
                  <a:schemeClr val="tx1"/>
                </a:solidFill>
              </a:rPr>
              <a:t>entity on the other hand, the </a:t>
            </a:r>
            <a:r>
              <a:rPr lang="en-US" sz="1000" b="1" dirty="0">
                <a:solidFill>
                  <a:schemeClr val="tx1"/>
                </a:solidFill>
              </a:rPr>
              <a:t>purpose and effect of which is to benefit a related party of the listed entity or any of its subsidiaries</a:t>
            </a:r>
          </a:p>
          <a:p>
            <a:pPr marL="182880">
              <a:spcAft>
                <a:spcPts val="600"/>
              </a:spcAft>
              <a:buSzPct val="100000"/>
            </a:pPr>
            <a:r>
              <a:rPr lang="en-US" sz="1000" dirty="0">
                <a:solidFill>
                  <a:schemeClr val="tx1"/>
                </a:solidFill>
              </a:rPr>
              <a:t>regardless of whether a price is charged and a “transaction” with a related party shall be construed to include a single transaction or a group of transactions in a contract</a:t>
            </a:r>
            <a:endParaRPr lang="en-US" sz="1000" dirty="0">
              <a:solidFill>
                <a:schemeClr val="tx1"/>
              </a:solidFill>
              <a:cs typeface="Arial"/>
            </a:endParaRPr>
          </a:p>
        </p:txBody>
      </p:sp>
      <p:sp>
        <p:nvSpPr>
          <p:cNvPr id="42" name="Rectangle 41">
            <a:extLst>
              <a:ext uri="{FF2B5EF4-FFF2-40B4-BE49-F238E27FC236}">
                <a16:creationId xmlns:a16="http://schemas.microsoft.com/office/drawing/2014/main" id="{7BB9AF51-2D83-94BA-9625-3A2A9058B1C7}"/>
              </a:ext>
            </a:extLst>
          </p:cNvPr>
          <p:cNvSpPr/>
          <p:nvPr/>
        </p:nvSpPr>
        <p:spPr>
          <a:xfrm>
            <a:off x="440980" y="1140997"/>
            <a:ext cx="2569796" cy="3927797"/>
          </a:xfrm>
          <a:prstGeom prst="rect">
            <a:avLst/>
          </a:prstGeom>
          <a:solidFill>
            <a:schemeClr val="bg1">
              <a:lumMod val="95000"/>
            </a:schemeClr>
          </a:solidFill>
          <a:ln w="1905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43" name="TextBox 42">
            <a:extLst>
              <a:ext uri="{FF2B5EF4-FFF2-40B4-BE49-F238E27FC236}">
                <a16:creationId xmlns:a16="http://schemas.microsoft.com/office/drawing/2014/main" id="{5A767E0B-9224-DEDB-C503-E4893F3A5B1C}"/>
              </a:ext>
            </a:extLst>
          </p:cNvPr>
          <p:cNvSpPr txBox="1"/>
          <p:nvPr/>
        </p:nvSpPr>
        <p:spPr>
          <a:xfrm>
            <a:off x="3044588" y="2899694"/>
            <a:ext cx="1129653" cy="153888"/>
          </a:xfrm>
          <a:prstGeom prst="rect">
            <a:avLst/>
          </a:prstGeom>
          <a:noFill/>
        </p:spPr>
        <p:txBody>
          <a:bodyPr wrap="square" lIns="0" tIns="0" rIns="0" bIns="0" rtlCol="0">
            <a:spAutoFit/>
          </a:bodyPr>
          <a:lstStyle/>
          <a:p>
            <a:pPr>
              <a:lnSpc>
                <a:spcPct val="100000"/>
              </a:lnSpc>
              <a:spcAft>
                <a:spcPts val="600"/>
              </a:spcAft>
              <a:buSzPct val="100000"/>
            </a:pPr>
            <a:r>
              <a:rPr lang="en-US" sz="1000" b="1" dirty="0"/>
              <a:t>Substituted</a:t>
            </a:r>
          </a:p>
        </p:txBody>
      </p:sp>
      <p:sp>
        <p:nvSpPr>
          <p:cNvPr id="44" name="TextBox 43">
            <a:extLst>
              <a:ext uri="{FF2B5EF4-FFF2-40B4-BE49-F238E27FC236}">
                <a16:creationId xmlns:a16="http://schemas.microsoft.com/office/drawing/2014/main" id="{0AD6A730-56DA-A221-31DE-A045BC9F8D3F}"/>
              </a:ext>
            </a:extLst>
          </p:cNvPr>
          <p:cNvSpPr txBox="1"/>
          <p:nvPr/>
        </p:nvSpPr>
        <p:spPr>
          <a:xfrm>
            <a:off x="534391" y="2350684"/>
            <a:ext cx="2339436" cy="1231106"/>
          </a:xfrm>
          <a:prstGeom prst="rect">
            <a:avLst/>
          </a:prstGeom>
          <a:noFill/>
        </p:spPr>
        <p:txBody>
          <a:bodyPr wrap="square" lIns="0" tIns="0" rIns="0" bIns="0" rtlCol="0" anchor="ctr">
            <a:spAutoFit/>
          </a:bodyPr>
          <a:lstStyle/>
          <a:p>
            <a:r>
              <a:rPr lang="en-US" sz="1000" dirty="0">
                <a:ea typeface="+mn-lt"/>
                <a:cs typeface="+mn-lt"/>
              </a:rPr>
              <a:t>“related party transaction” means a transfer of resources, services or obligations between </a:t>
            </a:r>
            <a:r>
              <a:rPr lang="en-US" sz="1000" b="1" dirty="0">
                <a:ea typeface="+mn-lt"/>
                <a:cs typeface="+mn-lt"/>
              </a:rPr>
              <a:t>a listed entity and a related party</a:t>
            </a:r>
            <a:r>
              <a:rPr lang="en-US" sz="1000" dirty="0">
                <a:ea typeface="+mn-lt"/>
                <a:cs typeface="+mn-lt"/>
              </a:rPr>
              <a:t>, regardless of whether a price is charged and a "transaction" with a related party shall be construed to include a single transaction or a group of transactions in a contract.</a:t>
            </a:r>
            <a:endParaRPr lang="en-US" sz="1000" dirty="0"/>
          </a:p>
        </p:txBody>
      </p:sp>
      <p:sp>
        <p:nvSpPr>
          <p:cNvPr id="46" name="Arrow: Right 55">
            <a:extLst>
              <a:ext uri="{FF2B5EF4-FFF2-40B4-BE49-F238E27FC236}">
                <a16:creationId xmlns:a16="http://schemas.microsoft.com/office/drawing/2014/main" id="{35319E9D-1163-82D4-3115-B04B82D5BF70}"/>
              </a:ext>
            </a:extLst>
          </p:cNvPr>
          <p:cNvSpPr/>
          <p:nvPr/>
        </p:nvSpPr>
        <p:spPr>
          <a:xfrm>
            <a:off x="440980" y="1144846"/>
            <a:ext cx="3434011" cy="3646010"/>
          </a:xfrm>
          <a:prstGeom prst="rightArrow">
            <a:avLst>
              <a:gd name="adj1" fmla="val 50000"/>
              <a:gd name="adj2" fmla="val 22171"/>
            </a:avLst>
          </a:prstGeom>
          <a:noFill/>
          <a:ln w="19050">
            <a:solidFill>
              <a:schemeClr val="accent1"/>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47" name="TextBox 46">
            <a:extLst>
              <a:ext uri="{FF2B5EF4-FFF2-40B4-BE49-F238E27FC236}">
                <a16:creationId xmlns:a16="http://schemas.microsoft.com/office/drawing/2014/main" id="{43A7A165-3F64-4EAD-23FF-B71D3167C012}"/>
              </a:ext>
            </a:extLst>
          </p:cNvPr>
          <p:cNvSpPr txBox="1"/>
          <p:nvPr/>
        </p:nvSpPr>
        <p:spPr>
          <a:xfrm>
            <a:off x="3993091" y="5248870"/>
            <a:ext cx="7752937"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2880" indent="-182880">
              <a:spcAft>
                <a:spcPts val="600"/>
              </a:spcAft>
              <a:buSzPct val="100000"/>
              <a:buFont typeface="Arial"/>
            </a:pPr>
            <a:r>
              <a:rPr lang="en-US" sz="1000" dirty="0">
                <a:cs typeface="Segoe UI"/>
              </a:rPr>
              <a:t>However, the following shall not be related party transaction:​</a:t>
            </a:r>
          </a:p>
          <a:p>
            <a:pPr marL="182880" indent="-182880">
              <a:spcAft>
                <a:spcPts val="600"/>
              </a:spcAft>
              <a:buSzPct val="100000"/>
              <a:buFont typeface="+mj-lt"/>
              <a:buAutoNum type="alphaLcPeriod"/>
            </a:pPr>
            <a:r>
              <a:rPr lang="en-US" sz="1000" dirty="0">
                <a:cs typeface="Segoe UI"/>
              </a:rPr>
              <a:t>​The issue of specified securities on a preferential basis as per the SEBI (Issue of Capital and Disclosure Requirements) </a:t>
            </a:r>
            <a:br>
              <a:rPr lang="en-US" sz="1000" dirty="0">
                <a:cs typeface="Segoe UI"/>
              </a:rPr>
            </a:br>
            <a:r>
              <a:rPr lang="en-US" sz="1000" dirty="0">
                <a:cs typeface="Segoe UI"/>
              </a:rPr>
              <a:t>Regulations, 2018.​</a:t>
            </a:r>
          </a:p>
          <a:p>
            <a:pPr marL="182880" indent="-182880">
              <a:spcAft>
                <a:spcPts val="600"/>
              </a:spcAft>
              <a:buSzPct val="100000"/>
              <a:buFont typeface="+mj-lt"/>
              <a:buAutoNum type="alphaLcPeriod"/>
            </a:pPr>
            <a:r>
              <a:rPr lang="en-US" sz="1000" dirty="0">
                <a:cs typeface="Segoe UI"/>
              </a:rPr>
              <a:t>Dividend, subdivision or consolidation of securities, rights or bonus issue of securities and buy back of securities being corporate actions by a listed entity that are uniformly applicable to all shareholders in proportion to their shareholding.</a:t>
            </a:r>
          </a:p>
        </p:txBody>
      </p:sp>
      <p:sp>
        <p:nvSpPr>
          <p:cNvPr id="6" name="Rectangle 5">
            <a:extLst>
              <a:ext uri="{FF2B5EF4-FFF2-40B4-BE49-F238E27FC236}">
                <a16:creationId xmlns:a16="http://schemas.microsoft.com/office/drawing/2014/main" id="{AC2A7427-5406-6749-2F40-AA8F03FBAC09}"/>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1833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p:bldP spid="44" grpId="0"/>
      <p:bldP spid="46" grpId="0" animBg="1"/>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1FC9970-9A5F-DFBC-D8B9-5DE1161772EF}"/>
              </a:ext>
            </a:extLst>
          </p:cNvPr>
          <p:cNvGraphicFramePr>
            <a:graphicFrameLocks noChangeAspect="1"/>
          </p:cNvGraphicFramePr>
          <p:nvPr>
            <p:custDataLst>
              <p:tags r:id="rId1"/>
            </p:custDataLst>
            <p:extLst>
              <p:ext uri="{D42A27DB-BD31-4B8C-83A1-F6EECF244321}">
                <p14:modId xmlns:p14="http://schemas.microsoft.com/office/powerpoint/2010/main" val="25211254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31FC9970-9A5F-DFBC-D8B9-5DE1161772E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DD07D4-2299-6A07-51D4-3CFE084898E9}"/>
              </a:ext>
            </a:extLst>
          </p:cNvPr>
          <p:cNvSpPr>
            <a:spLocks noGrp="1"/>
          </p:cNvSpPr>
          <p:nvPr>
            <p:ph type="title"/>
          </p:nvPr>
        </p:nvSpPr>
        <p:spPr/>
        <p:txBody>
          <a:bodyPr vert="horz"/>
          <a:lstStyle/>
          <a:p>
            <a:r>
              <a:rPr lang="en-US" dirty="0"/>
              <a:t>New Related party definition</a:t>
            </a:r>
          </a:p>
        </p:txBody>
      </p:sp>
      <p:sp>
        <p:nvSpPr>
          <p:cNvPr id="3" name="Slide Number Placeholder 2">
            <a:extLst>
              <a:ext uri="{FF2B5EF4-FFF2-40B4-BE49-F238E27FC236}">
                <a16:creationId xmlns:a16="http://schemas.microsoft.com/office/drawing/2014/main" id="{B6912201-E58A-A883-0D3C-345E9DDEED7B}"/>
              </a:ext>
            </a:extLst>
          </p:cNvPr>
          <p:cNvSpPr>
            <a:spLocks noGrp="1"/>
          </p:cNvSpPr>
          <p:nvPr>
            <p:ph type="sldNum" sz="quarter" idx="11"/>
          </p:nvPr>
        </p:nvSpPr>
        <p:spPr/>
        <p:txBody>
          <a:bodyPr/>
          <a:lstStyle/>
          <a:p>
            <a:fld id="{7870704B-CE94-48CC-AF30-84932A1262A7}" type="slidenum">
              <a:rPr lang="en-GB" smtClean="0"/>
              <a:pPr/>
              <a:t>25</a:t>
            </a:fld>
            <a:endParaRPr lang="en-GB" dirty="0"/>
          </a:p>
        </p:txBody>
      </p:sp>
      <p:sp>
        <p:nvSpPr>
          <p:cNvPr id="4" name="Date Placeholder 3">
            <a:extLst>
              <a:ext uri="{FF2B5EF4-FFF2-40B4-BE49-F238E27FC236}">
                <a16:creationId xmlns:a16="http://schemas.microsoft.com/office/drawing/2014/main" id="{A83CA383-F962-FD6B-AB0D-B1E7F133702E}"/>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53255836-4E07-F65B-EECB-DC83498DF103}"/>
              </a:ext>
            </a:extLst>
          </p:cNvPr>
          <p:cNvSpPr>
            <a:spLocks noGrp="1"/>
          </p:cNvSpPr>
          <p:nvPr>
            <p:ph type="ftr" sz="quarter" idx="13"/>
          </p:nvPr>
        </p:nvSpPr>
        <p:spPr/>
        <p:txBody>
          <a:bodyPr/>
          <a:lstStyle/>
          <a:p>
            <a:pPr algn="l"/>
            <a:r>
              <a:rPr lang="en-US"/>
              <a:t>Related party transactions</a:t>
            </a:r>
            <a:endParaRPr lang="en-US" dirty="0"/>
          </a:p>
        </p:txBody>
      </p:sp>
      <p:sp>
        <p:nvSpPr>
          <p:cNvPr id="8" name="Rectangle 7">
            <a:extLst>
              <a:ext uri="{FF2B5EF4-FFF2-40B4-BE49-F238E27FC236}">
                <a16:creationId xmlns:a16="http://schemas.microsoft.com/office/drawing/2014/main" id="{B0D2273C-E2F7-1D12-6690-34751F5CFFF1}"/>
              </a:ext>
            </a:extLst>
          </p:cNvPr>
          <p:cNvSpPr/>
          <p:nvPr/>
        </p:nvSpPr>
        <p:spPr>
          <a:xfrm>
            <a:off x="442912" y="1648900"/>
            <a:ext cx="5673260" cy="1012380"/>
          </a:xfrm>
          <a:prstGeom prst="rect">
            <a:avLst/>
          </a:prstGeom>
          <a:solidFill>
            <a:schemeClr val="bg2"/>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algn="ctr">
              <a:lnSpc>
                <a:spcPct val="100000"/>
              </a:lnSpc>
            </a:pPr>
            <a:endParaRPr lang="en-US" sz="1000"/>
          </a:p>
        </p:txBody>
      </p:sp>
      <p:sp>
        <p:nvSpPr>
          <p:cNvPr id="9" name="Rectangle 8">
            <a:extLst>
              <a:ext uri="{FF2B5EF4-FFF2-40B4-BE49-F238E27FC236}">
                <a16:creationId xmlns:a16="http://schemas.microsoft.com/office/drawing/2014/main" id="{8192DA4D-F1D7-17AC-E2E4-411A9759889A}"/>
              </a:ext>
            </a:extLst>
          </p:cNvPr>
          <p:cNvSpPr/>
          <p:nvPr/>
        </p:nvSpPr>
        <p:spPr>
          <a:xfrm>
            <a:off x="8585019" y="1648900"/>
            <a:ext cx="3159306" cy="3344106"/>
          </a:xfrm>
          <a:prstGeom prst="rect">
            <a:avLst/>
          </a:prstGeom>
          <a:solidFill>
            <a:schemeClr val="bg2"/>
          </a:solidFill>
          <a:ln w="19050">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algn="ctr">
              <a:lnSpc>
                <a:spcPct val="100000"/>
              </a:lnSpc>
            </a:pPr>
            <a:endParaRPr lang="en-US" sz="1000"/>
          </a:p>
        </p:txBody>
      </p:sp>
      <p:cxnSp>
        <p:nvCxnSpPr>
          <p:cNvPr id="10" name="Straight Arrow Connector 9">
            <a:extLst>
              <a:ext uri="{FF2B5EF4-FFF2-40B4-BE49-F238E27FC236}">
                <a16:creationId xmlns:a16="http://schemas.microsoft.com/office/drawing/2014/main" id="{AA4AE2EE-8243-778A-8547-5FF1D80527B2}"/>
              </a:ext>
            </a:extLst>
          </p:cNvPr>
          <p:cNvCxnSpPr>
            <a:cxnSpLocks/>
          </p:cNvCxnSpPr>
          <p:nvPr/>
        </p:nvCxnSpPr>
        <p:spPr>
          <a:xfrm>
            <a:off x="2291504" y="4282020"/>
            <a:ext cx="1894880" cy="0"/>
          </a:xfrm>
          <a:prstGeom prst="straightConnector1">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sp>
        <p:nvSpPr>
          <p:cNvPr id="11" name="Rectangle: Rounded Corners 12">
            <a:extLst>
              <a:ext uri="{FF2B5EF4-FFF2-40B4-BE49-F238E27FC236}">
                <a16:creationId xmlns:a16="http://schemas.microsoft.com/office/drawing/2014/main" id="{C9AD5AB5-DAB7-BF10-EB52-18F74602F97A}"/>
              </a:ext>
            </a:extLst>
          </p:cNvPr>
          <p:cNvSpPr/>
          <p:nvPr/>
        </p:nvSpPr>
        <p:spPr>
          <a:xfrm>
            <a:off x="598870" y="1780186"/>
            <a:ext cx="1886685" cy="75438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lnSpc>
                <a:spcPct val="100000"/>
              </a:lnSpc>
            </a:pPr>
            <a:r>
              <a:rPr lang="en-US" sz="1000"/>
              <a:t>ABC</a:t>
            </a:r>
          </a:p>
        </p:txBody>
      </p:sp>
      <p:sp>
        <p:nvSpPr>
          <p:cNvPr id="12" name="Rectangle: Rounded Corners 14">
            <a:extLst>
              <a:ext uri="{FF2B5EF4-FFF2-40B4-BE49-F238E27FC236}">
                <a16:creationId xmlns:a16="http://schemas.microsoft.com/office/drawing/2014/main" id="{4E6C0B34-5AC9-85F9-1092-B8BA6AA22516}"/>
              </a:ext>
            </a:extLst>
          </p:cNvPr>
          <p:cNvSpPr/>
          <p:nvPr/>
        </p:nvSpPr>
        <p:spPr>
          <a:xfrm>
            <a:off x="4129036" y="1775614"/>
            <a:ext cx="1883664" cy="758952"/>
          </a:xfrm>
          <a:prstGeom prst="rect">
            <a:avLst/>
          </a:prstGeom>
          <a:solidFill>
            <a:schemeClr val="bg1">
              <a:lumMod val="50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lnSpc>
                <a:spcPct val="100000"/>
              </a:lnSpc>
            </a:pPr>
            <a:r>
              <a:rPr lang="en-US" sz="1000" dirty="0"/>
              <a:t>ABC’s RPs</a:t>
            </a:r>
          </a:p>
        </p:txBody>
      </p:sp>
      <p:sp>
        <p:nvSpPr>
          <p:cNvPr id="13" name="Rectangle: Rounded Corners 15">
            <a:extLst>
              <a:ext uri="{FF2B5EF4-FFF2-40B4-BE49-F238E27FC236}">
                <a16:creationId xmlns:a16="http://schemas.microsoft.com/office/drawing/2014/main" id="{B471B8F5-12FC-A176-0FD7-8B6C2A446F6F}"/>
              </a:ext>
            </a:extLst>
          </p:cNvPr>
          <p:cNvSpPr/>
          <p:nvPr/>
        </p:nvSpPr>
        <p:spPr>
          <a:xfrm>
            <a:off x="4084320" y="3964984"/>
            <a:ext cx="1918700" cy="758952"/>
          </a:xfrm>
          <a:prstGeom prst="rect">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lnSpc>
                <a:spcPct val="100000"/>
              </a:lnSpc>
            </a:pPr>
            <a:r>
              <a:rPr lang="en-US" sz="1000" dirty="0"/>
              <a:t>RPs of ABC’s </a:t>
            </a:r>
            <a:br>
              <a:rPr lang="en-US" sz="1000" dirty="0"/>
            </a:br>
            <a:r>
              <a:rPr lang="en-US" sz="1000" dirty="0"/>
              <a:t>subsidiaries</a:t>
            </a:r>
          </a:p>
        </p:txBody>
      </p:sp>
      <p:sp>
        <p:nvSpPr>
          <p:cNvPr id="14" name="Rectangle: Rounded Corners 16">
            <a:extLst>
              <a:ext uri="{FF2B5EF4-FFF2-40B4-BE49-F238E27FC236}">
                <a16:creationId xmlns:a16="http://schemas.microsoft.com/office/drawing/2014/main" id="{0CBDF8FC-6B60-9CEE-386F-E46628E573AF}"/>
              </a:ext>
            </a:extLst>
          </p:cNvPr>
          <p:cNvSpPr/>
          <p:nvPr/>
        </p:nvSpPr>
        <p:spPr>
          <a:xfrm>
            <a:off x="598870" y="3964984"/>
            <a:ext cx="1886685" cy="758952"/>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lnSpc>
                <a:spcPct val="100000"/>
              </a:lnSpc>
            </a:pPr>
            <a:r>
              <a:rPr lang="en-US" sz="1000"/>
              <a:t>Subsidiaries of ABC</a:t>
            </a:r>
          </a:p>
        </p:txBody>
      </p:sp>
      <p:cxnSp>
        <p:nvCxnSpPr>
          <p:cNvPr id="15" name="Straight Arrow Connector 14">
            <a:extLst>
              <a:ext uri="{FF2B5EF4-FFF2-40B4-BE49-F238E27FC236}">
                <a16:creationId xmlns:a16="http://schemas.microsoft.com/office/drawing/2014/main" id="{B6F902B5-69E3-E292-3974-CDE0E7240AEF}"/>
              </a:ext>
            </a:extLst>
          </p:cNvPr>
          <p:cNvCxnSpPr>
            <a:cxnSpLocks/>
          </p:cNvCxnSpPr>
          <p:nvPr/>
        </p:nvCxnSpPr>
        <p:spPr>
          <a:xfrm>
            <a:off x="2495235" y="2128440"/>
            <a:ext cx="1648226" cy="0"/>
          </a:xfrm>
          <a:prstGeom prst="straightConnector1">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16" name="Straight Arrow Connector 15">
            <a:extLst>
              <a:ext uri="{FF2B5EF4-FFF2-40B4-BE49-F238E27FC236}">
                <a16:creationId xmlns:a16="http://schemas.microsoft.com/office/drawing/2014/main" id="{3A4EF420-5570-323E-9E08-065A9B8A922F}"/>
              </a:ext>
            </a:extLst>
          </p:cNvPr>
          <p:cNvCxnSpPr>
            <a:cxnSpLocks/>
          </p:cNvCxnSpPr>
          <p:nvPr/>
        </p:nvCxnSpPr>
        <p:spPr>
          <a:xfrm>
            <a:off x="2494124" y="2509645"/>
            <a:ext cx="1599876" cy="1465555"/>
          </a:xfrm>
          <a:prstGeom prst="straightConnector1">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17" name="Straight Arrow Connector 16">
            <a:extLst>
              <a:ext uri="{FF2B5EF4-FFF2-40B4-BE49-F238E27FC236}">
                <a16:creationId xmlns:a16="http://schemas.microsoft.com/office/drawing/2014/main" id="{B50CEDAC-0341-A3C9-E28E-0582995923EB}"/>
              </a:ext>
            </a:extLst>
          </p:cNvPr>
          <p:cNvCxnSpPr>
            <a:cxnSpLocks/>
          </p:cNvCxnSpPr>
          <p:nvPr/>
        </p:nvCxnSpPr>
        <p:spPr>
          <a:xfrm flipV="1">
            <a:off x="2485529" y="2499428"/>
            <a:ext cx="1644026" cy="1465555"/>
          </a:xfrm>
          <a:prstGeom prst="straightConnector1">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sp>
        <p:nvSpPr>
          <p:cNvPr id="18" name="Oval 17">
            <a:extLst>
              <a:ext uri="{FF2B5EF4-FFF2-40B4-BE49-F238E27FC236}">
                <a16:creationId xmlns:a16="http://schemas.microsoft.com/office/drawing/2014/main" id="{95FBB57D-E7B0-FA42-89C7-FBDC41B365A0}"/>
              </a:ext>
            </a:extLst>
          </p:cNvPr>
          <p:cNvSpPr/>
          <p:nvPr/>
        </p:nvSpPr>
        <p:spPr>
          <a:xfrm>
            <a:off x="3242792" y="1841298"/>
            <a:ext cx="239151" cy="239151"/>
          </a:xfrm>
          <a:prstGeom prst="ellipse">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nchorCtr="0">
            <a:noAutofit/>
          </a:bodyPr>
          <a:lstStyle/>
          <a:p>
            <a:pPr algn="ctr">
              <a:lnSpc>
                <a:spcPct val="100000"/>
              </a:lnSpc>
            </a:pPr>
            <a:r>
              <a:rPr lang="en-US" sz="1000" b="1">
                <a:solidFill>
                  <a:schemeClr val="bg1"/>
                </a:solidFill>
              </a:rPr>
              <a:t>1</a:t>
            </a:r>
          </a:p>
        </p:txBody>
      </p:sp>
      <p:sp>
        <p:nvSpPr>
          <p:cNvPr id="19" name="Oval 18">
            <a:extLst>
              <a:ext uri="{FF2B5EF4-FFF2-40B4-BE49-F238E27FC236}">
                <a16:creationId xmlns:a16="http://schemas.microsoft.com/office/drawing/2014/main" id="{8E8D5F57-22EE-D987-5E66-66EEB5C0E8E5}"/>
              </a:ext>
            </a:extLst>
          </p:cNvPr>
          <p:cNvSpPr/>
          <p:nvPr/>
        </p:nvSpPr>
        <p:spPr>
          <a:xfrm>
            <a:off x="2354460" y="3588197"/>
            <a:ext cx="239151" cy="239151"/>
          </a:xfrm>
          <a:prstGeom prst="ellipse">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nchorCtr="0">
            <a:noAutofit/>
          </a:bodyPr>
          <a:lstStyle/>
          <a:p>
            <a:pPr algn="ctr">
              <a:lnSpc>
                <a:spcPct val="100000"/>
              </a:lnSpc>
            </a:pPr>
            <a:r>
              <a:rPr lang="en-US" sz="1000" b="1">
                <a:solidFill>
                  <a:schemeClr val="bg1"/>
                </a:solidFill>
              </a:rPr>
              <a:t>2</a:t>
            </a:r>
          </a:p>
        </p:txBody>
      </p:sp>
      <p:sp>
        <p:nvSpPr>
          <p:cNvPr id="20" name="Oval 19">
            <a:extLst>
              <a:ext uri="{FF2B5EF4-FFF2-40B4-BE49-F238E27FC236}">
                <a16:creationId xmlns:a16="http://schemas.microsoft.com/office/drawing/2014/main" id="{19327ACE-C4BD-8F25-163D-FC24360167DE}"/>
              </a:ext>
            </a:extLst>
          </p:cNvPr>
          <p:cNvSpPr/>
          <p:nvPr/>
        </p:nvSpPr>
        <p:spPr>
          <a:xfrm>
            <a:off x="4129580" y="3622638"/>
            <a:ext cx="239151" cy="239151"/>
          </a:xfrm>
          <a:prstGeom prst="ellipse">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nchorCtr="0">
            <a:noAutofit/>
          </a:bodyPr>
          <a:lstStyle/>
          <a:p>
            <a:pPr algn="ctr">
              <a:lnSpc>
                <a:spcPct val="100000"/>
              </a:lnSpc>
            </a:pPr>
            <a:r>
              <a:rPr lang="en-US" sz="1000" b="1">
                <a:solidFill>
                  <a:schemeClr val="bg1"/>
                </a:solidFill>
              </a:rPr>
              <a:t>3</a:t>
            </a:r>
          </a:p>
        </p:txBody>
      </p:sp>
      <p:sp>
        <p:nvSpPr>
          <p:cNvPr id="21" name="Oval 20">
            <a:extLst>
              <a:ext uri="{FF2B5EF4-FFF2-40B4-BE49-F238E27FC236}">
                <a16:creationId xmlns:a16="http://schemas.microsoft.com/office/drawing/2014/main" id="{D6CE4754-4A8A-9637-EA11-6F00B5344248}"/>
              </a:ext>
            </a:extLst>
          </p:cNvPr>
          <p:cNvSpPr/>
          <p:nvPr/>
        </p:nvSpPr>
        <p:spPr>
          <a:xfrm>
            <a:off x="3199772" y="4350667"/>
            <a:ext cx="239151" cy="239151"/>
          </a:xfrm>
          <a:prstGeom prst="ellipse">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nchorCtr="0">
            <a:noAutofit/>
          </a:bodyPr>
          <a:lstStyle/>
          <a:p>
            <a:pPr algn="ctr">
              <a:lnSpc>
                <a:spcPct val="100000"/>
              </a:lnSpc>
            </a:pPr>
            <a:r>
              <a:rPr lang="en-US" sz="1000" b="1">
                <a:solidFill>
                  <a:schemeClr val="bg1"/>
                </a:solidFill>
              </a:rPr>
              <a:t>4</a:t>
            </a:r>
          </a:p>
        </p:txBody>
      </p:sp>
      <p:sp>
        <p:nvSpPr>
          <p:cNvPr id="22" name="TextBox 21">
            <a:extLst>
              <a:ext uri="{FF2B5EF4-FFF2-40B4-BE49-F238E27FC236}">
                <a16:creationId xmlns:a16="http://schemas.microsoft.com/office/drawing/2014/main" id="{1743D978-0523-08ED-2F21-30AA130C3980}"/>
              </a:ext>
            </a:extLst>
          </p:cNvPr>
          <p:cNvSpPr txBox="1"/>
          <p:nvPr/>
        </p:nvSpPr>
        <p:spPr>
          <a:xfrm>
            <a:off x="598871" y="4770745"/>
            <a:ext cx="5398794" cy="307777"/>
          </a:xfrm>
          <a:prstGeom prst="rect">
            <a:avLst/>
          </a:prstGeom>
          <a:noFill/>
        </p:spPr>
        <p:txBody>
          <a:bodyPr wrap="square" lIns="0" tIns="0" rIns="0" bIns="0" rtlCol="0" anchor="t" anchorCtr="0">
            <a:spAutoFit/>
          </a:bodyPr>
          <a:lstStyle/>
          <a:p>
            <a:pPr marL="182880" indent="-182880">
              <a:lnSpc>
                <a:spcPct val="100000"/>
              </a:lnSpc>
              <a:buSzPct val="100000"/>
              <a:buAutoNum type="arabicPeriod"/>
            </a:pPr>
            <a:r>
              <a:rPr lang="en-US" sz="1000" dirty="0"/>
              <a:t>RPTs between ABC and RPs of ABC</a:t>
            </a:r>
          </a:p>
          <a:p>
            <a:pPr marL="182880" indent="-182880">
              <a:lnSpc>
                <a:spcPct val="100000"/>
              </a:lnSpc>
              <a:buSzPct val="100000"/>
            </a:pPr>
            <a:r>
              <a:rPr lang="en-US" sz="1000" dirty="0"/>
              <a:t>5.  RPTs between ABC and its subsidiaries</a:t>
            </a:r>
          </a:p>
        </p:txBody>
      </p:sp>
      <p:sp>
        <p:nvSpPr>
          <p:cNvPr id="23" name="TextBox 22">
            <a:extLst>
              <a:ext uri="{FF2B5EF4-FFF2-40B4-BE49-F238E27FC236}">
                <a16:creationId xmlns:a16="http://schemas.microsoft.com/office/drawing/2014/main" id="{B069FC5F-C69D-53BB-EF13-AB6C69746A68}"/>
              </a:ext>
            </a:extLst>
          </p:cNvPr>
          <p:cNvSpPr txBox="1"/>
          <p:nvPr/>
        </p:nvSpPr>
        <p:spPr>
          <a:xfrm>
            <a:off x="598871" y="5178336"/>
            <a:ext cx="5398794" cy="153888"/>
          </a:xfrm>
          <a:prstGeom prst="rect">
            <a:avLst/>
          </a:prstGeom>
          <a:noFill/>
        </p:spPr>
        <p:txBody>
          <a:bodyPr wrap="square" lIns="0" tIns="0" rIns="0" bIns="0" rtlCol="0" anchor="t" anchorCtr="0">
            <a:spAutoFit/>
          </a:bodyPr>
          <a:lstStyle/>
          <a:p>
            <a:pPr marL="182880" indent="-182880">
              <a:lnSpc>
                <a:spcPct val="100000"/>
              </a:lnSpc>
              <a:spcAft>
                <a:spcPts val="600"/>
              </a:spcAft>
              <a:buSzPct val="100000"/>
            </a:pPr>
            <a:r>
              <a:rPr lang="en-US" sz="1000" b="1" dirty="0">
                <a:solidFill>
                  <a:schemeClr val="accent1"/>
                </a:solidFill>
              </a:rPr>
              <a:t>2. RPTs between ABC’s subsidiaries and ABC’s RPs</a:t>
            </a:r>
          </a:p>
        </p:txBody>
      </p:sp>
      <p:sp>
        <p:nvSpPr>
          <p:cNvPr id="24" name="TextBox 23">
            <a:extLst>
              <a:ext uri="{FF2B5EF4-FFF2-40B4-BE49-F238E27FC236}">
                <a16:creationId xmlns:a16="http://schemas.microsoft.com/office/drawing/2014/main" id="{C638F91C-46A7-0012-0AB8-DC95A5065B75}"/>
              </a:ext>
            </a:extLst>
          </p:cNvPr>
          <p:cNvSpPr txBox="1"/>
          <p:nvPr/>
        </p:nvSpPr>
        <p:spPr>
          <a:xfrm>
            <a:off x="598871" y="5432038"/>
            <a:ext cx="5398794" cy="153888"/>
          </a:xfrm>
          <a:prstGeom prst="rect">
            <a:avLst/>
          </a:prstGeom>
          <a:noFill/>
        </p:spPr>
        <p:txBody>
          <a:bodyPr wrap="square" lIns="0" tIns="0" rIns="0" bIns="0" rtlCol="0" anchor="t" anchorCtr="0">
            <a:spAutoFit/>
          </a:bodyPr>
          <a:lstStyle/>
          <a:p>
            <a:pPr>
              <a:spcAft>
                <a:spcPts val="600"/>
              </a:spcAft>
              <a:buSzPct val="100000"/>
            </a:pPr>
            <a:r>
              <a:rPr lang="en-US" sz="1000" b="1" dirty="0">
                <a:solidFill>
                  <a:schemeClr val="accent1"/>
                </a:solidFill>
              </a:rPr>
              <a:t>3. RPTs between ABC and RPs of ABC’s subsidiaries</a:t>
            </a:r>
          </a:p>
        </p:txBody>
      </p:sp>
      <p:sp>
        <p:nvSpPr>
          <p:cNvPr id="25" name="TextBox 24">
            <a:extLst>
              <a:ext uri="{FF2B5EF4-FFF2-40B4-BE49-F238E27FC236}">
                <a16:creationId xmlns:a16="http://schemas.microsoft.com/office/drawing/2014/main" id="{D953BEE9-DF8F-6811-20EF-07E2ABAB37A1}"/>
              </a:ext>
            </a:extLst>
          </p:cNvPr>
          <p:cNvSpPr txBox="1"/>
          <p:nvPr/>
        </p:nvSpPr>
        <p:spPr>
          <a:xfrm>
            <a:off x="598871" y="5685741"/>
            <a:ext cx="5398794" cy="153888"/>
          </a:xfrm>
          <a:prstGeom prst="rect">
            <a:avLst/>
          </a:prstGeom>
          <a:noFill/>
        </p:spPr>
        <p:txBody>
          <a:bodyPr wrap="square" lIns="0" tIns="0" rIns="0" bIns="0" rtlCol="0" anchor="t" anchorCtr="0">
            <a:spAutoFit/>
          </a:bodyPr>
          <a:lstStyle/>
          <a:p>
            <a:pPr marL="182880" indent="-182880">
              <a:spcAft>
                <a:spcPts val="600"/>
              </a:spcAft>
              <a:buSzPct val="100000"/>
            </a:pPr>
            <a:r>
              <a:rPr lang="en-US" sz="1000" b="1" dirty="0">
                <a:solidFill>
                  <a:schemeClr val="accent1"/>
                </a:solidFill>
              </a:rPr>
              <a:t>4. RPTs between ABC’s subsidiaries and its RPs</a:t>
            </a:r>
            <a:endParaRPr lang="en-US" sz="1000" b="1" dirty="0">
              <a:solidFill>
                <a:schemeClr val="accent1"/>
              </a:solidFill>
              <a:cs typeface="Arial"/>
            </a:endParaRPr>
          </a:p>
        </p:txBody>
      </p:sp>
      <p:sp>
        <p:nvSpPr>
          <p:cNvPr id="27" name="Arrow: Pentagon 29">
            <a:extLst>
              <a:ext uri="{FF2B5EF4-FFF2-40B4-BE49-F238E27FC236}">
                <a16:creationId xmlns:a16="http://schemas.microsoft.com/office/drawing/2014/main" id="{C92C4CD2-EADA-60FB-9645-D7DEF0FF43CA}"/>
              </a:ext>
            </a:extLst>
          </p:cNvPr>
          <p:cNvSpPr/>
          <p:nvPr/>
        </p:nvSpPr>
        <p:spPr>
          <a:xfrm>
            <a:off x="443300" y="1145350"/>
            <a:ext cx="2484919" cy="406505"/>
          </a:xfrm>
          <a:prstGeom prst="homePlate">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r>
              <a:rPr lang="en-US" sz="1000" b="1" dirty="0">
                <a:solidFill>
                  <a:schemeClr val="bg1"/>
                </a:solidFill>
              </a:rPr>
              <a:t>With effect from April 01, 2022</a:t>
            </a:r>
          </a:p>
        </p:txBody>
      </p:sp>
      <p:sp>
        <p:nvSpPr>
          <p:cNvPr id="30" name="Arrow: Pentagon 32">
            <a:extLst>
              <a:ext uri="{FF2B5EF4-FFF2-40B4-BE49-F238E27FC236}">
                <a16:creationId xmlns:a16="http://schemas.microsoft.com/office/drawing/2014/main" id="{2C7F81BE-A39E-16E2-6BE4-0F2D27D76947}"/>
              </a:ext>
            </a:extLst>
          </p:cNvPr>
          <p:cNvSpPr/>
          <p:nvPr/>
        </p:nvSpPr>
        <p:spPr>
          <a:xfrm>
            <a:off x="6304577" y="1145350"/>
            <a:ext cx="2484919" cy="406505"/>
          </a:xfrm>
          <a:prstGeom prst="homePlate">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r>
              <a:rPr lang="en-US" sz="1000" b="1" dirty="0">
                <a:solidFill>
                  <a:schemeClr val="bg1"/>
                </a:solidFill>
              </a:rPr>
              <a:t>With effect from April 01, 2023</a:t>
            </a:r>
          </a:p>
        </p:txBody>
      </p:sp>
      <p:sp>
        <p:nvSpPr>
          <p:cNvPr id="32" name="Rectangle: Rounded Corners 34">
            <a:extLst>
              <a:ext uri="{FF2B5EF4-FFF2-40B4-BE49-F238E27FC236}">
                <a16:creationId xmlns:a16="http://schemas.microsoft.com/office/drawing/2014/main" id="{FB5ABE7A-A727-D10A-D82F-3E3DAEAF27F2}"/>
              </a:ext>
            </a:extLst>
          </p:cNvPr>
          <p:cNvSpPr/>
          <p:nvPr/>
        </p:nvSpPr>
        <p:spPr>
          <a:xfrm>
            <a:off x="6585525" y="1775614"/>
            <a:ext cx="1417495" cy="75438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lnSpc>
                <a:spcPct val="100000"/>
              </a:lnSpc>
            </a:pPr>
            <a:r>
              <a:rPr lang="en-US" sz="1000"/>
              <a:t>ABC</a:t>
            </a:r>
          </a:p>
        </p:txBody>
      </p:sp>
      <p:sp>
        <p:nvSpPr>
          <p:cNvPr id="33" name="Rectangle: Rounded Corners 35">
            <a:extLst>
              <a:ext uri="{FF2B5EF4-FFF2-40B4-BE49-F238E27FC236}">
                <a16:creationId xmlns:a16="http://schemas.microsoft.com/office/drawing/2014/main" id="{4A328978-3ED0-851C-B51B-BA8D2A2818F9}"/>
              </a:ext>
            </a:extLst>
          </p:cNvPr>
          <p:cNvSpPr/>
          <p:nvPr/>
        </p:nvSpPr>
        <p:spPr>
          <a:xfrm>
            <a:off x="6616271" y="3964984"/>
            <a:ext cx="1417495" cy="758952"/>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lnSpc>
                <a:spcPct val="100000"/>
              </a:lnSpc>
            </a:pPr>
            <a:r>
              <a:rPr lang="en-US" sz="1000"/>
              <a:t>Subsidiaries of ABC</a:t>
            </a:r>
          </a:p>
        </p:txBody>
      </p:sp>
      <p:sp>
        <p:nvSpPr>
          <p:cNvPr id="34" name="Rectangle: Rounded Corners 36">
            <a:extLst>
              <a:ext uri="{FF2B5EF4-FFF2-40B4-BE49-F238E27FC236}">
                <a16:creationId xmlns:a16="http://schemas.microsoft.com/office/drawing/2014/main" id="{4ABDBB0D-EAC5-CA13-45C0-CC6A102F2478}"/>
              </a:ext>
            </a:extLst>
          </p:cNvPr>
          <p:cNvSpPr/>
          <p:nvPr/>
        </p:nvSpPr>
        <p:spPr>
          <a:xfrm>
            <a:off x="8585019" y="2842197"/>
            <a:ext cx="1430666" cy="758952"/>
          </a:xfrm>
          <a:prstGeom prst="rect">
            <a:avLst/>
          </a:prstGeom>
          <a:solidFill>
            <a:schemeClr val="accent4"/>
          </a:solidFill>
          <a:ln w="19050">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lnSpc>
                <a:spcPct val="100000"/>
              </a:lnSpc>
            </a:pPr>
            <a:r>
              <a:rPr lang="en-US" sz="1000" dirty="0">
                <a:solidFill>
                  <a:schemeClr val="tx1"/>
                </a:solidFill>
              </a:rPr>
              <a:t>Any other person or entity</a:t>
            </a:r>
          </a:p>
        </p:txBody>
      </p:sp>
      <p:cxnSp>
        <p:nvCxnSpPr>
          <p:cNvPr id="35" name="Straight Arrow Connector 34">
            <a:extLst>
              <a:ext uri="{FF2B5EF4-FFF2-40B4-BE49-F238E27FC236}">
                <a16:creationId xmlns:a16="http://schemas.microsoft.com/office/drawing/2014/main" id="{F80F32C3-2881-3365-835B-99ABD970C4FE}"/>
              </a:ext>
            </a:extLst>
          </p:cNvPr>
          <p:cNvCxnSpPr>
            <a:cxnSpLocks/>
          </p:cNvCxnSpPr>
          <p:nvPr/>
        </p:nvCxnSpPr>
        <p:spPr>
          <a:xfrm>
            <a:off x="8002168" y="2525703"/>
            <a:ext cx="582827" cy="316494"/>
          </a:xfrm>
          <a:prstGeom prst="straightConnector1">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36" name="Straight Arrow Connector 35">
            <a:extLst>
              <a:ext uri="{FF2B5EF4-FFF2-40B4-BE49-F238E27FC236}">
                <a16:creationId xmlns:a16="http://schemas.microsoft.com/office/drawing/2014/main" id="{2706557C-2A65-A60C-11DF-549676E597A8}"/>
              </a:ext>
            </a:extLst>
          </p:cNvPr>
          <p:cNvCxnSpPr>
            <a:cxnSpLocks/>
          </p:cNvCxnSpPr>
          <p:nvPr/>
        </p:nvCxnSpPr>
        <p:spPr>
          <a:xfrm flipV="1">
            <a:off x="8033766" y="3601149"/>
            <a:ext cx="551228" cy="363834"/>
          </a:xfrm>
          <a:prstGeom prst="straightConnector1">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sp>
        <p:nvSpPr>
          <p:cNvPr id="37" name="Oval 36">
            <a:extLst>
              <a:ext uri="{FF2B5EF4-FFF2-40B4-BE49-F238E27FC236}">
                <a16:creationId xmlns:a16="http://schemas.microsoft.com/office/drawing/2014/main" id="{1F4E147D-64AE-5BB9-EF81-1DC631AAB5F1}"/>
              </a:ext>
            </a:extLst>
          </p:cNvPr>
          <p:cNvSpPr/>
          <p:nvPr/>
        </p:nvSpPr>
        <p:spPr>
          <a:xfrm>
            <a:off x="8264339" y="2422129"/>
            <a:ext cx="239151" cy="239151"/>
          </a:xfrm>
          <a:prstGeom prst="ellipse">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nchorCtr="0">
            <a:noAutofit/>
          </a:bodyPr>
          <a:lstStyle/>
          <a:p>
            <a:pPr algn="ctr">
              <a:lnSpc>
                <a:spcPct val="100000"/>
              </a:lnSpc>
            </a:pPr>
            <a:r>
              <a:rPr lang="en-US" sz="1000" b="1" dirty="0">
                <a:solidFill>
                  <a:schemeClr val="bg1"/>
                </a:solidFill>
              </a:rPr>
              <a:t>6</a:t>
            </a:r>
          </a:p>
        </p:txBody>
      </p:sp>
      <p:sp>
        <p:nvSpPr>
          <p:cNvPr id="38" name="Oval 37">
            <a:extLst>
              <a:ext uri="{FF2B5EF4-FFF2-40B4-BE49-F238E27FC236}">
                <a16:creationId xmlns:a16="http://schemas.microsoft.com/office/drawing/2014/main" id="{51BA2701-066D-9578-8EAD-B4874CEAF852}"/>
              </a:ext>
            </a:extLst>
          </p:cNvPr>
          <p:cNvSpPr/>
          <p:nvPr/>
        </p:nvSpPr>
        <p:spPr>
          <a:xfrm>
            <a:off x="8240493" y="3917643"/>
            <a:ext cx="239151" cy="239151"/>
          </a:xfrm>
          <a:prstGeom prst="ellipse">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nchorCtr="0">
            <a:noAutofit/>
          </a:bodyPr>
          <a:lstStyle/>
          <a:p>
            <a:pPr algn="ctr">
              <a:lnSpc>
                <a:spcPct val="100000"/>
              </a:lnSpc>
            </a:pPr>
            <a:r>
              <a:rPr lang="en-US" sz="1000" b="1">
                <a:solidFill>
                  <a:schemeClr val="bg1"/>
                </a:solidFill>
              </a:rPr>
              <a:t>6</a:t>
            </a:r>
          </a:p>
        </p:txBody>
      </p:sp>
      <p:cxnSp>
        <p:nvCxnSpPr>
          <p:cNvPr id="39" name="Straight Connector 38">
            <a:extLst>
              <a:ext uri="{FF2B5EF4-FFF2-40B4-BE49-F238E27FC236}">
                <a16:creationId xmlns:a16="http://schemas.microsoft.com/office/drawing/2014/main" id="{E7D6C39B-368F-3742-0D80-B73BFFE5CA28}"/>
              </a:ext>
            </a:extLst>
          </p:cNvPr>
          <p:cNvCxnSpPr>
            <a:cxnSpLocks/>
          </p:cNvCxnSpPr>
          <p:nvPr/>
        </p:nvCxnSpPr>
        <p:spPr>
          <a:xfrm flipH="1">
            <a:off x="6286107" y="1163046"/>
            <a:ext cx="6709" cy="4992624"/>
          </a:xfrm>
          <a:prstGeom prst="line">
            <a:avLst/>
          </a:prstGeom>
          <a:ln w="38100" cap="sq"/>
        </p:spPr>
        <p:style>
          <a:lnRef idx="1">
            <a:schemeClr val="accent1"/>
          </a:lnRef>
          <a:fillRef idx="0">
            <a:schemeClr val="accent1"/>
          </a:fillRef>
          <a:effectRef idx="0">
            <a:schemeClr val="dk1"/>
          </a:effectRef>
          <a:fontRef idx="minor">
            <a:schemeClr val="lt1"/>
          </a:fontRef>
        </p:style>
      </p:cxnSp>
      <p:sp>
        <p:nvSpPr>
          <p:cNvPr id="40" name="Rectangle: Rounded Corners 42">
            <a:extLst>
              <a:ext uri="{FF2B5EF4-FFF2-40B4-BE49-F238E27FC236}">
                <a16:creationId xmlns:a16="http://schemas.microsoft.com/office/drawing/2014/main" id="{5B0D17C6-0BA5-EA3A-278C-7782C99AB477}"/>
              </a:ext>
            </a:extLst>
          </p:cNvPr>
          <p:cNvSpPr/>
          <p:nvPr/>
        </p:nvSpPr>
        <p:spPr>
          <a:xfrm>
            <a:off x="10372701" y="1775614"/>
            <a:ext cx="1371600" cy="754380"/>
          </a:xfrm>
          <a:prstGeom prst="rect">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lnSpc>
                <a:spcPct val="100000"/>
              </a:lnSpc>
            </a:pPr>
            <a:r>
              <a:rPr lang="en-US" sz="1000"/>
              <a:t>Related parties of ABC</a:t>
            </a:r>
          </a:p>
        </p:txBody>
      </p:sp>
      <p:sp>
        <p:nvSpPr>
          <p:cNvPr id="41" name="Rectangle: Rounded Corners 43">
            <a:extLst>
              <a:ext uri="{FF2B5EF4-FFF2-40B4-BE49-F238E27FC236}">
                <a16:creationId xmlns:a16="http://schemas.microsoft.com/office/drawing/2014/main" id="{9FF4AEC7-E0E9-3E71-C325-AF7E8ACBA779}"/>
              </a:ext>
            </a:extLst>
          </p:cNvPr>
          <p:cNvSpPr/>
          <p:nvPr/>
        </p:nvSpPr>
        <p:spPr>
          <a:xfrm>
            <a:off x="10372701" y="3964984"/>
            <a:ext cx="1371600" cy="758952"/>
          </a:xfrm>
          <a:prstGeom prst="rect">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nchorCtr="0">
            <a:noAutofit/>
          </a:bodyPr>
          <a:lstStyle/>
          <a:p>
            <a:pPr algn="ctr">
              <a:lnSpc>
                <a:spcPct val="100000"/>
              </a:lnSpc>
            </a:pPr>
            <a:r>
              <a:rPr lang="en-US" sz="1000" dirty="0"/>
              <a:t>Related parties of ABC’s subsidiaries</a:t>
            </a:r>
          </a:p>
        </p:txBody>
      </p:sp>
      <p:cxnSp>
        <p:nvCxnSpPr>
          <p:cNvPr id="42" name="Straight Arrow Connector 41">
            <a:extLst>
              <a:ext uri="{FF2B5EF4-FFF2-40B4-BE49-F238E27FC236}">
                <a16:creationId xmlns:a16="http://schemas.microsoft.com/office/drawing/2014/main" id="{77399537-0BAE-FCEE-06F9-7E865906423B}"/>
              </a:ext>
            </a:extLst>
          </p:cNvPr>
          <p:cNvCxnSpPr>
            <a:cxnSpLocks/>
          </p:cNvCxnSpPr>
          <p:nvPr/>
        </p:nvCxnSpPr>
        <p:spPr>
          <a:xfrm>
            <a:off x="10015685" y="3601149"/>
            <a:ext cx="370872" cy="374051"/>
          </a:xfrm>
          <a:prstGeom prst="straightConnector1">
            <a:avLst/>
          </a:prstGeom>
          <a:ln w="9525" cap="sq">
            <a:solidFill>
              <a:schemeClr val="tx2"/>
            </a:solidFill>
            <a:prstDash val="sysDash"/>
            <a:tailEnd type="triangle"/>
          </a:ln>
        </p:spPr>
        <p:style>
          <a:lnRef idx="1">
            <a:schemeClr val="accent1"/>
          </a:lnRef>
          <a:fillRef idx="0">
            <a:schemeClr val="accent1"/>
          </a:fillRef>
          <a:effectRef idx="0">
            <a:schemeClr val="dk1"/>
          </a:effectRef>
          <a:fontRef idx="minor">
            <a:schemeClr val="lt1"/>
          </a:fontRef>
        </p:style>
      </p:cxnSp>
      <p:cxnSp>
        <p:nvCxnSpPr>
          <p:cNvPr id="43" name="Straight Arrow Connector 42">
            <a:extLst>
              <a:ext uri="{FF2B5EF4-FFF2-40B4-BE49-F238E27FC236}">
                <a16:creationId xmlns:a16="http://schemas.microsoft.com/office/drawing/2014/main" id="{1C017CD5-46F0-F94A-1AA9-5099F44E8F7E}"/>
              </a:ext>
            </a:extLst>
          </p:cNvPr>
          <p:cNvCxnSpPr>
            <a:cxnSpLocks/>
          </p:cNvCxnSpPr>
          <p:nvPr/>
        </p:nvCxnSpPr>
        <p:spPr>
          <a:xfrm flipV="1">
            <a:off x="10024254" y="2525703"/>
            <a:ext cx="362303" cy="313656"/>
          </a:xfrm>
          <a:prstGeom prst="straightConnector1">
            <a:avLst/>
          </a:prstGeom>
          <a:ln w="9525" cap="sq">
            <a:solidFill>
              <a:schemeClr val="tx2"/>
            </a:solidFill>
            <a:prstDash val="sysDash"/>
            <a:tailEnd type="triangle"/>
          </a:ln>
        </p:spPr>
        <p:style>
          <a:lnRef idx="1">
            <a:schemeClr val="accent1"/>
          </a:lnRef>
          <a:fillRef idx="0">
            <a:schemeClr val="accent1"/>
          </a:fillRef>
          <a:effectRef idx="0">
            <a:schemeClr val="dk1"/>
          </a:effectRef>
          <a:fontRef idx="minor">
            <a:schemeClr val="lt1"/>
          </a:fontRef>
        </p:style>
      </p:cxnSp>
      <p:sp>
        <p:nvSpPr>
          <p:cNvPr id="44" name="TextBox 43">
            <a:extLst>
              <a:ext uri="{FF2B5EF4-FFF2-40B4-BE49-F238E27FC236}">
                <a16:creationId xmlns:a16="http://schemas.microsoft.com/office/drawing/2014/main" id="{A175E604-E94C-1718-9061-5AFF3FE62180}"/>
              </a:ext>
            </a:extLst>
          </p:cNvPr>
          <p:cNvSpPr txBox="1"/>
          <p:nvPr/>
        </p:nvSpPr>
        <p:spPr>
          <a:xfrm>
            <a:off x="10137434" y="2874431"/>
            <a:ext cx="1652762" cy="707886"/>
          </a:xfrm>
          <a:prstGeom prst="rect">
            <a:avLst/>
          </a:prstGeom>
          <a:noFill/>
        </p:spPr>
        <p:txBody>
          <a:bodyPr wrap="square" lIns="91440" tIns="91440" rIns="91440" bIns="91440" anchor="ctr" anchorCtr="0">
            <a:noAutofit/>
          </a:bodyPr>
          <a:lstStyle/>
          <a:p>
            <a:pPr>
              <a:spcAft>
                <a:spcPts val="600"/>
              </a:spcAft>
              <a:buSzPct val="100000"/>
            </a:pPr>
            <a:r>
              <a:rPr lang="en-US" sz="1000" b="1" dirty="0"/>
              <a:t>purpose and effect</a:t>
            </a:r>
            <a:r>
              <a:rPr lang="en-US" sz="1000" dirty="0"/>
              <a:t> to benefit related parties of ABC/ related parties of ABC’s subsidiaries</a:t>
            </a:r>
          </a:p>
        </p:txBody>
      </p:sp>
      <p:sp>
        <p:nvSpPr>
          <p:cNvPr id="45" name="TextBox 44">
            <a:extLst>
              <a:ext uri="{FF2B5EF4-FFF2-40B4-BE49-F238E27FC236}">
                <a16:creationId xmlns:a16="http://schemas.microsoft.com/office/drawing/2014/main" id="{2602C4FA-EEEE-7582-1198-03646752DB8F}"/>
              </a:ext>
            </a:extLst>
          </p:cNvPr>
          <p:cNvSpPr txBox="1"/>
          <p:nvPr/>
        </p:nvSpPr>
        <p:spPr>
          <a:xfrm>
            <a:off x="6683999" y="5131604"/>
            <a:ext cx="5053617" cy="153888"/>
          </a:xfrm>
          <a:prstGeom prst="rect">
            <a:avLst/>
          </a:prstGeom>
          <a:noFill/>
        </p:spPr>
        <p:txBody>
          <a:bodyPr wrap="square" lIns="0" tIns="0" rIns="0" bIns="0" rtlCol="0" anchor="t" anchorCtr="0">
            <a:spAutoFit/>
          </a:bodyPr>
          <a:lstStyle/>
          <a:p>
            <a:pPr marL="182880" indent="-182880">
              <a:spcAft>
                <a:spcPts val="600"/>
              </a:spcAft>
              <a:buSzPct val="100000"/>
            </a:pPr>
            <a:r>
              <a:rPr lang="en-US" sz="1000" b="1" dirty="0">
                <a:solidFill>
                  <a:schemeClr val="accent1"/>
                </a:solidFill>
              </a:rPr>
              <a:t>6. Transactions between ABC/ its subsidiaries with any other person/ entity</a:t>
            </a:r>
          </a:p>
        </p:txBody>
      </p:sp>
      <p:cxnSp>
        <p:nvCxnSpPr>
          <p:cNvPr id="46" name="Straight Connector 45">
            <a:extLst>
              <a:ext uri="{FF2B5EF4-FFF2-40B4-BE49-F238E27FC236}">
                <a16:creationId xmlns:a16="http://schemas.microsoft.com/office/drawing/2014/main" id="{47C479E0-D41F-3133-70DE-48C3CC0E90AE}"/>
              </a:ext>
            </a:extLst>
          </p:cNvPr>
          <p:cNvCxnSpPr>
            <a:cxnSpLocks/>
          </p:cNvCxnSpPr>
          <p:nvPr/>
        </p:nvCxnSpPr>
        <p:spPr>
          <a:xfrm>
            <a:off x="462345" y="1164399"/>
            <a:ext cx="0" cy="4992624"/>
          </a:xfrm>
          <a:prstGeom prst="line">
            <a:avLst/>
          </a:prstGeom>
          <a:ln w="38100" cap="sq"/>
        </p:spPr>
        <p:style>
          <a:lnRef idx="1">
            <a:schemeClr val="accent1"/>
          </a:lnRef>
          <a:fillRef idx="0">
            <a:schemeClr val="accent1"/>
          </a:fillRef>
          <a:effectRef idx="0">
            <a:schemeClr val="dk1"/>
          </a:effectRef>
          <a:fontRef idx="minor">
            <a:schemeClr val="lt1"/>
          </a:fontRef>
        </p:style>
      </p:cxnSp>
      <p:cxnSp>
        <p:nvCxnSpPr>
          <p:cNvPr id="47" name="Straight Arrow Connector 46">
            <a:extLst>
              <a:ext uri="{FF2B5EF4-FFF2-40B4-BE49-F238E27FC236}">
                <a16:creationId xmlns:a16="http://schemas.microsoft.com/office/drawing/2014/main" id="{26BA43DD-4A88-1E19-3902-4D61EABB717C}"/>
              </a:ext>
            </a:extLst>
          </p:cNvPr>
          <p:cNvCxnSpPr>
            <a:cxnSpLocks/>
            <a:stCxn id="11" idx="2"/>
            <a:endCxn id="14" idx="0"/>
          </p:cNvCxnSpPr>
          <p:nvPr/>
        </p:nvCxnSpPr>
        <p:spPr>
          <a:xfrm>
            <a:off x="1542213" y="2534566"/>
            <a:ext cx="0" cy="1430418"/>
          </a:xfrm>
          <a:prstGeom prst="straightConnector1">
            <a:avLst/>
          </a:prstGeom>
          <a:ln w="9525" cap="sq">
            <a:solidFill>
              <a:schemeClr val="tx2"/>
            </a:solidFill>
            <a:prstDash val="dash"/>
            <a:tailEnd type="triangle"/>
          </a:ln>
        </p:spPr>
        <p:style>
          <a:lnRef idx="1">
            <a:schemeClr val="accent1"/>
          </a:lnRef>
          <a:fillRef idx="0">
            <a:schemeClr val="accent1"/>
          </a:fillRef>
          <a:effectRef idx="0">
            <a:schemeClr val="dk1"/>
          </a:effectRef>
          <a:fontRef idx="minor">
            <a:schemeClr val="lt1"/>
          </a:fontRef>
        </p:style>
      </p:cxnSp>
      <p:sp>
        <p:nvSpPr>
          <p:cNvPr id="48" name="Oval 47">
            <a:extLst>
              <a:ext uri="{FF2B5EF4-FFF2-40B4-BE49-F238E27FC236}">
                <a16:creationId xmlns:a16="http://schemas.microsoft.com/office/drawing/2014/main" id="{3210BB19-AC4E-A2AF-1769-EFEBB9EFEB87}"/>
              </a:ext>
            </a:extLst>
          </p:cNvPr>
          <p:cNvSpPr/>
          <p:nvPr/>
        </p:nvSpPr>
        <p:spPr>
          <a:xfrm>
            <a:off x="1234077" y="3044870"/>
            <a:ext cx="239151" cy="239151"/>
          </a:xfrm>
          <a:prstGeom prst="ellipse">
            <a:avLst/>
          </a:prstGeom>
          <a:solidFill>
            <a:schemeClr val="tx2"/>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nchorCtr="0">
            <a:noAutofit/>
          </a:bodyPr>
          <a:lstStyle/>
          <a:p>
            <a:pPr algn="ctr">
              <a:lnSpc>
                <a:spcPct val="100000"/>
              </a:lnSpc>
            </a:pPr>
            <a:r>
              <a:rPr lang="en-US" sz="1000" b="1">
                <a:solidFill>
                  <a:schemeClr val="bg1"/>
                </a:solidFill>
              </a:rPr>
              <a:t>5</a:t>
            </a:r>
          </a:p>
        </p:txBody>
      </p:sp>
      <p:sp>
        <p:nvSpPr>
          <p:cNvPr id="49" name="TextBox 48">
            <a:extLst>
              <a:ext uri="{FF2B5EF4-FFF2-40B4-BE49-F238E27FC236}">
                <a16:creationId xmlns:a16="http://schemas.microsoft.com/office/drawing/2014/main" id="{6137C977-61F6-4AC6-E9C4-008105731D07}"/>
              </a:ext>
            </a:extLst>
          </p:cNvPr>
          <p:cNvSpPr txBox="1"/>
          <p:nvPr/>
        </p:nvSpPr>
        <p:spPr>
          <a:xfrm>
            <a:off x="4291535" y="6184580"/>
            <a:ext cx="3995528" cy="307777"/>
          </a:xfrm>
          <a:prstGeom prst="rect">
            <a:avLst/>
          </a:prstGeom>
          <a:solidFill>
            <a:srgbClr val="414042"/>
          </a:solidFill>
          <a:ln w="19050">
            <a:noFill/>
          </a:ln>
        </p:spPr>
        <p:txBody>
          <a:bodyPr wrap="square" lIns="91440" tIns="91440" rIns="91440" bIns="91440" rtlCol="0" anchor="ctr" anchorCtr="0">
            <a:noAutofit/>
          </a:bodyPr>
          <a:lstStyle/>
          <a:p>
            <a:pPr algn="ctr">
              <a:spcAft>
                <a:spcPts val="600"/>
              </a:spcAft>
              <a:buSzPct val="100000"/>
            </a:pPr>
            <a:r>
              <a:rPr lang="en-US" sz="1000" b="1">
                <a:solidFill>
                  <a:schemeClr val="bg1"/>
                </a:solidFill>
              </a:rPr>
              <a:t>New RPTs to be analysed due to the expanded definition</a:t>
            </a:r>
          </a:p>
        </p:txBody>
      </p:sp>
      <p:sp>
        <p:nvSpPr>
          <p:cNvPr id="6" name="Rectangle 5">
            <a:extLst>
              <a:ext uri="{FF2B5EF4-FFF2-40B4-BE49-F238E27FC236}">
                <a16:creationId xmlns:a16="http://schemas.microsoft.com/office/drawing/2014/main" id="{ACFF9044-0579-69E0-0F70-8686002801AC}"/>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3272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animBg="1"/>
      <p:bldP spid="33" grpId="0" animBg="1"/>
      <p:bldP spid="34" grpId="0" animBg="1"/>
      <p:bldP spid="37" grpId="0" animBg="1"/>
      <p:bldP spid="38" grpId="0" animBg="1"/>
      <p:bldP spid="40" grpId="0" animBg="1"/>
      <p:bldP spid="41" grpId="0" animBg="1"/>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5A3626-C801-454E-2363-B84DB3D5ECF3}"/>
              </a:ext>
            </a:extLst>
          </p:cNvPr>
          <p:cNvGraphicFramePr>
            <a:graphicFrameLocks noChangeAspect="1"/>
          </p:cNvGraphicFramePr>
          <p:nvPr>
            <p:custDataLst>
              <p:tags r:id="rId1"/>
            </p:custDataLst>
            <p:extLst>
              <p:ext uri="{D42A27DB-BD31-4B8C-83A1-F6EECF244321}">
                <p14:modId xmlns:p14="http://schemas.microsoft.com/office/powerpoint/2010/main" val="417637090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F15A3626-C801-454E-2363-B84DB3D5ECF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241227-BA3C-47BC-B9A5-6168DB0C803E}"/>
              </a:ext>
            </a:extLst>
          </p:cNvPr>
          <p:cNvSpPr>
            <a:spLocks noGrp="1"/>
          </p:cNvSpPr>
          <p:nvPr>
            <p:ph type="title"/>
          </p:nvPr>
        </p:nvSpPr>
        <p:spPr/>
        <p:txBody>
          <a:bodyPr vert="horz"/>
          <a:lstStyle/>
          <a:p>
            <a:r>
              <a:rPr lang="en-US" dirty="0"/>
              <a:t>Audit Committee Approval - Reg. 23 (1) &amp; (4)</a:t>
            </a:r>
          </a:p>
        </p:txBody>
      </p:sp>
      <p:sp>
        <p:nvSpPr>
          <p:cNvPr id="3" name="Slide Number Placeholder 2">
            <a:extLst>
              <a:ext uri="{FF2B5EF4-FFF2-40B4-BE49-F238E27FC236}">
                <a16:creationId xmlns:a16="http://schemas.microsoft.com/office/drawing/2014/main" id="{E635BB00-2197-E076-BD82-E51D99B31928}"/>
              </a:ext>
            </a:extLst>
          </p:cNvPr>
          <p:cNvSpPr>
            <a:spLocks noGrp="1"/>
          </p:cNvSpPr>
          <p:nvPr>
            <p:ph type="sldNum" sz="quarter" idx="11"/>
          </p:nvPr>
        </p:nvSpPr>
        <p:spPr/>
        <p:txBody>
          <a:bodyPr/>
          <a:lstStyle/>
          <a:p>
            <a:fld id="{7870704B-CE94-48CC-AF30-84932A1262A7}" type="slidenum">
              <a:rPr lang="en-GB" smtClean="0"/>
              <a:pPr/>
              <a:t>26</a:t>
            </a:fld>
            <a:endParaRPr lang="en-GB" dirty="0"/>
          </a:p>
        </p:txBody>
      </p:sp>
      <p:sp>
        <p:nvSpPr>
          <p:cNvPr id="4" name="Date Placeholder 3">
            <a:extLst>
              <a:ext uri="{FF2B5EF4-FFF2-40B4-BE49-F238E27FC236}">
                <a16:creationId xmlns:a16="http://schemas.microsoft.com/office/drawing/2014/main" id="{579295B8-FD32-266A-8F44-DD0AF49CEBD3}"/>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706B2615-FB53-4CCD-86ED-87709D3EF8A7}"/>
              </a:ext>
            </a:extLst>
          </p:cNvPr>
          <p:cNvSpPr>
            <a:spLocks noGrp="1"/>
          </p:cNvSpPr>
          <p:nvPr>
            <p:ph type="ftr" sz="quarter" idx="13"/>
          </p:nvPr>
        </p:nvSpPr>
        <p:spPr/>
        <p:txBody>
          <a:bodyPr/>
          <a:lstStyle/>
          <a:p>
            <a:pPr algn="l"/>
            <a:r>
              <a:rPr lang="en-US"/>
              <a:t>Related party transactions</a:t>
            </a:r>
            <a:endParaRPr lang="en-US" dirty="0"/>
          </a:p>
        </p:txBody>
      </p:sp>
      <p:sp>
        <p:nvSpPr>
          <p:cNvPr id="9" name="Rectangle 8">
            <a:extLst>
              <a:ext uri="{FF2B5EF4-FFF2-40B4-BE49-F238E27FC236}">
                <a16:creationId xmlns:a16="http://schemas.microsoft.com/office/drawing/2014/main" id="{47D3C1AC-43E1-4B60-F3C2-E63F9E90C510}"/>
              </a:ext>
            </a:extLst>
          </p:cNvPr>
          <p:cNvSpPr/>
          <p:nvPr/>
        </p:nvSpPr>
        <p:spPr>
          <a:xfrm>
            <a:off x="3694232" y="1142999"/>
            <a:ext cx="8051796" cy="2984790"/>
          </a:xfrm>
          <a:prstGeom prst="rect">
            <a:avLst/>
          </a:prstGeom>
          <a:solidFill>
            <a:schemeClr val="bg1">
              <a:lumMod val="95000"/>
            </a:schemeClr>
          </a:solidFill>
          <a:ln w="19050">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182880" indent="-182880">
              <a:lnSpc>
                <a:spcPct val="100000"/>
              </a:lnSpc>
              <a:spcAft>
                <a:spcPts val="600"/>
              </a:spcAft>
              <a:buSzPct val="100000"/>
              <a:buFont typeface="Arial" panose="020B0604020202020204" pitchFamily="34" charset="0"/>
              <a:buChar char="•"/>
            </a:pPr>
            <a:r>
              <a:rPr lang="en-US" sz="1200" dirty="0">
                <a:solidFill>
                  <a:schemeClr val="tx1"/>
                </a:solidFill>
              </a:rPr>
              <a:t>All ABC’s related party transactions and </a:t>
            </a:r>
            <a:r>
              <a:rPr lang="en-US" sz="1200" b="1" dirty="0">
                <a:solidFill>
                  <a:schemeClr val="tx1"/>
                </a:solidFill>
              </a:rPr>
              <a:t>subsequent material modifications </a:t>
            </a:r>
            <a:r>
              <a:rPr lang="en-US" sz="1200" dirty="0">
                <a:solidFill>
                  <a:schemeClr val="tx1"/>
                </a:solidFill>
              </a:rPr>
              <a:t>to said transactions shall require prior approval of the audit committee</a:t>
            </a:r>
          </a:p>
          <a:p>
            <a:pPr marL="182880" indent="-182880">
              <a:lnSpc>
                <a:spcPct val="100000"/>
              </a:lnSpc>
              <a:spcAft>
                <a:spcPts val="600"/>
              </a:spcAft>
              <a:buSzPct val="100000"/>
              <a:buFont typeface="Arial" panose="020B0604020202020204" pitchFamily="34" charset="0"/>
              <a:buChar char="•"/>
            </a:pPr>
            <a:r>
              <a:rPr lang="en-US" sz="1200" dirty="0">
                <a:solidFill>
                  <a:schemeClr val="tx1"/>
                </a:solidFill>
              </a:rPr>
              <a:t>Audit Committee to define material modifications in policy on materiality of Related Party Transactions and on dealing with such transactions</a:t>
            </a:r>
          </a:p>
          <a:p>
            <a:pPr marL="182880" indent="-182880" algn="ctr">
              <a:lnSpc>
                <a:spcPct val="100000"/>
              </a:lnSpc>
            </a:pPr>
            <a:endParaRPr lang="en-US" sz="1200" dirty="0">
              <a:solidFill>
                <a:schemeClr val="tx1"/>
              </a:solidFill>
            </a:endParaRPr>
          </a:p>
        </p:txBody>
      </p:sp>
      <p:grpSp>
        <p:nvGrpSpPr>
          <p:cNvPr id="19" name="Group 18">
            <a:extLst>
              <a:ext uri="{FF2B5EF4-FFF2-40B4-BE49-F238E27FC236}">
                <a16:creationId xmlns:a16="http://schemas.microsoft.com/office/drawing/2014/main" id="{1AD5F164-5A3A-6C11-B5C4-B37EC6E2D674}"/>
              </a:ext>
            </a:extLst>
          </p:cNvPr>
          <p:cNvGrpSpPr/>
          <p:nvPr/>
        </p:nvGrpSpPr>
        <p:grpSpPr>
          <a:xfrm>
            <a:off x="442797" y="1963890"/>
            <a:ext cx="3251435" cy="2163899"/>
            <a:chOff x="442797" y="2277472"/>
            <a:chExt cx="3251435" cy="1822413"/>
          </a:xfrm>
        </p:grpSpPr>
        <p:sp>
          <p:nvSpPr>
            <p:cNvPr id="8" name="Rectangle 7">
              <a:extLst>
                <a:ext uri="{FF2B5EF4-FFF2-40B4-BE49-F238E27FC236}">
                  <a16:creationId xmlns:a16="http://schemas.microsoft.com/office/drawing/2014/main" id="{EEB008B1-46F0-ED86-1FA4-F5CA46A2D836}"/>
                </a:ext>
              </a:extLst>
            </p:cNvPr>
            <p:cNvSpPr/>
            <p:nvPr/>
          </p:nvSpPr>
          <p:spPr>
            <a:xfrm>
              <a:off x="442797" y="2399772"/>
              <a:ext cx="1557766" cy="1700113"/>
            </a:xfrm>
            <a:prstGeom prst="rect">
              <a:avLst/>
            </a:prstGeom>
            <a:solidFill>
              <a:schemeClr val="bg1">
                <a:lumMod val="85000"/>
              </a:schemeClr>
            </a:solidFill>
            <a:ln w="19050">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algn="ctr">
                <a:lnSpc>
                  <a:spcPct val="100000"/>
                </a:lnSpc>
              </a:pPr>
              <a:endParaRPr lang="en-US" sz="1200"/>
            </a:p>
          </p:txBody>
        </p:sp>
        <p:grpSp>
          <p:nvGrpSpPr>
            <p:cNvPr id="18" name="Group 17">
              <a:extLst>
                <a:ext uri="{FF2B5EF4-FFF2-40B4-BE49-F238E27FC236}">
                  <a16:creationId xmlns:a16="http://schemas.microsoft.com/office/drawing/2014/main" id="{509C30FB-860E-32A1-C366-317EEB31E2F7}"/>
                </a:ext>
              </a:extLst>
            </p:cNvPr>
            <p:cNvGrpSpPr/>
            <p:nvPr/>
          </p:nvGrpSpPr>
          <p:grpSpPr>
            <a:xfrm>
              <a:off x="442797" y="2277472"/>
              <a:ext cx="3251435" cy="1822413"/>
              <a:chOff x="442797" y="1941970"/>
              <a:chExt cx="2771741" cy="1822413"/>
            </a:xfrm>
          </p:grpSpPr>
          <p:sp>
            <p:nvSpPr>
              <p:cNvPr id="10" name="TextBox 9">
                <a:extLst>
                  <a:ext uri="{FF2B5EF4-FFF2-40B4-BE49-F238E27FC236}">
                    <a16:creationId xmlns:a16="http://schemas.microsoft.com/office/drawing/2014/main" id="{9EAD348E-9906-A7E6-0823-31D2E07FB13C}"/>
                  </a:ext>
                </a:extLst>
              </p:cNvPr>
              <p:cNvSpPr txBox="1"/>
              <p:nvPr/>
            </p:nvSpPr>
            <p:spPr>
              <a:xfrm>
                <a:off x="2084885" y="2776232"/>
                <a:ext cx="1129653" cy="153888"/>
              </a:xfrm>
              <a:prstGeom prst="rect">
                <a:avLst/>
              </a:prstGeom>
              <a:noFill/>
            </p:spPr>
            <p:txBody>
              <a:bodyPr wrap="square" lIns="0" tIns="0" rIns="0" bIns="0" rtlCol="0" anchor="ctr" anchorCtr="0">
                <a:noAutofit/>
              </a:bodyPr>
              <a:lstStyle/>
              <a:p>
                <a:pPr>
                  <a:lnSpc>
                    <a:spcPct val="100000"/>
                  </a:lnSpc>
                  <a:spcAft>
                    <a:spcPts val="600"/>
                  </a:spcAft>
                  <a:buSzPct val="100000"/>
                </a:pPr>
                <a:r>
                  <a:rPr lang="en-US" sz="1200" b="1" dirty="0"/>
                  <a:t>Substituted</a:t>
                </a:r>
              </a:p>
            </p:txBody>
          </p:sp>
          <p:sp>
            <p:nvSpPr>
              <p:cNvPr id="11" name="TextBox 10">
                <a:extLst>
                  <a:ext uri="{FF2B5EF4-FFF2-40B4-BE49-F238E27FC236}">
                    <a16:creationId xmlns:a16="http://schemas.microsoft.com/office/drawing/2014/main" id="{DC6E7628-8304-9A8E-6570-22122D37F29E}"/>
                  </a:ext>
                </a:extLst>
              </p:cNvPr>
              <p:cNvSpPr txBox="1"/>
              <p:nvPr/>
            </p:nvSpPr>
            <p:spPr>
              <a:xfrm>
                <a:off x="442798" y="2530011"/>
                <a:ext cx="1327943" cy="646331"/>
              </a:xfrm>
              <a:prstGeom prst="rect">
                <a:avLst/>
              </a:prstGeom>
              <a:noFill/>
            </p:spPr>
            <p:txBody>
              <a:bodyPr wrap="square" lIns="91440" tIns="91440" rIns="91440" bIns="91440" rtlCol="0" anchor="ctr" anchorCtr="0">
                <a:noAutofit/>
              </a:bodyPr>
              <a:lstStyle/>
              <a:p>
                <a:pPr>
                  <a:lnSpc>
                    <a:spcPct val="100000"/>
                  </a:lnSpc>
                  <a:spcAft>
                    <a:spcPts val="600"/>
                  </a:spcAft>
                  <a:buSzPct val="100000"/>
                </a:pPr>
                <a:r>
                  <a:rPr lang="en-US" sz="1200" dirty="0"/>
                  <a:t>All related party transactions shall require prior approval of the audit committee</a:t>
                </a:r>
              </a:p>
            </p:txBody>
          </p:sp>
          <p:sp>
            <p:nvSpPr>
              <p:cNvPr id="13" name="Arrow: Right 55">
                <a:extLst>
                  <a:ext uri="{FF2B5EF4-FFF2-40B4-BE49-F238E27FC236}">
                    <a16:creationId xmlns:a16="http://schemas.microsoft.com/office/drawing/2014/main" id="{14DDAAD6-E72B-4608-0333-65932A1DBED1}"/>
                  </a:ext>
                </a:extLst>
              </p:cNvPr>
              <p:cNvSpPr/>
              <p:nvPr/>
            </p:nvSpPr>
            <p:spPr>
              <a:xfrm>
                <a:off x="442797" y="1941970"/>
                <a:ext cx="2491325" cy="1822413"/>
              </a:xfrm>
              <a:prstGeom prst="rightArrow">
                <a:avLst>
                  <a:gd name="adj1" fmla="val 50000"/>
                  <a:gd name="adj2" fmla="val 48345"/>
                </a:avLst>
              </a:prstGeom>
              <a:noFill/>
              <a:ln w="19050">
                <a:solidFill>
                  <a:schemeClr val="accent1"/>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grpSp>
      </p:grpSp>
      <p:sp>
        <p:nvSpPr>
          <p:cNvPr id="14" name="Rectangle 13">
            <a:extLst>
              <a:ext uri="{FF2B5EF4-FFF2-40B4-BE49-F238E27FC236}">
                <a16:creationId xmlns:a16="http://schemas.microsoft.com/office/drawing/2014/main" id="{37C1805F-5118-018B-F06B-3B641D1D8DBE}"/>
              </a:ext>
            </a:extLst>
          </p:cNvPr>
          <p:cNvSpPr>
            <a:spLocks/>
          </p:cNvSpPr>
          <p:nvPr/>
        </p:nvSpPr>
        <p:spPr>
          <a:xfrm>
            <a:off x="3694232" y="4222060"/>
            <a:ext cx="8051796" cy="196977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t" anchorCtr="0">
            <a:spAutoFit/>
          </a:bodyPr>
          <a:lstStyle/>
          <a:p>
            <a:pPr>
              <a:spcAft>
                <a:spcPts val="600"/>
              </a:spcAft>
            </a:pPr>
            <a:r>
              <a:rPr lang="en-US" sz="1200" b="1" dirty="0">
                <a:solidFill>
                  <a:schemeClr val="tx1"/>
                </a:solidFill>
              </a:rPr>
              <a:t>Notes</a:t>
            </a:r>
          </a:p>
          <a:p>
            <a:pPr marL="182880" indent="-182880">
              <a:spcAft>
                <a:spcPts val="600"/>
              </a:spcAft>
              <a:buFont typeface="+mj-lt"/>
              <a:buAutoNum type="arabicPeriod"/>
            </a:pPr>
            <a:r>
              <a:rPr lang="en-US" sz="1200" dirty="0">
                <a:solidFill>
                  <a:schemeClr val="tx1"/>
                </a:solidFill>
              </a:rPr>
              <a:t>Audit Committee’s approval not required for RPT to which ABC is not a party and only listed subsidiary is a party, if Reg. 15(2) and 23 are applicable to such listed subsidiary;</a:t>
            </a:r>
          </a:p>
          <a:p>
            <a:pPr marL="182880" indent="-182880">
              <a:spcAft>
                <a:spcPts val="600"/>
              </a:spcAft>
              <a:buFont typeface="+mj-lt"/>
              <a:buAutoNum type="arabicPeriod"/>
            </a:pPr>
            <a:r>
              <a:rPr lang="en-US" sz="1200" dirty="0">
                <a:solidFill>
                  <a:schemeClr val="tx1"/>
                </a:solidFill>
              </a:rPr>
              <a:t>For RPT of unlisted subsidiaries of a listed subsidiary, prior approval of Audit Committee of listed subsidiary </a:t>
            </a:r>
            <a:br>
              <a:rPr lang="en-US" sz="1200" dirty="0">
                <a:solidFill>
                  <a:schemeClr val="tx1"/>
                </a:solidFill>
              </a:rPr>
            </a:br>
            <a:r>
              <a:rPr lang="en-US" sz="1200" dirty="0">
                <a:solidFill>
                  <a:schemeClr val="tx1"/>
                </a:solidFill>
              </a:rPr>
              <a:t>shall suffice.</a:t>
            </a:r>
          </a:p>
          <a:p>
            <a:pPr marL="182880" indent="-182880">
              <a:spcAft>
                <a:spcPts val="600"/>
              </a:spcAft>
              <a:buFont typeface="+mj-lt"/>
              <a:buAutoNum type="arabicPeriod"/>
            </a:pPr>
            <a:r>
              <a:rPr lang="en-US" sz="1200" dirty="0">
                <a:solidFill>
                  <a:schemeClr val="tx1"/>
                </a:solidFill>
              </a:rPr>
              <a:t>Transactions between ABC and its wholly owned subsidiaries is exempt from audit committee and </a:t>
            </a:r>
            <a:br>
              <a:rPr lang="en-US" sz="1200" dirty="0">
                <a:solidFill>
                  <a:schemeClr val="tx1"/>
                </a:solidFill>
              </a:rPr>
            </a:br>
            <a:r>
              <a:rPr lang="en-US" sz="1200" dirty="0">
                <a:solidFill>
                  <a:schemeClr val="tx1"/>
                </a:solidFill>
              </a:rPr>
              <a:t>shareholder approval</a:t>
            </a:r>
          </a:p>
          <a:p>
            <a:pPr marL="182880" indent="-182880">
              <a:spcAft>
                <a:spcPts val="600"/>
              </a:spcAft>
              <a:buFont typeface="+mj-lt"/>
              <a:buAutoNum type="arabicPeriod"/>
            </a:pPr>
            <a:r>
              <a:rPr lang="en-US" sz="1200" dirty="0">
                <a:solidFill>
                  <a:schemeClr val="tx1"/>
                </a:solidFill>
              </a:rPr>
              <a:t>Transactions between two wholly owned subsidiaries of ABC is exempt from audit committee and </a:t>
            </a:r>
            <a:br>
              <a:rPr lang="en-US" sz="1200" dirty="0">
                <a:solidFill>
                  <a:schemeClr val="tx1"/>
                </a:solidFill>
              </a:rPr>
            </a:br>
            <a:r>
              <a:rPr lang="en-US" sz="1200" dirty="0">
                <a:solidFill>
                  <a:schemeClr val="tx1"/>
                </a:solidFill>
              </a:rPr>
              <a:t>shareholder approval</a:t>
            </a:r>
          </a:p>
        </p:txBody>
      </p:sp>
      <p:graphicFrame>
        <p:nvGraphicFramePr>
          <p:cNvPr id="15" name="Table 4">
            <a:extLst>
              <a:ext uri="{FF2B5EF4-FFF2-40B4-BE49-F238E27FC236}">
                <a16:creationId xmlns:a16="http://schemas.microsoft.com/office/drawing/2014/main" id="{C6B1F355-756C-599A-0875-AF874A1D13CA}"/>
              </a:ext>
            </a:extLst>
          </p:cNvPr>
          <p:cNvGraphicFramePr>
            <a:graphicFrameLocks noGrp="1"/>
          </p:cNvGraphicFramePr>
          <p:nvPr>
            <p:extLst>
              <p:ext uri="{D42A27DB-BD31-4B8C-83A1-F6EECF244321}">
                <p14:modId xmlns:p14="http://schemas.microsoft.com/office/powerpoint/2010/main" val="382080307"/>
              </p:ext>
            </p:extLst>
          </p:nvPr>
        </p:nvGraphicFramePr>
        <p:xfrm>
          <a:off x="3847605" y="2159293"/>
          <a:ext cx="7777525" cy="1620520"/>
        </p:xfrm>
        <a:graphic>
          <a:graphicData uri="http://schemas.openxmlformats.org/drawingml/2006/table">
            <a:tbl>
              <a:tblPr firstRow="1" bandRow="1">
                <a:tableStyleId>{69012ECD-51FC-41F1-AA8D-1B2483CD663E}</a:tableStyleId>
              </a:tblPr>
              <a:tblGrid>
                <a:gridCol w="2259264">
                  <a:extLst>
                    <a:ext uri="{9D8B030D-6E8A-4147-A177-3AD203B41FA5}">
                      <a16:colId xmlns:a16="http://schemas.microsoft.com/office/drawing/2014/main" val="4053495166"/>
                    </a:ext>
                  </a:extLst>
                </a:gridCol>
                <a:gridCol w="5518261">
                  <a:extLst>
                    <a:ext uri="{9D8B030D-6E8A-4147-A177-3AD203B41FA5}">
                      <a16:colId xmlns:a16="http://schemas.microsoft.com/office/drawing/2014/main" val="3423286663"/>
                    </a:ext>
                  </a:extLst>
                </a:gridCol>
              </a:tblGrid>
              <a:tr h="370840">
                <a:tc gridSpan="2">
                  <a:txBody>
                    <a:bodyPr/>
                    <a:lstStyle/>
                    <a:p>
                      <a:pPr marL="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lang="en-US" sz="1200" b="0" dirty="0"/>
                        <a:t>Approval required for RPTs to which ABC is not a party and only ABC’s subsidiary is a party </a:t>
                      </a:r>
                      <a:r>
                        <a:rPr lang="en-US" sz="1200" b="0" u="sng" dirty="0"/>
                        <a:t>AND</a:t>
                      </a:r>
                    </a:p>
                  </a:txBody>
                  <a:tcPr marT="91440" marB="91440">
                    <a:lnL w="12700" cap="sq" cmpd="sng" algn="ctr">
                      <a:noFill/>
                      <a:prstDash val="solid"/>
                    </a:lnL>
                    <a:lnR w="12700" cap="sq" cmpd="sng" algn="ctr">
                      <a:noFill/>
                      <a:prstDash val="solid"/>
                    </a:lnR>
                    <a:lnT w="12700" cap="sq"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431471978"/>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u="none" dirty="0"/>
                        <a:t>With effect from April 1, 2022</a:t>
                      </a:r>
                    </a:p>
                    <a:p>
                      <a:pPr>
                        <a:spcAft>
                          <a:spcPts val="600"/>
                        </a:spcAft>
                      </a:pPr>
                      <a:endParaRPr lang="en-US" sz="1200" b="0" u="none" dirty="0"/>
                    </a:p>
                  </a:txBody>
                  <a:tcPr marT="91440" marB="91440">
                    <a:lnL w="12700" cap="sq" cmpd="sng" algn="ctr">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u="none" dirty="0"/>
                        <a:t>value of RPTs exceeds </a:t>
                      </a:r>
                      <a:r>
                        <a:rPr lang="en-US" sz="1200" b="1" u="none" dirty="0"/>
                        <a:t>10% of the annual last audited consolidated turnover of ABC, both singly and cumulatively</a:t>
                      </a:r>
                      <a:endParaRPr lang="en-US" sz="1200" b="0" i="0" u="none" dirty="0">
                        <a:highlight>
                          <a:srgbClr val="FFFF00"/>
                        </a:highlight>
                      </a:endParaRPr>
                    </a:p>
                  </a:txBody>
                  <a:tcPr marT="91440" marB="91440">
                    <a:lnL w="12700" cap="flat" cmpd="sng" algn="ctr">
                      <a:solidFill>
                        <a:schemeClr val="bg1"/>
                      </a:solidFill>
                      <a:prstDash val="solid"/>
                      <a:round/>
                      <a:headEnd type="none" w="med" len="med"/>
                      <a:tailEnd type="none" w="med" len="med"/>
                    </a:lnL>
                    <a:lnR w="12700" cap="sq" cmpd="sng" algn="ctr">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2380001"/>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u="none" dirty="0"/>
                        <a:t>With effect from April 1, 2023</a:t>
                      </a:r>
                    </a:p>
                    <a:p>
                      <a:pPr>
                        <a:spcAft>
                          <a:spcPts val="600"/>
                        </a:spcAft>
                      </a:pPr>
                      <a:endParaRPr lang="en-US" sz="1200" b="0" u="none" dirty="0"/>
                    </a:p>
                  </a:txBody>
                  <a:tcPr marT="91440" marB="91440">
                    <a:lnL w="12700" cap="sq" cmpd="sng" algn="ctr">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u="none" dirty="0"/>
                        <a:t>value of RPTs exceeds </a:t>
                      </a:r>
                      <a:r>
                        <a:rPr lang="en-US" sz="1200" b="1" u="none" dirty="0"/>
                        <a:t>10% of the annual last audited standalone turnover of the subsidiary, both singly and cumulatively</a:t>
                      </a:r>
                    </a:p>
                  </a:txBody>
                  <a:tcPr marT="91440" marB="91440">
                    <a:lnL w="12700" cap="flat" cmpd="sng" algn="ctr">
                      <a:solidFill>
                        <a:schemeClr val="bg1"/>
                      </a:solidFill>
                      <a:prstDash val="solid"/>
                      <a:round/>
                      <a:headEnd type="none" w="med" len="med"/>
                      <a:tailEnd type="none" w="med" len="med"/>
                    </a:lnL>
                    <a:lnR w="12700" cap="sq" cmpd="sng" algn="ctr">
                      <a:noFill/>
                      <a:prstDash val="solid"/>
                    </a:lnR>
                    <a:lnT w="12700" cap="flat" cmpd="sng" algn="ctr">
                      <a:solidFill>
                        <a:schemeClr val="bg1"/>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40227873"/>
                  </a:ext>
                </a:extLst>
              </a:tr>
            </a:tbl>
          </a:graphicData>
        </a:graphic>
      </p:graphicFrame>
      <p:sp>
        <p:nvSpPr>
          <p:cNvPr id="16" name="Oval 15">
            <a:extLst>
              <a:ext uri="{FF2B5EF4-FFF2-40B4-BE49-F238E27FC236}">
                <a16:creationId xmlns:a16="http://schemas.microsoft.com/office/drawing/2014/main" id="{46AA9BF0-AB11-3C41-023C-56402F132300}"/>
              </a:ext>
            </a:extLst>
          </p:cNvPr>
          <p:cNvSpPr>
            <a:spLocks/>
          </p:cNvSpPr>
          <p:nvPr/>
        </p:nvSpPr>
        <p:spPr>
          <a:xfrm>
            <a:off x="442797" y="1142999"/>
            <a:ext cx="2811042" cy="822960"/>
          </a:xfrm>
          <a:prstGeom prst="ellipse">
            <a:avLst/>
          </a:prstGeom>
          <a:solidFill>
            <a:schemeClr val="accent1"/>
          </a:solidFill>
          <a:ln>
            <a:noFill/>
            <a:prstDash val="dash"/>
          </a:ln>
        </p:spPr>
        <p:style>
          <a:lnRef idx="0">
            <a:schemeClr val="accent1"/>
          </a:lnRef>
          <a:fillRef idx="1">
            <a:schemeClr val="accent1"/>
          </a:fillRef>
          <a:effectRef idx="0">
            <a:schemeClr val="dk1"/>
          </a:effectRef>
          <a:fontRef idx="minor">
            <a:schemeClr val="lt1"/>
          </a:fontRef>
        </p:style>
        <p:txBody>
          <a:bodyPr wrap="square" lIns="91440" tIns="91440" rIns="91440" bIns="91440" rtlCol="0" anchor="ctr" anchorCtr="0">
            <a:noAutofit/>
          </a:bodyPr>
          <a:lstStyle/>
          <a:p>
            <a:pPr algn="ctr">
              <a:lnSpc>
                <a:spcPct val="100000"/>
              </a:lnSpc>
            </a:pPr>
            <a:r>
              <a:rPr lang="en-US" sz="1200" dirty="0">
                <a:solidFill>
                  <a:schemeClr val="bg1"/>
                </a:solidFill>
              </a:rPr>
              <a:t>Omnibus approval continues, unchanged</a:t>
            </a:r>
          </a:p>
        </p:txBody>
      </p:sp>
      <p:sp>
        <p:nvSpPr>
          <p:cNvPr id="17" name="Oval 16">
            <a:extLst>
              <a:ext uri="{FF2B5EF4-FFF2-40B4-BE49-F238E27FC236}">
                <a16:creationId xmlns:a16="http://schemas.microsoft.com/office/drawing/2014/main" id="{D260706B-4322-7001-6912-1F066CC38C3B}"/>
              </a:ext>
            </a:extLst>
          </p:cNvPr>
          <p:cNvSpPr>
            <a:spLocks/>
          </p:cNvSpPr>
          <p:nvPr/>
        </p:nvSpPr>
        <p:spPr>
          <a:xfrm>
            <a:off x="442797" y="4275695"/>
            <a:ext cx="2811042" cy="822960"/>
          </a:xfrm>
          <a:prstGeom prst="ellipse">
            <a:avLst/>
          </a:prstGeom>
          <a:solidFill>
            <a:schemeClr val="accent1"/>
          </a:solidFill>
          <a:ln>
            <a:noFill/>
            <a:prstDash val="dash"/>
          </a:ln>
        </p:spPr>
        <p:style>
          <a:lnRef idx="0">
            <a:schemeClr val="accent1"/>
          </a:lnRef>
          <a:fillRef idx="1">
            <a:schemeClr val="accent1"/>
          </a:fillRef>
          <a:effectRef idx="0">
            <a:schemeClr val="dk1"/>
          </a:effectRef>
          <a:fontRef idx="minor">
            <a:schemeClr val="lt1"/>
          </a:fontRef>
        </p:style>
        <p:txBody>
          <a:bodyPr wrap="square" lIns="91440" tIns="91440" rIns="91440" bIns="91440" rtlCol="0" anchor="ctr" anchorCtr="0">
            <a:noAutofit/>
          </a:bodyPr>
          <a:lstStyle/>
          <a:p>
            <a:pPr algn="ctr">
              <a:lnSpc>
                <a:spcPct val="100000"/>
              </a:lnSpc>
            </a:pPr>
            <a:r>
              <a:rPr lang="en-US" sz="1200" dirty="0">
                <a:solidFill>
                  <a:schemeClr val="bg1"/>
                </a:solidFill>
              </a:rPr>
              <a:t>Independent director (s) should approve the RPT </a:t>
            </a:r>
            <a:br>
              <a:rPr lang="en-US" sz="1200" dirty="0">
                <a:solidFill>
                  <a:schemeClr val="bg1"/>
                </a:solidFill>
              </a:rPr>
            </a:br>
            <a:r>
              <a:rPr lang="en-US" sz="1200" dirty="0" err="1">
                <a:solidFill>
                  <a:schemeClr val="bg1"/>
                </a:solidFill>
              </a:rPr>
              <a:t>w.e.f</a:t>
            </a:r>
            <a:r>
              <a:rPr lang="en-US" sz="1200" dirty="0">
                <a:solidFill>
                  <a:schemeClr val="bg1"/>
                </a:solidFill>
              </a:rPr>
              <a:t> Jan 1, 2022</a:t>
            </a:r>
          </a:p>
        </p:txBody>
      </p:sp>
      <p:sp>
        <p:nvSpPr>
          <p:cNvPr id="6" name="Rectangle 5">
            <a:extLst>
              <a:ext uri="{FF2B5EF4-FFF2-40B4-BE49-F238E27FC236}">
                <a16:creationId xmlns:a16="http://schemas.microsoft.com/office/drawing/2014/main" id="{BB6693A3-BD28-DF41-2E77-902BC6638FD3}"/>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55542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DAF410F-803B-1898-955F-5F29B2FEA06C}"/>
              </a:ext>
            </a:extLst>
          </p:cNvPr>
          <p:cNvGraphicFramePr>
            <a:graphicFrameLocks noChangeAspect="1"/>
          </p:cNvGraphicFramePr>
          <p:nvPr>
            <p:custDataLst>
              <p:tags r:id="rId1"/>
            </p:custDataLst>
            <p:extLst>
              <p:ext uri="{D42A27DB-BD31-4B8C-83A1-F6EECF244321}">
                <p14:modId xmlns:p14="http://schemas.microsoft.com/office/powerpoint/2010/main" val="12952494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1DAF410F-803B-1898-955F-5F29B2FEA06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40BAB2-216F-EFCF-2318-BC8DAAC1E977}"/>
              </a:ext>
            </a:extLst>
          </p:cNvPr>
          <p:cNvSpPr>
            <a:spLocks noGrp="1"/>
          </p:cNvSpPr>
          <p:nvPr>
            <p:ph type="title"/>
          </p:nvPr>
        </p:nvSpPr>
        <p:spPr/>
        <p:txBody>
          <a:bodyPr vert="horz"/>
          <a:lstStyle/>
          <a:p>
            <a:r>
              <a:rPr lang="en-US" dirty="0"/>
              <a:t>Disclosures under Reg. 23(9) of SEBI LODR 2015.</a:t>
            </a:r>
          </a:p>
        </p:txBody>
      </p:sp>
      <p:sp>
        <p:nvSpPr>
          <p:cNvPr id="3" name="Slide Number Placeholder 2">
            <a:extLst>
              <a:ext uri="{FF2B5EF4-FFF2-40B4-BE49-F238E27FC236}">
                <a16:creationId xmlns:a16="http://schemas.microsoft.com/office/drawing/2014/main" id="{9F4BFE13-99E4-EB38-A46C-AEBEDAE5D2A6}"/>
              </a:ext>
            </a:extLst>
          </p:cNvPr>
          <p:cNvSpPr>
            <a:spLocks noGrp="1"/>
          </p:cNvSpPr>
          <p:nvPr>
            <p:ph type="sldNum" sz="quarter" idx="11"/>
          </p:nvPr>
        </p:nvSpPr>
        <p:spPr/>
        <p:txBody>
          <a:bodyPr/>
          <a:lstStyle/>
          <a:p>
            <a:fld id="{7870704B-CE94-48CC-AF30-84932A1262A7}" type="slidenum">
              <a:rPr lang="en-GB" smtClean="0"/>
              <a:pPr/>
              <a:t>27</a:t>
            </a:fld>
            <a:endParaRPr lang="en-GB" dirty="0"/>
          </a:p>
        </p:txBody>
      </p:sp>
      <p:sp>
        <p:nvSpPr>
          <p:cNvPr id="4" name="Date Placeholder 3">
            <a:extLst>
              <a:ext uri="{FF2B5EF4-FFF2-40B4-BE49-F238E27FC236}">
                <a16:creationId xmlns:a16="http://schemas.microsoft.com/office/drawing/2014/main" id="{F7925DB1-A395-33B9-A0C0-55107CFCD291}"/>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F8D3FBD8-D6F1-8E3A-AC5A-3FDCB5C57013}"/>
              </a:ext>
            </a:extLst>
          </p:cNvPr>
          <p:cNvSpPr>
            <a:spLocks noGrp="1"/>
          </p:cNvSpPr>
          <p:nvPr>
            <p:ph type="ftr" sz="quarter" idx="13"/>
          </p:nvPr>
        </p:nvSpPr>
        <p:spPr/>
        <p:txBody>
          <a:bodyPr/>
          <a:lstStyle/>
          <a:p>
            <a:pPr algn="l"/>
            <a:r>
              <a:rPr lang="en-US"/>
              <a:t>Related party transactions</a:t>
            </a:r>
            <a:endParaRPr lang="en-US" dirty="0"/>
          </a:p>
        </p:txBody>
      </p:sp>
      <p:sp>
        <p:nvSpPr>
          <p:cNvPr id="8" name="Rectangle 7">
            <a:extLst>
              <a:ext uri="{FF2B5EF4-FFF2-40B4-BE49-F238E27FC236}">
                <a16:creationId xmlns:a16="http://schemas.microsoft.com/office/drawing/2014/main" id="{8FA784D0-7BAE-6AE3-A68F-926BC699DC63}"/>
              </a:ext>
            </a:extLst>
          </p:cNvPr>
          <p:cNvSpPr>
            <a:spLocks/>
          </p:cNvSpPr>
          <p:nvPr/>
        </p:nvSpPr>
        <p:spPr>
          <a:xfrm>
            <a:off x="442913" y="1144518"/>
            <a:ext cx="11306175" cy="36576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91440" rIns="91440" bIns="91440" rtlCol="0" anchor="ctr"/>
          <a:lstStyle/>
          <a:p>
            <a:pPr algn="ctr">
              <a:lnSpc>
                <a:spcPct val="100000"/>
              </a:lnSpc>
            </a:pPr>
            <a:r>
              <a:rPr lang="en-GB" sz="1200" b="1" dirty="0"/>
              <a:t>Half-yearly Disclosure in SEBI website – available in public domain for scrutiny</a:t>
            </a:r>
          </a:p>
        </p:txBody>
      </p:sp>
      <p:sp>
        <p:nvSpPr>
          <p:cNvPr id="9" name="Rectangle 8">
            <a:extLst>
              <a:ext uri="{FF2B5EF4-FFF2-40B4-BE49-F238E27FC236}">
                <a16:creationId xmlns:a16="http://schemas.microsoft.com/office/drawing/2014/main" id="{3B494220-402B-BEB9-E39B-ECB784DD856B}"/>
              </a:ext>
            </a:extLst>
          </p:cNvPr>
          <p:cNvSpPr/>
          <p:nvPr/>
        </p:nvSpPr>
        <p:spPr>
          <a:xfrm>
            <a:off x="7932717" y="2362432"/>
            <a:ext cx="3812244" cy="833914"/>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lstStyle/>
          <a:p>
            <a:pPr>
              <a:defRPr/>
            </a:pPr>
            <a:r>
              <a:rPr kumimoji="0" lang="en-US" sz="1200" b="0" i="0" u="none" strike="noStrike" kern="1200" cap="none" spc="0" normalizeH="0" baseline="0" noProof="0" dirty="0">
                <a:ln>
                  <a:noFill/>
                </a:ln>
                <a:solidFill>
                  <a:srgbClr val="000000"/>
                </a:solidFill>
                <a:effectLst/>
                <a:uLnTx/>
                <a:uFillTx/>
                <a:ea typeface="+mn-ea"/>
                <a:cs typeface="+mn-cs"/>
              </a:rPr>
              <a:t>E</a:t>
            </a:r>
            <a:r>
              <a:rPr lang="en-US" sz="1200" dirty="0" err="1">
                <a:solidFill>
                  <a:srgbClr val="000000"/>
                </a:solidFill>
              </a:rPr>
              <a:t>ffective</a:t>
            </a:r>
            <a:r>
              <a:rPr lang="en-US" sz="1200" dirty="0">
                <a:solidFill>
                  <a:srgbClr val="000000"/>
                </a:solidFill>
              </a:rPr>
              <a:t> </a:t>
            </a:r>
            <a:r>
              <a:rPr kumimoji="0" lang="en-US" sz="1200" b="0" u="none" strike="noStrike" kern="1200" cap="none" spc="0" normalizeH="0" baseline="0" noProof="0" dirty="0">
                <a:ln>
                  <a:noFill/>
                </a:ln>
                <a:solidFill>
                  <a:srgbClr val="000000"/>
                </a:solidFill>
                <a:effectLst/>
                <a:uLnTx/>
                <a:uFillTx/>
                <a:ea typeface="+mn-ea"/>
                <a:cs typeface="+mn-cs"/>
              </a:rPr>
              <a:t>April 01, 2023, such disclosure to be made every six months </a:t>
            </a:r>
            <a:r>
              <a:rPr kumimoji="0" lang="en-US" sz="1200" b="1" u="none" strike="noStrike" kern="1200" cap="none" spc="0" normalizeH="0" baseline="0" noProof="0" dirty="0">
                <a:ln>
                  <a:noFill/>
                </a:ln>
                <a:solidFill>
                  <a:srgbClr val="000000"/>
                </a:solidFill>
                <a:effectLst/>
                <a:uLnTx/>
                <a:uFillTx/>
                <a:ea typeface="+mn-ea"/>
                <a:cs typeface="+mn-cs"/>
              </a:rPr>
              <a:t>on the date of publication of ABC’s financial results</a:t>
            </a:r>
            <a:r>
              <a:rPr lang="en-US" sz="1200" b="1" dirty="0">
                <a:solidFill>
                  <a:srgbClr val="000000"/>
                </a:solidFill>
              </a:rPr>
              <a:t> </a:t>
            </a:r>
            <a:endParaRPr lang="en-US" sz="1200" b="1" u="none" strike="noStrike" kern="1200" cap="none" spc="0" normalizeH="0" baseline="0" noProof="0" dirty="0">
              <a:ln>
                <a:noFill/>
              </a:ln>
              <a:solidFill>
                <a:srgbClr val="000000"/>
              </a:solidFill>
              <a:effectLst/>
              <a:uLnTx/>
              <a:uFillTx/>
              <a:cs typeface="Arial"/>
            </a:endParaRPr>
          </a:p>
        </p:txBody>
      </p:sp>
      <p:sp>
        <p:nvSpPr>
          <p:cNvPr id="10" name="Rectangle 9">
            <a:extLst>
              <a:ext uri="{FF2B5EF4-FFF2-40B4-BE49-F238E27FC236}">
                <a16:creationId xmlns:a16="http://schemas.microsoft.com/office/drawing/2014/main" id="{AA7E3715-D921-D2A2-C03B-E5E6BF973A05}"/>
              </a:ext>
            </a:extLst>
          </p:cNvPr>
          <p:cNvSpPr/>
          <p:nvPr/>
        </p:nvSpPr>
        <p:spPr>
          <a:xfrm>
            <a:off x="442912" y="1753172"/>
            <a:ext cx="5472161" cy="2052435"/>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ctr"/>
          <a:lstStyle/>
          <a:p>
            <a:pPr algn="ctr">
              <a:lnSpc>
                <a:spcPct val="100000"/>
              </a:lnSpc>
            </a:pPr>
            <a:endParaRPr lang="en-US" sz="1200"/>
          </a:p>
        </p:txBody>
      </p:sp>
      <p:grpSp>
        <p:nvGrpSpPr>
          <p:cNvPr id="16" name="Group 15">
            <a:extLst>
              <a:ext uri="{FF2B5EF4-FFF2-40B4-BE49-F238E27FC236}">
                <a16:creationId xmlns:a16="http://schemas.microsoft.com/office/drawing/2014/main" id="{9D9D8121-7936-0C79-8E7F-DA57AA8D0561}"/>
              </a:ext>
            </a:extLst>
          </p:cNvPr>
          <p:cNvGrpSpPr/>
          <p:nvPr/>
        </p:nvGrpSpPr>
        <p:grpSpPr>
          <a:xfrm>
            <a:off x="442912" y="1546124"/>
            <a:ext cx="7335426" cy="2466531"/>
            <a:chOff x="442912" y="1546123"/>
            <a:chExt cx="7335426" cy="2466531"/>
          </a:xfrm>
        </p:grpSpPr>
        <p:sp>
          <p:nvSpPr>
            <p:cNvPr id="11" name="TextBox 10">
              <a:extLst>
                <a:ext uri="{FF2B5EF4-FFF2-40B4-BE49-F238E27FC236}">
                  <a16:creationId xmlns:a16="http://schemas.microsoft.com/office/drawing/2014/main" id="{1EAB41C3-7B3A-A8F1-E4D7-1091A9DCA067}"/>
                </a:ext>
              </a:extLst>
            </p:cNvPr>
            <p:cNvSpPr txBox="1"/>
            <p:nvPr/>
          </p:nvSpPr>
          <p:spPr>
            <a:xfrm>
              <a:off x="6506181" y="2687055"/>
              <a:ext cx="1129653" cy="184666"/>
            </a:xfrm>
            <a:prstGeom prst="rect">
              <a:avLst/>
            </a:prstGeom>
            <a:noFill/>
          </p:spPr>
          <p:txBody>
            <a:bodyPr wrap="square" lIns="0" tIns="0" rIns="0" bIns="0" rtlCol="0">
              <a:spAutoFit/>
            </a:bodyPr>
            <a:lstStyle/>
            <a:p>
              <a:pPr algn="r">
                <a:lnSpc>
                  <a:spcPct val="100000"/>
                </a:lnSpc>
                <a:spcAft>
                  <a:spcPts val="600"/>
                </a:spcAft>
                <a:buSzPct val="100000"/>
              </a:pPr>
              <a:r>
                <a:rPr lang="en-US" sz="1200" b="1" dirty="0"/>
                <a:t>Substituted</a:t>
              </a:r>
            </a:p>
          </p:txBody>
        </p:sp>
        <p:sp>
          <p:nvSpPr>
            <p:cNvPr id="12" name="TextBox 11">
              <a:extLst>
                <a:ext uri="{FF2B5EF4-FFF2-40B4-BE49-F238E27FC236}">
                  <a16:creationId xmlns:a16="http://schemas.microsoft.com/office/drawing/2014/main" id="{CBE4BFD9-621D-C9EC-9385-2774C36132F4}"/>
                </a:ext>
              </a:extLst>
            </p:cNvPr>
            <p:cNvSpPr txBox="1"/>
            <p:nvPr/>
          </p:nvSpPr>
          <p:spPr>
            <a:xfrm>
              <a:off x="531261" y="2225390"/>
              <a:ext cx="5383764" cy="1107996"/>
            </a:xfrm>
            <a:prstGeom prst="rect">
              <a:avLst/>
            </a:prstGeom>
            <a:noFill/>
          </p:spPr>
          <p:txBody>
            <a:bodyPr wrap="square" lIns="0" tIns="0" rIns="0" bIns="0" rtlCol="0" anchor="ctr">
              <a:spAutoFit/>
            </a:bodyPr>
            <a:lstStyle/>
            <a:p>
              <a:pPr>
                <a:spcAft>
                  <a:spcPts val="600"/>
                </a:spcAft>
                <a:buSzPct val="100000"/>
              </a:pPr>
              <a:r>
                <a:rPr lang="en-US" sz="1200" dirty="0"/>
                <a:t>RPT disclosure within 30 days from the date of publication of ABC’s financial results for the half year </a:t>
              </a:r>
              <a:r>
                <a:rPr lang="en-US" sz="1200" b="1" dirty="0"/>
                <a:t>on a consolidated basis </a:t>
              </a:r>
              <a:r>
                <a:rPr lang="en-US" sz="1200" dirty="0"/>
                <a:t>in the format specified in the accounting standards. Additionally, the details concerning the approvals of audit committee and shareholders in regard to related party transactions should form of corporate governance report to be submitted to stock exchanges within </a:t>
              </a:r>
              <a:br>
                <a:rPr lang="en-US" sz="1200" dirty="0"/>
              </a:br>
              <a:r>
                <a:rPr lang="en-US" sz="1200" dirty="0"/>
                <a:t>15 days from close of the quarter</a:t>
              </a:r>
            </a:p>
          </p:txBody>
        </p:sp>
        <p:sp>
          <p:nvSpPr>
            <p:cNvPr id="14" name="Arrow: Right 16">
              <a:extLst>
                <a:ext uri="{FF2B5EF4-FFF2-40B4-BE49-F238E27FC236}">
                  <a16:creationId xmlns:a16="http://schemas.microsoft.com/office/drawing/2014/main" id="{669B7873-3D11-6777-60EF-238ECE65E7EF}"/>
                </a:ext>
              </a:extLst>
            </p:cNvPr>
            <p:cNvSpPr/>
            <p:nvPr/>
          </p:nvSpPr>
          <p:spPr>
            <a:xfrm>
              <a:off x="442912" y="1546123"/>
              <a:ext cx="7335426" cy="2466531"/>
            </a:xfrm>
            <a:prstGeom prst="rightArrow">
              <a:avLst>
                <a:gd name="adj1" fmla="val 50000"/>
                <a:gd name="adj2" fmla="val 41585"/>
              </a:avLst>
            </a:prstGeom>
            <a:noFill/>
            <a:ln w="19050">
              <a:solidFill>
                <a:schemeClr val="accent1"/>
              </a:solidFill>
              <a:prstDash val="dash"/>
            </a:ln>
          </p:spPr>
          <p:style>
            <a:lnRef idx="0">
              <a:schemeClr val="accent1"/>
            </a:lnRef>
            <a:fillRef idx="1">
              <a:schemeClr val="accent1"/>
            </a:fillRef>
            <a:effectRef idx="0">
              <a:schemeClr val="dk1"/>
            </a:effectRef>
            <a:fontRef idx="minor">
              <a:schemeClr val="lt1"/>
            </a:fontRef>
          </p:style>
          <p:txBody>
            <a:bodyPr lIns="91440" tIns="91440" rIns="91440" bIns="91440" rtlCol="0" anchor="ctr"/>
            <a:lstStyle/>
            <a:p>
              <a:pPr algn="ctr">
                <a:lnSpc>
                  <a:spcPct val="100000"/>
                </a:lnSpc>
              </a:pPr>
              <a:endParaRPr lang="en-US" sz="1200"/>
            </a:p>
          </p:txBody>
        </p:sp>
      </p:grpSp>
      <p:pic>
        <p:nvPicPr>
          <p:cNvPr id="15" name="Picture 14">
            <a:extLst>
              <a:ext uri="{FF2B5EF4-FFF2-40B4-BE49-F238E27FC236}">
                <a16:creationId xmlns:a16="http://schemas.microsoft.com/office/drawing/2014/main" id="{D99BA79F-90D9-F53B-FD9A-53A54D1EAA9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2797" y="3906271"/>
            <a:ext cx="6361764" cy="2279155"/>
          </a:xfrm>
          <a:prstGeom prst="rect">
            <a:avLst/>
          </a:prstGeom>
        </p:spPr>
      </p:pic>
      <p:pic>
        <p:nvPicPr>
          <p:cNvPr id="17" name="Picture 16">
            <a:extLst>
              <a:ext uri="{FF2B5EF4-FFF2-40B4-BE49-F238E27FC236}">
                <a16:creationId xmlns:a16="http://schemas.microsoft.com/office/drawing/2014/main" id="{B58AD851-F2D3-9376-20EE-549D2E033C88}"/>
              </a:ext>
            </a:extLst>
          </p:cNvPr>
          <p:cNvPicPr>
            <a:picLocks noChangeAspect="1"/>
          </p:cNvPicPr>
          <p:nvPr/>
        </p:nvPicPr>
        <p:blipFill>
          <a:blip r:embed="rId7"/>
          <a:stretch>
            <a:fillRect/>
          </a:stretch>
        </p:blipFill>
        <p:spPr>
          <a:xfrm>
            <a:off x="7552708" y="3524002"/>
            <a:ext cx="4199352" cy="2673299"/>
          </a:xfrm>
          <a:prstGeom prst="rect">
            <a:avLst/>
          </a:prstGeom>
        </p:spPr>
      </p:pic>
      <p:sp>
        <p:nvSpPr>
          <p:cNvPr id="6" name="Rectangle 5">
            <a:extLst>
              <a:ext uri="{FF2B5EF4-FFF2-40B4-BE49-F238E27FC236}">
                <a16:creationId xmlns:a16="http://schemas.microsoft.com/office/drawing/2014/main" id="{CE9322B2-BD31-DFC3-6C58-53A2AC4CAF4E}"/>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59409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80506E6-CB25-D0E1-357E-AB46D9D18D06}"/>
              </a:ext>
            </a:extLst>
          </p:cNvPr>
          <p:cNvGraphicFramePr>
            <a:graphicFrameLocks noChangeAspect="1"/>
          </p:cNvGraphicFramePr>
          <p:nvPr>
            <p:custDataLst>
              <p:tags r:id="rId1"/>
            </p:custDataLst>
            <p:extLst>
              <p:ext uri="{D42A27DB-BD31-4B8C-83A1-F6EECF244321}">
                <p14:modId xmlns:p14="http://schemas.microsoft.com/office/powerpoint/2010/main" val="17893386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180506E6-CB25-D0E1-357E-AB46D9D18D0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DC32F8-5143-3D2B-72F2-7906F1B2E32A}"/>
              </a:ext>
            </a:extLst>
          </p:cNvPr>
          <p:cNvSpPr>
            <a:spLocks noGrp="1"/>
          </p:cNvSpPr>
          <p:nvPr>
            <p:ph type="title"/>
          </p:nvPr>
        </p:nvSpPr>
        <p:spPr/>
        <p:txBody>
          <a:bodyPr vert="horz"/>
          <a:lstStyle/>
          <a:p>
            <a:r>
              <a:rPr lang="en-US" dirty="0"/>
              <a:t>Potential impact areas</a:t>
            </a:r>
          </a:p>
        </p:txBody>
      </p:sp>
      <p:sp>
        <p:nvSpPr>
          <p:cNvPr id="3" name="Slide Number Placeholder 2">
            <a:extLst>
              <a:ext uri="{FF2B5EF4-FFF2-40B4-BE49-F238E27FC236}">
                <a16:creationId xmlns:a16="http://schemas.microsoft.com/office/drawing/2014/main" id="{EDE1A318-E61A-7B0D-8956-392076E5E96B}"/>
              </a:ext>
            </a:extLst>
          </p:cNvPr>
          <p:cNvSpPr>
            <a:spLocks noGrp="1"/>
          </p:cNvSpPr>
          <p:nvPr>
            <p:ph type="sldNum" sz="quarter" idx="11"/>
          </p:nvPr>
        </p:nvSpPr>
        <p:spPr/>
        <p:txBody>
          <a:bodyPr/>
          <a:lstStyle/>
          <a:p>
            <a:fld id="{7870704B-CE94-48CC-AF30-84932A1262A7}" type="slidenum">
              <a:rPr lang="en-GB" smtClean="0"/>
              <a:pPr/>
              <a:t>28</a:t>
            </a:fld>
            <a:endParaRPr lang="en-GB" dirty="0"/>
          </a:p>
        </p:txBody>
      </p:sp>
      <p:sp>
        <p:nvSpPr>
          <p:cNvPr id="4" name="Date Placeholder 3">
            <a:extLst>
              <a:ext uri="{FF2B5EF4-FFF2-40B4-BE49-F238E27FC236}">
                <a16:creationId xmlns:a16="http://schemas.microsoft.com/office/drawing/2014/main" id="{45B5AEC9-3AF9-BE5E-DE8D-53116548E856}"/>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E33C24B0-7E90-00CA-8C83-E58F41D500BE}"/>
              </a:ext>
            </a:extLst>
          </p:cNvPr>
          <p:cNvSpPr>
            <a:spLocks noGrp="1"/>
          </p:cNvSpPr>
          <p:nvPr>
            <p:ph type="ftr" sz="quarter" idx="13"/>
          </p:nvPr>
        </p:nvSpPr>
        <p:spPr/>
        <p:txBody>
          <a:bodyPr/>
          <a:lstStyle/>
          <a:p>
            <a:pPr algn="l"/>
            <a:r>
              <a:rPr lang="en-US"/>
              <a:t>Related party transactions</a:t>
            </a:r>
            <a:endParaRPr lang="en-US" dirty="0"/>
          </a:p>
        </p:txBody>
      </p:sp>
      <p:sp>
        <p:nvSpPr>
          <p:cNvPr id="8" name="Google Shape;1446;p216">
            <a:extLst>
              <a:ext uri="{FF2B5EF4-FFF2-40B4-BE49-F238E27FC236}">
                <a16:creationId xmlns:a16="http://schemas.microsoft.com/office/drawing/2014/main" id="{A658BE97-85A3-B3E1-21CA-260C7596749D}"/>
              </a:ext>
            </a:extLst>
          </p:cNvPr>
          <p:cNvSpPr txBox="1"/>
          <p:nvPr/>
        </p:nvSpPr>
        <p:spPr>
          <a:xfrm>
            <a:off x="7826396" y="1144348"/>
            <a:ext cx="3919631" cy="13952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82880" marR="5080" indent="-182880" defTabSz="1219170">
              <a:spcAft>
                <a:spcPts val="200"/>
              </a:spcAft>
              <a:buSzPct val="100000"/>
            </a:pPr>
            <a:r>
              <a:rPr lang="en-US" sz="1200" b="1" dirty="0">
                <a:solidFill>
                  <a:srgbClr val="D04A02"/>
                </a:solidFill>
                <a:latin typeface="Arial" panose="020B0604020202020204" pitchFamily="34" charset="0"/>
                <a:cs typeface="Arial" panose="020B0604020202020204" pitchFamily="34" charset="0"/>
              </a:rPr>
              <a:t>Use of intangibles - Royalty charge</a:t>
            </a:r>
            <a:endParaRPr sz="1200" b="1" dirty="0">
              <a:solidFill>
                <a:srgbClr val="D04A02"/>
              </a:solidFill>
              <a:latin typeface="Arial" panose="020B0604020202020204" pitchFamily="34" charset="0"/>
              <a:cs typeface="Arial" panose="020B0604020202020204" pitchFamily="34" charset="0"/>
            </a:endParaRPr>
          </a:p>
          <a:p>
            <a:pPr marL="182880" indent="-182880" defTabSz="1219170">
              <a:spcAft>
                <a:spcPts val="200"/>
              </a:spcAft>
              <a:buSzPct val="100000"/>
              <a:buFont typeface="Arial" panose="020B0604020202020204" pitchFamily="34" charset="0"/>
              <a:buChar char="•"/>
            </a:pPr>
            <a:r>
              <a:rPr lang="en-US" sz="1200" dirty="0">
                <a:latin typeface="Arial" panose="020B0604020202020204" pitchFamily="34" charset="0"/>
                <a:ea typeface="Georgia"/>
                <a:cs typeface="Arial" panose="020B0604020202020204" pitchFamily="34" charset="0"/>
                <a:sym typeface="Georgia"/>
              </a:rPr>
              <a:t>Whether any royalty would be payable to H Co. from TP perspective?</a:t>
            </a:r>
          </a:p>
          <a:p>
            <a:pPr marL="182880" indent="-182880" defTabSz="1219170">
              <a:spcAft>
                <a:spcPts val="200"/>
              </a:spcAft>
              <a:buSzPct val="100000"/>
              <a:buFont typeface="Arial" panose="020B0604020202020204" pitchFamily="34" charset="0"/>
              <a:buChar char="•"/>
            </a:pPr>
            <a:r>
              <a:rPr lang="en-US" sz="1200" dirty="0">
                <a:latin typeface="Arial" panose="020B0604020202020204" pitchFamily="34" charset="0"/>
                <a:ea typeface="Georgia"/>
                <a:cs typeface="Arial" panose="020B0604020202020204" pitchFamily="34" charset="0"/>
                <a:sym typeface="Georgia"/>
              </a:rPr>
              <a:t>In case when no royalty is paid by I Co. to H Co, whether GST is payable on use of trade mark, brand name, etc.?</a:t>
            </a:r>
          </a:p>
          <a:p>
            <a:pPr marL="182880" indent="-182880" defTabSz="1219170">
              <a:spcAft>
                <a:spcPts val="200"/>
              </a:spcAft>
              <a:buSzPct val="100000"/>
              <a:buFont typeface="Arial" panose="020B0604020202020204" pitchFamily="34" charset="0"/>
              <a:buChar char="•"/>
            </a:pPr>
            <a:r>
              <a:rPr lang="en-US" sz="1200" dirty="0">
                <a:latin typeface="Arial" panose="020B0604020202020204" pitchFamily="34" charset="0"/>
                <a:ea typeface="Georgia"/>
                <a:cs typeface="Arial" panose="020B0604020202020204" pitchFamily="34" charset="0"/>
                <a:sym typeface="Georgia"/>
              </a:rPr>
              <a:t>If yes then what would be the value of supply?</a:t>
            </a:r>
          </a:p>
        </p:txBody>
      </p:sp>
      <p:sp>
        <p:nvSpPr>
          <p:cNvPr id="23" name="Google Shape;1513;p216">
            <a:extLst>
              <a:ext uri="{FF2B5EF4-FFF2-40B4-BE49-F238E27FC236}">
                <a16:creationId xmlns:a16="http://schemas.microsoft.com/office/drawing/2014/main" id="{7943BC13-5754-C0BD-F98B-029BE8F4546E}"/>
              </a:ext>
            </a:extLst>
          </p:cNvPr>
          <p:cNvSpPr txBox="1"/>
          <p:nvPr/>
        </p:nvSpPr>
        <p:spPr>
          <a:xfrm>
            <a:off x="7826396" y="2648879"/>
            <a:ext cx="3919631" cy="176458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82880" marR="5080" indent="-182880" defTabSz="1219170">
              <a:spcAft>
                <a:spcPts val="200"/>
              </a:spcAft>
              <a:buSzPct val="100000"/>
            </a:pPr>
            <a:r>
              <a:rPr lang="en-US" sz="1200" b="1" dirty="0">
                <a:solidFill>
                  <a:srgbClr val="D04A02"/>
                </a:solidFill>
                <a:latin typeface="Arial" panose="020B0604020202020204" pitchFamily="34" charset="0"/>
                <a:cs typeface="Arial" panose="020B0604020202020204" pitchFamily="34" charset="0"/>
              </a:rPr>
              <a:t>Management support service charges</a:t>
            </a:r>
          </a:p>
          <a:p>
            <a:pPr marL="182880" lvl="1" indent="-182880" defTabSz="1219170">
              <a:spcAft>
                <a:spcPts val="2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Whether services supplied by H Co. to group companies require to be cross charged? If yes, what would be an arm’s length compensation?</a:t>
            </a:r>
          </a:p>
          <a:p>
            <a:pPr marL="182880" lvl="1" indent="-182880" defTabSz="1219170">
              <a:spcAft>
                <a:spcPts val="2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Whether the stewardship can be free of cost by categorizing the same as shareholder activity?</a:t>
            </a:r>
          </a:p>
          <a:p>
            <a:pPr marL="182880" lvl="1" indent="-182880" defTabSz="1219170">
              <a:spcAft>
                <a:spcPts val="2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Reimbursement/Recovery of expenses: Whether such payment made by H Co. on behalf of I Co. a service? Need to impute a notional financing cost?</a:t>
            </a:r>
          </a:p>
        </p:txBody>
      </p:sp>
      <p:sp>
        <p:nvSpPr>
          <p:cNvPr id="30" name="Google Shape;1520;p216">
            <a:extLst>
              <a:ext uri="{FF2B5EF4-FFF2-40B4-BE49-F238E27FC236}">
                <a16:creationId xmlns:a16="http://schemas.microsoft.com/office/drawing/2014/main" id="{F62A3F0A-4279-9A2B-820D-07628F903667}"/>
              </a:ext>
            </a:extLst>
          </p:cNvPr>
          <p:cNvSpPr txBox="1"/>
          <p:nvPr/>
        </p:nvSpPr>
        <p:spPr>
          <a:xfrm flipH="1">
            <a:off x="438028" y="4522743"/>
            <a:ext cx="3756653" cy="81560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82880" marR="5080" indent="-182880" defTabSz="1219170">
              <a:spcAft>
                <a:spcPts val="200"/>
              </a:spcAft>
              <a:buSzPct val="100000"/>
            </a:pPr>
            <a:r>
              <a:rPr lang="en-US" sz="1200" b="1" dirty="0">
                <a:solidFill>
                  <a:srgbClr val="D04A02"/>
                </a:solidFill>
                <a:latin typeface="Arial" panose="020B0604020202020204" pitchFamily="34" charset="0"/>
                <a:cs typeface="Arial" panose="020B0604020202020204" pitchFamily="34" charset="0"/>
              </a:rPr>
              <a:t>Employee Stock Option Plan (‘ESOP’)</a:t>
            </a:r>
          </a:p>
          <a:p>
            <a:pPr marL="182880" lvl="1" indent="-182880" defTabSz="1219170">
              <a:spcAft>
                <a:spcPts val="2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Is the cost cross charged to the benefitting company? Will mark-up be required on such cost ? </a:t>
            </a:r>
          </a:p>
          <a:p>
            <a:pPr marL="182880" lvl="1" indent="-182880" defTabSz="1219170">
              <a:spcAft>
                <a:spcPts val="2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Treatment in the half- yearly RPT disclosure</a:t>
            </a:r>
          </a:p>
        </p:txBody>
      </p:sp>
      <p:sp>
        <p:nvSpPr>
          <p:cNvPr id="31" name="Google Shape;1521;p216">
            <a:extLst>
              <a:ext uri="{FF2B5EF4-FFF2-40B4-BE49-F238E27FC236}">
                <a16:creationId xmlns:a16="http://schemas.microsoft.com/office/drawing/2014/main" id="{BD2C40DF-C592-2FE7-8272-17A4A946CCCA}"/>
              </a:ext>
            </a:extLst>
          </p:cNvPr>
          <p:cNvSpPr txBox="1"/>
          <p:nvPr/>
        </p:nvSpPr>
        <p:spPr>
          <a:xfrm flipH="1">
            <a:off x="438028" y="1144348"/>
            <a:ext cx="3756653" cy="81560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82880" marR="5080" indent="-182880" defTabSz="1219170">
              <a:spcAft>
                <a:spcPts val="200"/>
              </a:spcAft>
              <a:buSzPct val="100000"/>
            </a:pPr>
            <a:r>
              <a:rPr lang="en-US" sz="1200" b="1" dirty="0">
                <a:solidFill>
                  <a:srgbClr val="D04A02"/>
                </a:solidFill>
                <a:latin typeface="Arial" panose="020B0604020202020204" pitchFamily="34" charset="0"/>
                <a:cs typeface="Arial" panose="020B0604020202020204" pitchFamily="34" charset="0"/>
              </a:rPr>
              <a:t>Corporate guarantee</a:t>
            </a:r>
          </a:p>
          <a:p>
            <a:pPr marL="182880" indent="-182880" defTabSz="1219170">
              <a:spcAft>
                <a:spcPts val="200"/>
              </a:spcAft>
              <a:buSzPct val="100000"/>
              <a:buFont typeface="Arial"/>
              <a:buChar char="•"/>
            </a:pPr>
            <a:r>
              <a:rPr lang="en-US" sz="1200" dirty="0">
                <a:latin typeface="Arial" panose="020B0604020202020204" pitchFamily="34" charset="0"/>
                <a:cs typeface="Arial" panose="020B0604020202020204" pitchFamily="34" charset="0"/>
              </a:rPr>
              <a:t>Impact of recent GST notification</a:t>
            </a:r>
          </a:p>
          <a:p>
            <a:pPr marL="182880" indent="-182880" defTabSz="1219170">
              <a:spcAft>
                <a:spcPts val="200"/>
              </a:spcAft>
              <a:buSzPct val="100000"/>
              <a:buFont typeface="Arial"/>
              <a:buChar char="•"/>
            </a:pPr>
            <a:r>
              <a:rPr lang="en-US" sz="1200" dirty="0">
                <a:latin typeface="Arial" panose="020B0604020202020204" pitchFamily="34" charset="0"/>
                <a:cs typeface="Arial" panose="020B0604020202020204" pitchFamily="34" charset="0"/>
              </a:rPr>
              <a:t>Characterization – Whether a guarantee (or) Letter of comfort</a:t>
            </a:r>
          </a:p>
        </p:txBody>
      </p:sp>
      <p:sp>
        <p:nvSpPr>
          <p:cNvPr id="32" name="Google Shape;1522;p216">
            <a:extLst>
              <a:ext uri="{FF2B5EF4-FFF2-40B4-BE49-F238E27FC236}">
                <a16:creationId xmlns:a16="http://schemas.microsoft.com/office/drawing/2014/main" id="{12EA76EB-3003-A827-4327-F6C2E791C581}"/>
              </a:ext>
            </a:extLst>
          </p:cNvPr>
          <p:cNvSpPr txBox="1"/>
          <p:nvPr/>
        </p:nvSpPr>
        <p:spPr>
          <a:xfrm flipH="1">
            <a:off x="438028" y="2712793"/>
            <a:ext cx="3756653" cy="63094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82880" indent="-182880" defTabSz="1219170">
              <a:spcAft>
                <a:spcPts val="200"/>
              </a:spcAft>
              <a:buSzPct val="100000"/>
            </a:pPr>
            <a:r>
              <a:rPr lang="en-US" sz="1200" b="1" dirty="0">
                <a:solidFill>
                  <a:schemeClr val="accent1"/>
                </a:solidFill>
                <a:latin typeface="Arial" panose="020B0604020202020204" pitchFamily="34" charset="0"/>
                <a:cs typeface="Arial" panose="020B0604020202020204" pitchFamily="34" charset="0"/>
              </a:rPr>
              <a:t>Loan/Advance/Intercorporate deposit/Investment</a:t>
            </a:r>
          </a:p>
          <a:p>
            <a:pPr marL="182880" indent="-182880" defTabSz="1219170">
              <a:spcAft>
                <a:spcPts val="200"/>
              </a:spcAft>
              <a:buSzPct val="100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Finance service: GST implications </a:t>
            </a:r>
          </a:p>
          <a:p>
            <a:pPr marL="182880" indent="-182880" defTabSz="1219170">
              <a:spcAft>
                <a:spcPts val="200"/>
              </a:spcAft>
              <a:buSzPct val="100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Interest free loans/ moratorium to related parties</a:t>
            </a:r>
          </a:p>
        </p:txBody>
      </p:sp>
      <p:sp>
        <p:nvSpPr>
          <p:cNvPr id="26" name="Google Shape;1516;p216">
            <a:extLst>
              <a:ext uri="{FF2B5EF4-FFF2-40B4-BE49-F238E27FC236}">
                <a16:creationId xmlns:a16="http://schemas.microsoft.com/office/drawing/2014/main" id="{971DF9A6-51DD-E140-DC4F-C161E39ACA6B}"/>
              </a:ext>
            </a:extLst>
          </p:cNvPr>
          <p:cNvSpPr/>
          <p:nvPr/>
        </p:nvSpPr>
        <p:spPr>
          <a:xfrm>
            <a:off x="7826396" y="3304209"/>
            <a:ext cx="175245" cy="1752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grpSp>
        <p:nvGrpSpPr>
          <p:cNvPr id="54" name="Group 53">
            <a:extLst>
              <a:ext uri="{FF2B5EF4-FFF2-40B4-BE49-F238E27FC236}">
                <a16:creationId xmlns:a16="http://schemas.microsoft.com/office/drawing/2014/main" id="{F4A92C2E-5F58-4863-94A2-F54D2D6FE99C}"/>
              </a:ext>
            </a:extLst>
          </p:cNvPr>
          <p:cNvGrpSpPr/>
          <p:nvPr/>
        </p:nvGrpSpPr>
        <p:grpSpPr>
          <a:xfrm>
            <a:off x="4450467" y="2129615"/>
            <a:ext cx="3238716" cy="2598770"/>
            <a:chOff x="4450467" y="2129615"/>
            <a:chExt cx="3238716" cy="2598770"/>
          </a:xfrm>
        </p:grpSpPr>
        <p:cxnSp>
          <p:nvCxnSpPr>
            <p:cNvPr id="25" name="Google Shape;1515;p216">
              <a:extLst>
                <a:ext uri="{FF2B5EF4-FFF2-40B4-BE49-F238E27FC236}">
                  <a16:creationId xmlns:a16="http://schemas.microsoft.com/office/drawing/2014/main" id="{1C9F3803-8FB8-CE36-1917-6BA5FA49FDFC}"/>
                </a:ext>
              </a:extLst>
            </p:cNvPr>
            <p:cNvCxnSpPr>
              <a:cxnSpLocks/>
            </p:cNvCxnSpPr>
            <p:nvPr/>
          </p:nvCxnSpPr>
          <p:spPr>
            <a:xfrm>
              <a:off x="6834934" y="2263578"/>
              <a:ext cx="391657" cy="0"/>
            </a:xfrm>
            <a:prstGeom prst="straightConnector1">
              <a:avLst/>
            </a:prstGeom>
            <a:noFill/>
            <a:ln w="19050" cap="flat" cmpd="sng">
              <a:solidFill>
                <a:schemeClr val="accent1"/>
              </a:solidFill>
              <a:prstDash val="solid"/>
              <a:round/>
              <a:headEnd type="none" w="med" len="med"/>
              <a:tailEnd type="oval" w="med" len="med"/>
            </a:ln>
          </p:spPr>
        </p:cxnSp>
        <p:cxnSp>
          <p:nvCxnSpPr>
            <p:cNvPr id="29" name="Google Shape;1519;p216">
              <a:extLst>
                <a:ext uri="{FF2B5EF4-FFF2-40B4-BE49-F238E27FC236}">
                  <a16:creationId xmlns:a16="http://schemas.microsoft.com/office/drawing/2014/main" id="{3DE51766-D495-9A79-ADBD-DA9CE3B357F0}"/>
                </a:ext>
              </a:extLst>
            </p:cNvPr>
            <p:cNvCxnSpPr>
              <a:stCxn id="22" idx="6"/>
              <a:endCxn id="28" idx="1"/>
            </p:cNvCxnSpPr>
            <p:nvPr/>
          </p:nvCxnSpPr>
          <p:spPr>
            <a:xfrm>
              <a:off x="6834934" y="4543918"/>
              <a:ext cx="399016" cy="0"/>
            </a:xfrm>
            <a:prstGeom prst="straightConnector1">
              <a:avLst/>
            </a:prstGeom>
            <a:noFill/>
            <a:ln w="19050" cap="flat" cmpd="sng">
              <a:solidFill>
                <a:srgbClr val="414042"/>
              </a:solidFill>
              <a:prstDash val="solid"/>
              <a:round/>
              <a:headEnd type="none" w="med" len="med"/>
              <a:tailEnd type="oval" w="med" len="med"/>
            </a:ln>
          </p:spPr>
        </p:cxnSp>
        <p:cxnSp>
          <p:nvCxnSpPr>
            <p:cNvPr id="34" name="Google Shape;1524;p216">
              <a:extLst>
                <a:ext uri="{FF2B5EF4-FFF2-40B4-BE49-F238E27FC236}">
                  <a16:creationId xmlns:a16="http://schemas.microsoft.com/office/drawing/2014/main" id="{69EDA43F-AA5B-9D48-D462-7553229FF297}"/>
                </a:ext>
              </a:extLst>
            </p:cNvPr>
            <p:cNvCxnSpPr>
              <a:cxnSpLocks/>
            </p:cNvCxnSpPr>
            <p:nvPr/>
          </p:nvCxnSpPr>
          <p:spPr>
            <a:xfrm flipH="1">
              <a:off x="4841779" y="2263578"/>
              <a:ext cx="438113" cy="0"/>
            </a:xfrm>
            <a:prstGeom prst="straightConnector1">
              <a:avLst/>
            </a:prstGeom>
            <a:noFill/>
            <a:ln w="19050" cap="flat" cmpd="sng">
              <a:solidFill>
                <a:schemeClr val="tx1"/>
              </a:solidFill>
              <a:prstDash val="solid"/>
              <a:round/>
              <a:headEnd type="none" w="med" len="med"/>
              <a:tailEnd type="oval" w="med" len="med"/>
            </a:ln>
          </p:spPr>
        </p:cxnSp>
        <p:cxnSp>
          <p:nvCxnSpPr>
            <p:cNvPr id="38" name="Google Shape;1528;p216">
              <a:extLst>
                <a:ext uri="{FF2B5EF4-FFF2-40B4-BE49-F238E27FC236}">
                  <a16:creationId xmlns:a16="http://schemas.microsoft.com/office/drawing/2014/main" id="{FFCC78E1-D44B-2D40-DF53-11D41BD28872}"/>
                </a:ext>
              </a:extLst>
            </p:cNvPr>
            <p:cNvCxnSpPr>
              <a:stCxn id="21" idx="2"/>
              <a:endCxn id="37" idx="1"/>
            </p:cNvCxnSpPr>
            <p:nvPr/>
          </p:nvCxnSpPr>
          <p:spPr>
            <a:xfrm rot="10800000">
              <a:off x="4930090" y="4543918"/>
              <a:ext cx="349800" cy="0"/>
            </a:xfrm>
            <a:prstGeom prst="straightConnector1">
              <a:avLst/>
            </a:prstGeom>
            <a:noFill/>
            <a:ln w="19050" cap="flat" cmpd="sng">
              <a:solidFill>
                <a:schemeClr val="accent1"/>
              </a:solidFill>
              <a:prstDash val="solid"/>
              <a:round/>
              <a:headEnd type="none" w="med" len="med"/>
              <a:tailEnd type="oval" w="med" len="med"/>
            </a:ln>
          </p:spPr>
        </p:cxnSp>
        <p:cxnSp>
          <p:nvCxnSpPr>
            <p:cNvPr id="27" name="Google Shape;1517;p216">
              <a:extLst>
                <a:ext uri="{FF2B5EF4-FFF2-40B4-BE49-F238E27FC236}">
                  <a16:creationId xmlns:a16="http://schemas.microsoft.com/office/drawing/2014/main" id="{98FF628E-96EF-D8C7-57D3-419EE5FBFB42}"/>
                </a:ext>
              </a:extLst>
            </p:cNvPr>
            <p:cNvCxnSpPr>
              <a:cxnSpLocks/>
            </p:cNvCxnSpPr>
            <p:nvPr/>
          </p:nvCxnSpPr>
          <p:spPr>
            <a:xfrm>
              <a:off x="7361691" y="3391831"/>
              <a:ext cx="327492" cy="0"/>
            </a:xfrm>
            <a:prstGeom prst="straightConnector1">
              <a:avLst/>
            </a:prstGeom>
            <a:noFill/>
            <a:ln w="19050" cap="flat" cmpd="sng">
              <a:solidFill>
                <a:schemeClr val="tx1"/>
              </a:solidFill>
              <a:prstDash val="solid"/>
              <a:round/>
              <a:headEnd type="none" w="med" len="med"/>
              <a:tailEnd type="oval" w="med" len="med"/>
            </a:ln>
          </p:spPr>
        </p:cxnSp>
        <p:cxnSp>
          <p:nvCxnSpPr>
            <p:cNvPr id="36" name="Google Shape;1526;p216">
              <a:extLst>
                <a:ext uri="{FF2B5EF4-FFF2-40B4-BE49-F238E27FC236}">
                  <a16:creationId xmlns:a16="http://schemas.microsoft.com/office/drawing/2014/main" id="{0427644A-9ED4-7BE9-0749-C9CB62B9302C}"/>
                </a:ext>
              </a:extLst>
            </p:cNvPr>
            <p:cNvCxnSpPr>
              <a:cxnSpLocks/>
            </p:cNvCxnSpPr>
            <p:nvPr/>
          </p:nvCxnSpPr>
          <p:spPr>
            <a:xfrm flipH="1">
              <a:off x="4450467" y="3391831"/>
              <a:ext cx="261461" cy="0"/>
            </a:xfrm>
            <a:prstGeom prst="straightConnector1">
              <a:avLst/>
            </a:prstGeom>
            <a:noFill/>
            <a:ln w="19050" cap="flat" cmpd="sng">
              <a:solidFill>
                <a:srgbClr val="414042"/>
              </a:solidFill>
              <a:prstDash val="solid"/>
              <a:round/>
              <a:headEnd type="none" w="med" len="med"/>
              <a:tailEnd type="oval" w="med" len="med"/>
            </a:ln>
          </p:spPr>
        </p:cxnSp>
        <p:grpSp>
          <p:nvGrpSpPr>
            <p:cNvPr id="9" name="Google Shape;1498;p216">
              <a:extLst>
                <a:ext uri="{FF2B5EF4-FFF2-40B4-BE49-F238E27FC236}">
                  <a16:creationId xmlns:a16="http://schemas.microsoft.com/office/drawing/2014/main" id="{951AD061-101F-8FE1-E765-571EBCD91E42}"/>
                </a:ext>
              </a:extLst>
            </p:cNvPr>
            <p:cNvGrpSpPr/>
            <p:nvPr/>
          </p:nvGrpSpPr>
          <p:grpSpPr>
            <a:xfrm>
              <a:off x="4754939" y="2175955"/>
              <a:ext cx="2552425" cy="2552430"/>
              <a:chOff x="8227318" y="3569518"/>
              <a:chExt cx="1439862" cy="1439863"/>
            </a:xfrm>
          </p:grpSpPr>
          <p:sp>
            <p:nvSpPr>
              <p:cNvPr id="10" name="Google Shape;1499;p216">
                <a:extLst>
                  <a:ext uri="{FF2B5EF4-FFF2-40B4-BE49-F238E27FC236}">
                    <a16:creationId xmlns:a16="http://schemas.microsoft.com/office/drawing/2014/main" id="{B598F7DC-570B-CB86-0951-95D764DB0E1E}"/>
                  </a:ext>
                </a:extLst>
              </p:cNvPr>
              <p:cNvSpPr/>
              <p:nvPr/>
            </p:nvSpPr>
            <p:spPr>
              <a:xfrm>
                <a:off x="8333680" y="3569518"/>
                <a:ext cx="593725" cy="565150"/>
              </a:xfrm>
              <a:custGeom>
                <a:avLst/>
                <a:gdLst/>
                <a:ahLst/>
                <a:cxnLst/>
                <a:rect l="l" t="t" r="r" b="b"/>
                <a:pathLst>
                  <a:path w="242" h="230" extrusionOk="0">
                    <a:moveTo>
                      <a:pt x="220" y="184"/>
                    </a:moveTo>
                    <a:cubicBezTo>
                      <a:pt x="228" y="182"/>
                      <a:pt x="235" y="181"/>
                      <a:pt x="242" y="181"/>
                    </a:cubicBezTo>
                    <a:cubicBezTo>
                      <a:pt x="242" y="0"/>
                      <a:pt x="242" y="0"/>
                      <a:pt x="242" y="0"/>
                    </a:cubicBezTo>
                    <a:cubicBezTo>
                      <a:pt x="140" y="3"/>
                      <a:pt x="50" y="58"/>
                      <a:pt x="0" y="140"/>
                    </a:cubicBezTo>
                    <a:cubicBezTo>
                      <a:pt x="156" y="230"/>
                      <a:pt x="156" y="230"/>
                      <a:pt x="156" y="230"/>
                    </a:cubicBezTo>
                    <a:cubicBezTo>
                      <a:pt x="171" y="208"/>
                      <a:pt x="194" y="191"/>
                      <a:pt x="220" y="184"/>
                    </a:cubicBezTo>
                    <a:close/>
                  </a:path>
                </a:pathLst>
              </a:custGeom>
              <a:solidFill>
                <a:schemeClr val="accent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200" dirty="0">
                  <a:latin typeface="Arial" panose="020B0604020202020204" pitchFamily="34" charset="0"/>
                  <a:cs typeface="Arial" panose="020B0604020202020204" pitchFamily="34" charset="0"/>
                </a:endParaRPr>
              </a:p>
            </p:txBody>
          </p:sp>
          <p:sp>
            <p:nvSpPr>
              <p:cNvPr id="11" name="Google Shape;1500;p216">
                <a:extLst>
                  <a:ext uri="{FF2B5EF4-FFF2-40B4-BE49-F238E27FC236}">
                    <a16:creationId xmlns:a16="http://schemas.microsoft.com/office/drawing/2014/main" id="{13AE7AFB-77F6-B5A5-E317-00FAF504F474}"/>
                  </a:ext>
                </a:extLst>
              </p:cNvPr>
              <p:cNvSpPr/>
              <p:nvPr/>
            </p:nvSpPr>
            <p:spPr>
              <a:xfrm>
                <a:off x="8965505" y="3569518"/>
                <a:ext cx="595313" cy="565150"/>
              </a:xfrm>
              <a:custGeom>
                <a:avLst/>
                <a:gdLst/>
                <a:ahLst/>
                <a:cxnLst/>
                <a:rect l="l" t="t" r="r" b="b"/>
                <a:pathLst>
                  <a:path w="242" h="230" extrusionOk="0">
                    <a:moveTo>
                      <a:pt x="86" y="230"/>
                    </a:moveTo>
                    <a:cubicBezTo>
                      <a:pt x="242" y="140"/>
                      <a:pt x="242" y="140"/>
                      <a:pt x="242" y="140"/>
                    </a:cubicBezTo>
                    <a:cubicBezTo>
                      <a:pt x="192" y="58"/>
                      <a:pt x="102" y="3"/>
                      <a:pt x="0" y="0"/>
                    </a:cubicBezTo>
                    <a:cubicBezTo>
                      <a:pt x="0" y="181"/>
                      <a:pt x="0" y="181"/>
                      <a:pt x="0" y="181"/>
                    </a:cubicBezTo>
                    <a:cubicBezTo>
                      <a:pt x="17" y="182"/>
                      <a:pt x="34" y="187"/>
                      <a:pt x="49" y="195"/>
                    </a:cubicBezTo>
                    <a:cubicBezTo>
                      <a:pt x="64" y="204"/>
                      <a:pt x="77" y="216"/>
                      <a:pt x="86" y="230"/>
                    </a:cubicBezTo>
                    <a:close/>
                  </a:path>
                </a:pathLst>
              </a:custGeom>
              <a:solidFill>
                <a:schemeClr val="accen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200">
                  <a:latin typeface="Arial" panose="020B0604020202020204" pitchFamily="34" charset="0"/>
                  <a:cs typeface="Arial" panose="020B0604020202020204" pitchFamily="34" charset="0"/>
                </a:endParaRPr>
              </a:p>
            </p:txBody>
          </p:sp>
          <p:sp>
            <p:nvSpPr>
              <p:cNvPr id="12" name="Google Shape;1501;p216">
                <a:extLst>
                  <a:ext uri="{FF2B5EF4-FFF2-40B4-BE49-F238E27FC236}">
                    <a16:creationId xmlns:a16="http://schemas.microsoft.com/office/drawing/2014/main" id="{8093DC12-2E49-CE95-1545-28E4D4D747C2}"/>
                  </a:ext>
                </a:extLst>
              </p:cNvPr>
              <p:cNvSpPr/>
              <p:nvPr/>
            </p:nvSpPr>
            <p:spPr>
              <a:xfrm>
                <a:off x="8330505" y="4441056"/>
                <a:ext cx="596900" cy="568325"/>
              </a:xfrm>
              <a:custGeom>
                <a:avLst/>
                <a:gdLst/>
                <a:ahLst/>
                <a:cxnLst/>
                <a:rect l="l" t="t" r="r" b="b"/>
                <a:pathLst>
                  <a:path w="243" h="231" extrusionOk="0">
                    <a:moveTo>
                      <a:pt x="157" y="0"/>
                    </a:moveTo>
                    <a:cubicBezTo>
                      <a:pt x="0" y="91"/>
                      <a:pt x="0" y="91"/>
                      <a:pt x="0" y="91"/>
                    </a:cubicBezTo>
                    <a:cubicBezTo>
                      <a:pt x="51" y="173"/>
                      <a:pt x="140" y="228"/>
                      <a:pt x="243" y="231"/>
                    </a:cubicBezTo>
                    <a:cubicBezTo>
                      <a:pt x="243" y="51"/>
                      <a:pt x="243" y="51"/>
                      <a:pt x="243" y="51"/>
                    </a:cubicBezTo>
                    <a:cubicBezTo>
                      <a:pt x="226" y="50"/>
                      <a:pt x="209" y="45"/>
                      <a:pt x="194" y="36"/>
                    </a:cubicBezTo>
                    <a:cubicBezTo>
                      <a:pt x="178" y="27"/>
                      <a:pt x="166" y="15"/>
                      <a:pt x="157" y="0"/>
                    </a:cubicBezTo>
                    <a:close/>
                  </a:path>
                </a:pathLst>
              </a:custGeom>
              <a:solidFill>
                <a:schemeClr val="accen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200">
                  <a:latin typeface="Arial" panose="020B0604020202020204" pitchFamily="34" charset="0"/>
                  <a:cs typeface="Arial" panose="020B0604020202020204" pitchFamily="34" charset="0"/>
                </a:endParaRPr>
              </a:p>
            </p:txBody>
          </p:sp>
          <p:sp>
            <p:nvSpPr>
              <p:cNvPr id="13" name="Google Shape;1502;p216">
                <a:extLst>
                  <a:ext uri="{FF2B5EF4-FFF2-40B4-BE49-F238E27FC236}">
                    <a16:creationId xmlns:a16="http://schemas.microsoft.com/office/drawing/2014/main" id="{5B7C77F0-017F-DBFF-8436-78B47B6B80A0}"/>
                  </a:ext>
                </a:extLst>
              </p:cNvPr>
              <p:cNvSpPr/>
              <p:nvPr/>
            </p:nvSpPr>
            <p:spPr>
              <a:xfrm>
                <a:off x="9194105" y="3945756"/>
                <a:ext cx="473075" cy="687387"/>
              </a:xfrm>
              <a:custGeom>
                <a:avLst/>
                <a:gdLst/>
                <a:ahLst/>
                <a:cxnLst/>
                <a:rect l="l" t="t" r="r" b="b"/>
                <a:pathLst>
                  <a:path w="192" h="280" extrusionOk="0">
                    <a:moveTo>
                      <a:pt x="1" y="190"/>
                    </a:moveTo>
                    <a:cubicBezTo>
                      <a:pt x="157" y="280"/>
                      <a:pt x="157" y="280"/>
                      <a:pt x="157" y="280"/>
                    </a:cubicBezTo>
                    <a:cubicBezTo>
                      <a:pt x="179" y="239"/>
                      <a:pt x="192" y="191"/>
                      <a:pt x="192" y="140"/>
                    </a:cubicBezTo>
                    <a:cubicBezTo>
                      <a:pt x="192" y="89"/>
                      <a:pt x="179" y="41"/>
                      <a:pt x="157" y="0"/>
                    </a:cubicBezTo>
                    <a:cubicBezTo>
                      <a:pt x="0" y="90"/>
                      <a:pt x="0" y="90"/>
                      <a:pt x="0" y="90"/>
                    </a:cubicBezTo>
                    <a:cubicBezTo>
                      <a:pt x="4" y="97"/>
                      <a:pt x="6" y="104"/>
                      <a:pt x="8" y="111"/>
                    </a:cubicBezTo>
                    <a:cubicBezTo>
                      <a:pt x="16" y="138"/>
                      <a:pt x="13" y="165"/>
                      <a:pt x="1" y="190"/>
                    </a:cubicBezTo>
                    <a:close/>
                  </a:path>
                </a:pathLst>
              </a:custGeom>
              <a:solidFill>
                <a:schemeClr val="accent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200">
                  <a:latin typeface="Arial" panose="020B0604020202020204" pitchFamily="34" charset="0"/>
                  <a:cs typeface="Arial" panose="020B0604020202020204" pitchFamily="34" charset="0"/>
                </a:endParaRPr>
              </a:p>
            </p:txBody>
          </p:sp>
          <p:sp>
            <p:nvSpPr>
              <p:cNvPr id="14" name="Google Shape;1503;p216">
                <a:extLst>
                  <a:ext uri="{FF2B5EF4-FFF2-40B4-BE49-F238E27FC236}">
                    <a16:creationId xmlns:a16="http://schemas.microsoft.com/office/drawing/2014/main" id="{2D4200E0-571B-3CEA-2FCB-A27B0CA1DF2E}"/>
                  </a:ext>
                </a:extLst>
              </p:cNvPr>
              <p:cNvSpPr/>
              <p:nvPr/>
            </p:nvSpPr>
            <p:spPr>
              <a:xfrm>
                <a:off x="8227318" y="3945756"/>
                <a:ext cx="471487" cy="687387"/>
              </a:xfrm>
              <a:custGeom>
                <a:avLst/>
                <a:gdLst/>
                <a:ahLst/>
                <a:cxnLst/>
                <a:rect l="l" t="t" r="r" b="b"/>
                <a:pathLst>
                  <a:path w="192" h="280" extrusionOk="0">
                    <a:moveTo>
                      <a:pt x="192" y="90"/>
                    </a:moveTo>
                    <a:cubicBezTo>
                      <a:pt x="35" y="0"/>
                      <a:pt x="35" y="0"/>
                      <a:pt x="35" y="0"/>
                    </a:cubicBezTo>
                    <a:cubicBezTo>
                      <a:pt x="13" y="41"/>
                      <a:pt x="0" y="89"/>
                      <a:pt x="0" y="140"/>
                    </a:cubicBezTo>
                    <a:cubicBezTo>
                      <a:pt x="0" y="191"/>
                      <a:pt x="12" y="239"/>
                      <a:pt x="35" y="280"/>
                    </a:cubicBezTo>
                    <a:cubicBezTo>
                      <a:pt x="191" y="190"/>
                      <a:pt x="191" y="190"/>
                      <a:pt x="191" y="190"/>
                    </a:cubicBezTo>
                    <a:cubicBezTo>
                      <a:pt x="176" y="159"/>
                      <a:pt x="175" y="122"/>
                      <a:pt x="192" y="90"/>
                    </a:cubicBezTo>
                    <a:close/>
                  </a:path>
                </a:pathLst>
              </a:custGeom>
              <a:solidFill>
                <a:srgbClr val="41404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200">
                  <a:latin typeface="Arial" panose="020B0604020202020204" pitchFamily="34" charset="0"/>
                  <a:cs typeface="Arial" panose="020B0604020202020204" pitchFamily="34" charset="0"/>
                </a:endParaRPr>
              </a:p>
            </p:txBody>
          </p:sp>
          <p:sp>
            <p:nvSpPr>
              <p:cNvPr id="15" name="Google Shape;1504;p216">
                <a:extLst>
                  <a:ext uri="{FF2B5EF4-FFF2-40B4-BE49-F238E27FC236}">
                    <a16:creationId xmlns:a16="http://schemas.microsoft.com/office/drawing/2014/main" id="{9074B721-CA18-66D4-27C1-F5D8C3A8EA9C}"/>
                  </a:ext>
                </a:extLst>
              </p:cNvPr>
              <p:cNvSpPr/>
              <p:nvPr/>
            </p:nvSpPr>
            <p:spPr>
              <a:xfrm>
                <a:off x="8965505" y="4441056"/>
                <a:ext cx="598488" cy="568325"/>
              </a:xfrm>
              <a:custGeom>
                <a:avLst/>
                <a:gdLst/>
                <a:ahLst/>
                <a:cxnLst/>
                <a:rect l="l" t="t" r="r" b="b"/>
                <a:pathLst>
                  <a:path w="243" h="231" extrusionOk="0">
                    <a:moveTo>
                      <a:pt x="22" y="47"/>
                    </a:moveTo>
                    <a:cubicBezTo>
                      <a:pt x="14" y="49"/>
                      <a:pt x="7" y="50"/>
                      <a:pt x="0" y="51"/>
                    </a:cubicBezTo>
                    <a:cubicBezTo>
                      <a:pt x="0" y="231"/>
                      <a:pt x="0" y="231"/>
                      <a:pt x="0" y="231"/>
                    </a:cubicBezTo>
                    <a:cubicBezTo>
                      <a:pt x="103" y="228"/>
                      <a:pt x="192" y="173"/>
                      <a:pt x="243" y="91"/>
                    </a:cubicBezTo>
                    <a:cubicBezTo>
                      <a:pt x="86" y="0"/>
                      <a:pt x="86" y="0"/>
                      <a:pt x="86" y="0"/>
                    </a:cubicBezTo>
                    <a:cubicBezTo>
                      <a:pt x="71" y="23"/>
                      <a:pt x="49" y="40"/>
                      <a:pt x="22" y="47"/>
                    </a:cubicBezTo>
                    <a:close/>
                  </a:path>
                </a:pathLst>
              </a:custGeom>
              <a:solidFill>
                <a:srgbClr val="41404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200" dirty="0">
                  <a:latin typeface="Arial" panose="020B0604020202020204" pitchFamily="34" charset="0"/>
                  <a:cs typeface="Arial" panose="020B0604020202020204" pitchFamily="34" charset="0"/>
                </a:endParaRPr>
              </a:p>
            </p:txBody>
          </p:sp>
          <p:sp>
            <p:nvSpPr>
              <p:cNvPr id="16" name="Google Shape;1505;p216">
                <a:extLst>
                  <a:ext uri="{FF2B5EF4-FFF2-40B4-BE49-F238E27FC236}">
                    <a16:creationId xmlns:a16="http://schemas.microsoft.com/office/drawing/2014/main" id="{F57F609B-E2C9-04F3-B8AC-3F524848329E}"/>
                  </a:ext>
                </a:extLst>
              </p:cNvPr>
              <p:cNvSpPr/>
              <p:nvPr/>
            </p:nvSpPr>
            <p:spPr>
              <a:xfrm>
                <a:off x="8703568" y="4047356"/>
                <a:ext cx="485700" cy="485700"/>
              </a:xfrm>
              <a:prstGeom prst="ellipse">
                <a:avLst/>
              </a:prstGeom>
              <a:solidFill>
                <a:schemeClr val="bg1">
                  <a:lumMod val="95000"/>
                </a:schemeClr>
              </a:solidFill>
              <a:ln>
                <a:noFill/>
              </a:ln>
            </p:spPr>
            <p:txBody>
              <a:bodyPr spcFirstLastPara="1" wrap="square" lIns="45700" tIns="45700" rIns="457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defTabSz="1219170">
                  <a:buSzPts val="1100"/>
                </a:pPr>
                <a:r>
                  <a:rPr lang="en-US" sz="1200" b="1" dirty="0">
                    <a:solidFill>
                      <a:schemeClr val="tx1"/>
                    </a:solidFill>
                    <a:latin typeface="Arial" panose="020B0604020202020204" pitchFamily="34" charset="0"/>
                    <a:cs typeface="Arial" panose="020B0604020202020204" pitchFamily="34" charset="0"/>
                  </a:rPr>
                  <a:t>Key impact areas</a:t>
                </a:r>
                <a:endParaRPr sz="1200" b="1" dirty="0">
                  <a:solidFill>
                    <a:schemeClr val="tx1"/>
                  </a:solidFill>
                  <a:latin typeface="Arial" panose="020B0604020202020204" pitchFamily="34" charset="0"/>
                  <a:cs typeface="Arial" panose="020B0604020202020204" pitchFamily="34" charset="0"/>
                </a:endParaRPr>
              </a:p>
            </p:txBody>
          </p:sp>
        </p:grpSp>
        <p:sp>
          <p:nvSpPr>
            <p:cNvPr id="17" name="Google Shape;1506;p216">
              <a:extLst>
                <a:ext uri="{FF2B5EF4-FFF2-40B4-BE49-F238E27FC236}">
                  <a16:creationId xmlns:a16="http://schemas.microsoft.com/office/drawing/2014/main" id="{268A9F48-2532-AA3B-8FF1-9185AD577468}"/>
                </a:ext>
              </a:extLst>
            </p:cNvPr>
            <p:cNvSpPr/>
            <p:nvPr/>
          </p:nvSpPr>
          <p:spPr>
            <a:xfrm>
              <a:off x="5279890" y="2129615"/>
              <a:ext cx="267927" cy="267927"/>
            </a:xfrm>
            <a:prstGeom prst="ellipse">
              <a:avLst/>
            </a:prstGeom>
            <a:solidFill>
              <a:schemeClr val="accent4"/>
            </a:solidFill>
            <a:ln w="38100" cap="flat" cmpd="sng">
              <a:no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defTabSz="1219170">
                <a:buClr>
                  <a:srgbClr val="FFFFFF"/>
                </a:buClr>
                <a:buSzPts val="2700"/>
              </a:pPr>
              <a:r>
                <a:rPr lang="en-US" sz="1000" b="1" dirty="0">
                  <a:solidFill>
                    <a:schemeClr val="tx1"/>
                  </a:solidFill>
                  <a:latin typeface="Arial" panose="020B0604020202020204" pitchFamily="34" charset="0"/>
                  <a:cs typeface="Arial" panose="020B0604020202020204" pitchFamily="34" charset="0"/>
                </a:rPr>
                <a:t>6</a:t>
              </a:r>
              <a:endParaRPr sz="1000" b="1" dirty="0">
                <a:solidFill>
                  <a:schemeClr val="tx1"/>
                </a:solidFill>
                <a:latin typeface="Arial" panose="020B0604020202020204" pitchFamily="34" charset="0"/>
                <a:cs typeface="Arial" panose="020B0604020202020204" pitchFamily="34" charset="0"/>
              </a:endParaRPr>
            </a:p>
          </p:txBody>
        </p:sp>
        <p:sp>
          <p:nvSpPr>
            <p:cNvPr id="18" name="Google Shape;1507;p216">
              <a:extLst>
                <a:ext uri="{FF2B5EF4-FFF2-40B4-BE49-F238E27FC236}">
                  <a16:creationId xmlns:a16="http://schemas.microsoft.com/office/drawing/2014/main" id="{E585C665-528D-A0AE-2AE5-D5F547E9DA8C}"/>
                </a:ext>
              </a:extLst>
            </p:cNvPr>
            <p:cNvSpPr/>
            <p:nvPr/>
          </p:nvSpPr>
          <p:spPr>
            <a:xfrm>
              <a:off x="6567007" y="2129615"/>
              <a:ext cx="267927" cy="267927"/>
            </a:xfrm>
            <a:prstGeom prst="ellipse">
              <a:avLst/>
            </a:prstGeom>
            <a:solidFill>
              <a:schemeClr val="accent1"/>
            </a:solidFill>
            <a:ln w="38100" cap="flat" cmpd="sng">
              <a:no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defTabSz="1219170">
                <a:buClr>
                  <a:srgbClr val="FFFFFF"/>
                </a:buClr>
                <a:buSzPts val="2700"/>
              </a:pPr>
              <a:r>
                <a:rPr lang="en-US" sz="1000" b="1">
                  <a:solidFill>
                    <a:srgbClr val="FFFFFF"/>
                  </a:solidFill>
                  <a:latin typeface="Arial" panose="020B0604020202020204" pitchFamily="34" charset="0"/>
                  <a:cs typeface="Arial" panose="020B0604020202020204" pitchFamily="34" charset="0"/>
                </a:rPr>
                <a:t>1</a:t>
              </a:r>
              <a:endParaRPr sz="1000">
                <a:solidFill>
                  <a:srgbClr val="FFFFFF"/>
                </a:solidFill>
                <a:latin typeface="Arial" panose="020B0604020202020204" pitchFamily="34" charset="0"/>
                <a:cs typeface="Arial" panose="020B0604020202020204" pitchFamily="34" charset="0"/>
              </a:endParaRPr>
            </a:p>
          </p:txBody>
        </p:sp>
        <p:sp>
          <p:nvSpPr>
            <p:cNvPr id="19" name="Google Shape;1508;p216">
              <a:extLst>
                <a:ext uri="{FF2B5EF4-FFF2-40B4-BE49-F238E27FC236}">
                  <a16:creationId xmlns:a16="http://schemas.microsoft.com/office/drawing/2014/main" id="{2D0C36D9-B1CA-8844-BC7A-CEF61D462948}"/>
                </a:ext>
              </a:extLst>
            </p:cNvPr>
            <p:cNvSpPr/>
            <p:nvPr/>
          </p:nvSpPr>
          <p:spPr>
            <a:xfrm>
              <a:off x="4623890" y="3257868"/>
              <a:ext cx="267927" cy="267927"/>
            </a:xfrm>
            <a:prstGeom prst="ellipse">
              <a:avLst/>
            </a:prstGeom>
            <a:solidFill>
              <a:srgbClr val="414042"/>
            </a:solidFill>
            <a:ln w="38100" cap="flat" cmpd="sng">
              <a:no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defTabSz="1219170">
                <a:buClr>
                  <a:srgbClr val="FFFFFF"/>
                </a:buClr>
                <a:buSzPts val="2700"/>
              </a:pPr>
              <a:r>
                <a:rPr lang="en-US" sz="1000" b="1" dirty="0">
                  <a:solidFill>
                    <a:schemeClr val="bg1"/>
                  </a:solidFill>
                  <a:latin typeface="Arial" panose="020B0604020202020204" pitchFamily="34" charset="0"/>
                  <a:cs typeface="Arial" panose="020B0604020202020204" pitchFamily="34" charset="0"/>
                </a:rPr>
                <a:t>5</a:t>
              </a:r>
              <a:endParaRPr sz="1000" b="1" dirty="0">
                <a:solidFill>
                  <a:schemeClr val="bg1"/>
                </a:solidFill>
                <a:latin typeface="Arial" panose="020B0604020202020204" pitchFamily="34" charset="0"/>
                <a:cs typeface="Arial" panose="020B0604020202020204" pitchFamily="34" charset="0"/>
              </a:endParaRPr>
            </a:p>
          </p:txBody>
        </p:sp>
        <p:sp>
          <p:nvSpPr>
            <p:cNvPr id="20" name="Google Shape;1509;p216">
              <a:extLst>
                <a:ext uri="{FF2B5EF4-FFF2-40B4-BE49-F238E27FC236}">
                  <a16:creationId xmlns:a16="http://schemas.microsoft.com/office/drawing/2014/main" id="{9AB5D9DB-1834-956A-F69E-0A0F2F2C3D56}"/>
                </a:ext>
              </a:extLst>
            </p:cNvPr>
            <p:cNvSpPr/>
            <p:nvPr/>
          </p:nvSpPr>
          <p:spPr>
            <a:xfrm>
              <a:off x="7231044" y="3257868"/>
              <a:ext cx="267927" cy="267927"/>
            </a:xfrm>
            <a:prstGeom prst="ellipse">
              <a:avLst/>
            </a:prstGeom>
            <a:solidFill>
              <a:schemeClr val="accent4"/>
            </a:solidFill>
            <a:ln w="38100" cap="flat" cmpd="sng">
              <a:no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defTabSz="1219170">
                <a:buClr>
                  <a:srgbClr val="FFFFFF"/>
                </a:buClr>
                <a:buSzPts val="2700"/>
              </a:pPr>
              <a:r>
                <a:rPr lang="en-US" sz="1000" b="1">
                  <a:solidFill>
                    <a:schemeClr val="tx1"/>
                  </a:solidFill>
                  <a:latin typeface="Arial" panose="020B0604020202020204" pitchFamily="34" charset="0"/>
                  <a:cs typeface="Arial" panose="020B0604020202020204" pitchFamily="34" charset="0"/>
                </a:rPr>
                <a:t>2</a:t>
              </a:r>
              <a:endParaRPr sz="1000" b="1">
                <a:solidFill>
                  <a:schemeClr val="tx1"/>
                </a:solidFill>
                <a:latin typeface="Arial" panose="020B0604020202020204" pitchFamily="34" charset="0"/>
                <a:cs typeface="Arial" panose="020B0604020202020204" pitchFamily="34" charset="0"/>
              </a:endParaRPr>
            </a:p>
          </p:txBody>
        </p:sp>
        <p:sp>
          <p:nvSpPr>
            <p:cNvPr id="21" name="Google Shape;1510;p216">
              <a:extLst>
                <a:ext uri="{FF2B5EF4-FFF2-40B4-BE49-F238E27FC236}">
                  <a16:creationId xmlns:a16="http://schemas.microsoft.com/office/drawing/2014/main" id="{09AACED6-94A0-D2AD-58FC-171AB59B146B}"/>
                </a:ext>
              </a:extLst>
            </p:cNvPr>
            <p:cNvSpPr/>
            <p:nvPr/>
          </p:nvSpPr>
          <p:spPr>
            <a:xfrm>
              <a:off x="5279890" y="4409955"/>
              <a:ext cx="267927" cy="267927"/>
            </a:xfrm>
            <a:prstGeom prst="ellipse">
              <a:avLst/>
            </a:prstGeom>
            <a:solidFill>
              <a:schemeClr val="accent1"/>
            </a:solidFill>
            <a:ln w="38100" cap="flat" cmpd="sng">
              <a:no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defTabSz="1219170">
                <a:buClr>
                  <a:srgbClr val="FFFFFF"/>
                </a:buClr>
                <a:buSzPts val="2700"/>
              </a:pPr>
              <a:r>
                <a:rPr lang="en-US" sz="1000" b="1">
                  <a:solidFill>
                    <a:srgbClr val="FFFFFF"/>
                  </a:solidFill>
                  <a:latin typeface="Arial" panose="020B0604020202020204" pitchFamily="34" charset="0"/>
                  <a:cs typeface="Arial" panose="020B0604020202020204" pitchFamily="34" charset="0"/>
                </a:rPr>
                <a:t>4</a:t>
              </a:r>
              <a:endParaRPr sz="1000" b="1">
                <a:solidFill>
                  <a:srgbClr val="FFFFFF"/>
                </a:solidFill>
                <a:latin typeface="Arial" panose="020B0604020202020204" pitchFamily="34" charset="0"/>
                <a:cs typeface="Arial" panose="020B0604020202020204" pitchFamily="34" charset="0"/>
              </a:endParaRPr>
            </a:p>
          </p:txBody>
        </p:sp>
        <p:sp>
          <p:nvSpPr>
            <p:cNvPr id="22" name="Google Shape;1511;p216">
              <a:extLst>
                <a:ext uri="{FF2B5EF4-FFF2-40B4-BE49-F238E27FC236}">
                  <a16:creationId xmlns:a16="http://schemas.microsoft.com/office/drawing/2014/main" id="{F7D8771B-DC55-FBF3-D753-4CBCFD4C7CC7}"/>
                </a:ext>
              </a:extLst>
            </p:cNvPr>
            <p:cNvSpPr/>
            <p:nvPr/>
          </p:nvSpPr>
          <p:spPr>
            <a:xfrm>
              <a:off x="6567007" y="4409955"/>
              <a:ext cx="267927" cy="267927"/>
            </a:xfrm>
            <a:prstGeom prst="ellipse">
              <a:avLst/>
            </a:prstGeom>
            <a:solidFill>
              <a:srgbClr val="414042"/>
            </a:solidFill>
            <a:ln w="38100" cap="flat" cmpd="sng">
              <a:no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defTabSz="1219170">
                <a:buClr>
                  <a:srgbClr val="FFFFFF"/>
                </a:buClr>
                <a:buSzPts val="2700"/>
              </a:pPr>
              <a:r>
                <a:rPr lang="en-US" sz="1000" b="1">
                  <a:solidFill>
                    <a:schemeClr val="bg1"/>
                  </a:solidFill>
                  <a:latin typeface="Arial" panose="020B0604020202020204" pitchFamily="34" charset="0"/>
                  <a:cs typeface="Arial" panose="020B0604020202020204" pitchFamily="34" charset="0"/>
                </a:rPr>
                <a:t>3</a:t>
              </a:r>
              <a:endParaRPr sz="1000">
                <a:solidFill>
                  <a:schemeClr val="bg1"/>
                </a:solidFill>
                <a:latin typeface="Arial" panose="020B0604020202020204" pitchFamily="34" charset="0"/>
                <a:cs typeface="Arial" panose="020B0604020202020204" pitchFamily="34" charset="0"/>
              </a:endParaRPr>
            </a:p>
          </p:txBody>
        </p:sp>
        <p:sp>
          <p:nvSpPr>
            <p:cNvPr id="24" name="Google Shape;1514;p216">
              <a:extLst>
                <a:ext uri="{FF2B5EF4-FFF2-40B4-BE49-F238E27FC236}">
                  <a16:creationId xmlns:a16="http://schemas.microsoft.com/office/drawing/2014/main" id="{FD2D096A-D009-A0BC-D923-30664848957C}"/>
                </a:ext>
              </a:extLst>
            </p:cNvPr>
            <p:cNvSpPr/>
            <p:nvPr/>
          </p:nvSpPr>
          <p:spPr>
            <a:xfrm>
              <a:off x="7226617" y="2175956"/>
              <a:ext cx="175245" cy="1752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28" name="Google Shape;1518;p216">
              <a:extLst>
                <a:ext uri="{FF2B5EF4-FFF2-40B4-BE49-F238E27FC236}">
                  <a16:creationId xmlns:a16="http://schemas.microsoft.com/office/drawing/2014/main" id="{F31864A2-3414-9ADF-CBD8-63B20ABF4608}"/>
                </a:ext>
              </a:extLst>
            </p:cNvPr>
            <p:cNvSpPr/>
            <p:nvPr/>
          </p:nvSpPr>
          <p:spPr>
            <a:xfrm>
              <a:off x="7233993" y="4456295"/>
              <a:ext cx="175245" cy="1752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33" name="Google Shape;1523;p216">
              <a:extLst>
                <a:ext uri="{FF2B5EF4-FFF2-40B4-BE49-F238E27FC236}">
                  <a16:creationId xmlns:a16="http://schemas.microsoft.com/office/drawing/2014/main" id="{A6999B51-41D0-8520-93DC-C17CDBC55031}"/>
                </a:ext>
              </a:extLst>
            </p:cNvPr>
            <p:cNvSpPr/>
            <p:nvPr/>
          </p:nvSpPr>
          <p:spPr>
            <a:xfrm flipH="1">
              <a:off x="4666440" y="2175956"/>
              <a:ext cx="175245" cy="1752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37" name="Google Shape;1527;p216">
              <a:extLst>
                <a:ext uri="{FF2B5EF4-FFF2-40B4-BE49-F238E27FC236}">
                  <a16:creationId xmlns:a16="http://schemas.microsoft.com/office/drawing/2014/main" id="{1D057959-1BED-49AD-2CB7-968ABE84834E}"/>
                </a:ext>
              </a:extLst>
            </p:cNvPr>
            <p:cNvSpPr/>
            <p:nvPr/>
          </p:nvSpPr>
          <p:spPr>
            <a:xfrm flipH="1">
              <a:off x="4754942" y="4456295"/>
              <a:ext cx="175245" cy="1752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39" name="Google Shape;1529;p216">
              <a:extLst>
                <a:ext uri="{FF2B5EF4-FFF2-40B4-BE49-F238E27FC236}">
                  <a16:creationId xmlns:a16="http://schemas.microsoft.com/office/drawing/2014/main" id="{2517677D-7030-8B7B-0353-EC63E6394A76}"/>
                </a:ext>
              </a:extLst>
            </p:cNvPr>
            <p:cNvSpPr/>
            <p:nvPr/>
          </p:nvSpPr>
          <p:spPr>
            <a:xfrm rot="9002195">
              <a:off x="6670328" y="2967425"/>
              <a:ext cx="216881" cy="16856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40" name="Google Shape;1530;p216">
              <a:extLst>
                <a:ext uri="{FF2B5EF4-FFF2-40B4-BE49-F238E27FC236}">
                  <a16:creationId xmlns:a16="http://schemas.microsoft.com/office/drawing/2014/main" id="{A06515F7-AADB-27DC-3F17-4B555ADFEA3E}"/>
                </a:ext>
              </a:extLst>
            </p:cNvPr>
            <p:cNvSpPr/>
            <p:nvPr/>
          </p:nvSpPr>
          <p:spPr>
            <a:xfrm rot="12635324">
              <a:off x="6670311" y="3817677"/>
              <a:ext cx="216932" cy="168576"/>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41" name="Google Shape;1531;p216">
              <a:extLst>
                <a:ext uri="{FF2B5EF4-FFF2-40B4-BE49-F238E27FC236}">
                  <a16:creationId xmlns:a16="http://schemas.microsoft.com/office/drawing/2014/main" id="{AF72D9E3-1211-56E3-5B00-99B4036C0017}"/>
                </a:ext>
              </a:extLst>
            </p:cNvPr>
            <p:cNvSpPr/>
            <p:nvPr/>
          </p:nvSpPr>
          <p:spPr>
            <a:xfrm rot="16200000">
              <a:off x="5892763" y="4243138"/>
              <a:ext cx="216872" cy="168576"/>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42" name="Google Shape;1532;p216">
              <a:extLst>
                <a:ext uri="{FF2B5EF4-FFF2-40B4-BE49-F238E27FC236}">
                  <a16:creationId xmlns:a16="http://schemas.microsoft.com/office/drawing/2014/main" id="{C8BADB60-BF28-5DBB-AF27-499630203A0A}"/>
                </a:ext>
              </a:extLst>
            </p:cNvPr>
            <p:cNvSpPr/>
            <p:nvPr/>
          </p:nvSpPr>
          <p:spPr>
            <a:xfrm rot="19785925">
              <a:off x="5173565" y="3751553"/>
              <a:ext cx="216945" cy="168507"/>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43" name="Google Shape;1533;p216">
              <a:extLst>
                <a:ext uri="{FF2B5EF4-FFF2-40B4-BE49-F238E27FC236}">
                  <a16:creationId xmlns:a16="http://schemas.microsoft.com/office/drawing/2014/main" id="{2768817E-C628-8E1C-D001-82EC788E31C7}"/>
                </a:ext>
              </a:extLst>
            </p:cNvPr>
            <p:cNvSpPr/>
            <p:nvPr/>
          </p:nvSpPr>
          <p:spPr>
            <a:xfrm rot="1907192">
              <a:off x="5215567" y="2938715"/>
              <a:ext cx="216989" cy="168354"/>
            </a:xfrm>
            <a:prstGeom prst="triangle">
              <a:avLst>
                <a:gd name="adj" fmla="val 50000"/>
              </a:avLst>
            </a:prstGeom>
            <a:solidFill>
              <a:srgbClr val="414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44" name="Google Shape;1534;p216">
              <a:extLst>
                <a:ext uri="{FF2B5EF4-FFF2-40B4-BE49-F238E27FC236}">
                  <a16:creationId xmlns:a16="http://schemas.microsoft.com/office/drawing/2014/main" id="{7B1A0AF2-A070-F16D-73CC-F31727D7E0A2}"/>
                </a:ext>
              </a:extLst>
            </p:cNvPr>
            <p:cNvSpPr/>
            <p:nvPr/>
          </p:nvSpPr>
          <p:spPr>
            <a:xfrm rot="5396358">
              <a:off x="5951612" y="2528514"/>
              <a:ext cx="217101" cy="168346"/>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45" name="Google Shape;1535;p216">
              <a:extLst>
                <a:ext uri="{FF2B5EF4-FFF2-40B4-BE49-F238E27FC236}">
                  <a16:creationId xmlns:a16="http://schemas.microsoft.com/office/drawing/2014/main" id="{38D7BD8E-1719-CD68-7D86-4D535DEFD46D}"/>
                </a:ext>
              </a:extLst>
            </p:cNvPr>
            <p:cNvSpPr/>
            <p:nvPr/>
          </p:nvSpPr>
          <p:spPr>
            <a:xfrm>
              <a:off x="6310379" y="2508683"/>
              <a:ext cx="280392" cy="280392"/>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buSzPts val="1000"/>
              </a:pPr>
              <a:endParaRPr sz="1000">
                <a:latin typeface="Georgia" panose="02040502050405020303" pitchFamily="18" charset="0"/>
              </a:endParaRPr>
            </a:p>
          </p:txBody>
        </p:sp>
        <p:sp>
          <p:nvSpPr>
            <p:cNvPr id="46" name="Google Shape;1536;p216">
              <a:extLst>
                <a:ext uri="{FF2B5EF4-FFF2-40B4-BE49-F238E27FC236}">
                  <a16:creationId xmlns:a16="http://schemas.microsoft.com/office/drawing/2014/main" id="{18D721D0-0577-D844-E1BB-C30755139CCA}"/>
                </a:ext>
              </a:extLst>
            </p:cNvPr>
            <p:cNvSpPr/>
            <p:nvPr/>
          </p:nvSpPr>
          <p:spPr>
            <a:xfrm>
              <a:off x="6785591" y="3248095"/>
              <a:ext cx="280392" cy="280392"/>
            </a:xfrm>
            <a:custGeom>
              <a:avLst/>
              <a:gdLst/>
              <a:ahLst/>
              <a:cxnLst/>
              <a:rect l="l" t="t" r="r" b="b"/>
              <a:pathLst>
                <a:path w="347" h="346" extrusionOk="0">
                  <a:moveTo>
                    <a:pt x="0" y="0"/>
                  </a:moveTo>
                  <a:cubicBezTo>
                    <a:pt x="0" y="346"/>
                    <a:pt x="0" y="346"/>
                    <a:pt x="0" y="346"/>
                  </a:cubicBezTo>
                  <a:cubicBezTo>
                    <a:pt x="347" y="346"/>
                    <a:pt x="347" y="346"/>
                    <a:pt x="347" y="346"/>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48" y="309"/>
                  </a:moveTo>
                  <a:cubicBezTo>
                    <a:pt x="133" y="224"/>
                    <a:pt x="133" y="224"/>
                    <a:pt x="133" y="224"/>
                  </a:cubicBezTo>
                  <a:cubicBezTo>
                    <a:pt x="153" y="241"/>
                    <a:pt x="178" y="250"/>
                    <a:pt x="204" y="250"/>
                  </a:cubicBezTo>
                  <a:cubicBezTo>
                    <a:pt x="233" y="250"/>
                    <a:pt x="260" y="239"/>
                    <a:pt x="280" y="219"/>
                  </a:cubicBezTo>
                  <a:cubicBezTo>
                    <a:pt x="322" y="177"/>
                    <a:pt x="322" y="109"/>
                    <a:pt x="280" y="67"/>
                  </a:cubicBezTo>
                  <a:cubicBezTo>
                    <a:pt x="260" y="46"/>
                    <a:pt x="233" y="35"/>
                    <a:pt x="204" y="35"/>
                  </a:cubicBezTo>
                  <a:cubicBezTo>
                    <a:pt x="175" y="35"/>
                    <a:pt x="148" y="46"/>
                    <a:pt x="128" y="67"/>
                  </a:cubicBezTo>
                  <a:cubicBezTo>
                    <a:pt x="88" y="107"/>
                    <a:pt x="86" y="171"/>
                    <a:pt x="123" y="214"/>
                  </a:cubicBezTo>
                  <a:cubicBezTo>
                    <a:pt x="37" y="299"/>
                    <a:pt x="37" y="299"/>
                    <a:pt x="37" y="299"/>
                  </a:cubicBezTo>
                  <a:lnTo>
                    <a:pt x="48" y="309"/>
                  </a:lnTo>
                  <a:close/>
                  <a:moveTo>
                    <a:pt x="270" y="208"/>
                  </a:moveTo>
                  <a:cubicBezTo>
                    <a:pt x="252" y="226"/>
                    <a:pt x="229" y="236"/>
                    <a:pt x="204" y="236"/>
                  </a:cubicBezTo>
                  <a:cubicBezTo>
                    <a:pt x="179" y="236"/>
                    <a:pt x="156" y="226"/>
                    <a:pt x="138" y="208"/>
                  </a:cubicBezTo>
                  <a:cubicBezTo>
                    <a:pt x="134" y="204"/>
                    <a:pt x="129" y="199"/>
                    <a:pt x="126" y="193"/>
                  </a:cubicBezTo>
                  <a:cubicBezTo>
                    <a:pt x="139" y="193"/>
                    <a:pt x="139" y="193"/>
                    <a:pt x="139" y="193"/>
                  </a:cubicBezTo>
                  <a:cubicBezTo>
                    <a:pt x="178" y="193"/>
                    <a:pt x="178" y="193"/>
                    <a:pt x="178" y="193"/>
                  </a:cubicBezTo>
                  <a:cubicBezTo>
                    <a:pt x="193" y="193"/>
                    <a:pt x="193" y="193"/>
                    <a:pt x="193" y="193"/>
                  </a:cubicBezTo>
                  <a:cubicBezTo>
                    <a:pt x="217" y="193"/>
                    <a:pt x="217" y="193"/>
                    <a:pt x="217" y="193"/>
                  </a:cubicBezTo>
                  <a:cubicBezTo>
                    <a:pt x="231" y="193"/>
                    <a:pt x="231" y="193"/>
                    <a:pt x="231" y="193"/>
                  </a:cubicBezTo>
                  <a:cubicBezTo>
                    <a:pt x="270" y="193"/>
                    <a:pt x="270" y="193"/>
                    <a:pt x="270" y="193"/>
                  </a:cubicBezTo>
                  <a:cubicBezTo>
                    <a:pt x="282" y="193"/>
                    <a:pt x="282" y="193"/>
                    <a:pt x="282" y="193"/>
                  </a:cubicBezTo>
                  <a:cubicBezTo>
                    <a:pt x="278" y="199"/>
                    <a:pt x="274" y="204"/>
                    <a:pt x="270" y="208"/>
                  </a:cubicBezTo>
                  <a:close/>
                  <a:moveTo>
                    <a:pt x="193" y="112"/>
                  </a:moveTo>
                  <a:cubicBezTo>
                    <a:pt x="193" y="97"/>
                    <a:pt x="193" y="97"/>
                    <a:pt x="193" y="97"/>
                  </a:cubicBezTo>
                  <a:cubicBezTo>
                    <a:pt x="217" y="97"/>
                    <a:pt x="217" y="97"/>
                    <a:pt x="217" y="97"/>
                  </a:cubicBezTo>
                  <a:cubicBezTo>
                    <a:pt x="217" y="132"/>
                    <a:pt x="217" y="132"/>
                    <a:pt x="217" y="132"/>
                  </a:cubicBezTo>
                  <a:cubicBezTo>
                    <a:pt x="217" y="179"/>
                    <a:pt x="217" y="179"/>
                    <a:pt x="217" y="179"/>
                  </a:cubicBezTo>
                  <a:cubicBezTo>
                    <a:pt x="193" y="179"/>
                    <a:pt x="193" y="179"/>
                    <a:pt x="193" y="179"/>
                  </a:cubicBezTo>
                  <a:lnTo>
                    <a:pt x="193" y="112"/>
                  </a:lnTo>
                  <a:close/>
                  <a:moveTo>
                    <a:pt x="255" y="179"/>
                  </a:moveTo>
                  <a:cubicBezTo>
                    <a:pt x="231" y="179"/>
                    <a:pt x="231" y="179"/>
                    <a:pt x="231" y="179"/>
                  </a:cubicBezTo>
                  <a:cubicBezTo>
                    <a:pt x="231" y="147"/>
                    <a:pt x="231" y="147"/>
                    <a:pt x="231" y="147"/>
                  </a:cubicBezTo>
                  <a:cubicBezTo>
                    <a:pt x="255" y="147"/>
                    <a:pt x="255" y="147"/>
                    <a:pt x="255" y="147"/>
                  </a:cubicBezTo>
                  <a:lnTo>
                    <a:pt x="255" y="179"/>
                  </a:lnTo>
                  <a:close/>
                  <a:moveTo>
                    <a:pt x="178" y="179"/>
                  </a:moveTo>
                  <a:cubicBezTo>
                    <a:pt x="154" y="179"/>
                    <a:pt x="154" y="179"/>
                    <a:pt x="154" y="179"/>
                  </a:cubicBezTo>
                  <a:cubicBezTo>
                    <a:pt x="154" y="127"/>
                    <a:pt x="154" y="127"/>
                    <a:pt x="154" y="127"/>
                  </a:cubicBezTo>
                  <a:cubicBezTo>
                    <a:pt x="178" y="127"/>
                    <a:pt x="178" y="127"/>
                    <a:pt x="178" y="127"/>
                  </a:cubicBezTo>
                  <a:lnTo>
                    <a:pt x="178" y="179"/>
                  </a:lnTo>
                  <a:close/>
                  <a:moveTo>
                    <a:pt x="138" y="77"/>
                  </a:moveTo>
                  <a:cubicBezTo>
                    <a:pt x="156" y="59"/>
                    <a:pt x="179" y="50"/>
                    <a:pt x="204" y="50"/>
                  </a:cubicBezTo>
                  <a:cubicBezTo>
                    <a:pt x="229" y="50"/>
                    <a:pt x="252" y="59"/>
                    <a:pt x="270" y="77"/>
                  </a:cubicBezTo>
                  <a:cubicBezTo>
                    <a:pt x="297" y="104"/>
                    <a:pt x="304" y="145"/>
                    <a:pt x="290" y="179"/>
                  </a:cubicBezTo>
                  <a:cubicBezTo>
                    <a:pt x="270" y="179"/>
                    <a:pt x="270" y="179"/>
                    <a:pt x="270" y="179"/>
                  </a:cubicBezTo>
                  <a:cubicBezTo>
                    <a:pt x="270" y="132"/>
                    <a:pt x="270" y="132"/>
                    <a:pt x="270" y="132"/>
                  </a:cubicBezTo>
                  <a:cubicBezTo>
                    <a:pt x="231" y="132"/>
                    <a:pt x="231" y="132"/>
                    <a:pt x="231" y="132"/>
                  </a:cubicBezTo>
                  <a:cubicBezTo>
                    <a:pt x="231" y="83"/>
                    <a:pt x="231" y="83"/>
                    <a:pt x="231" y="83"/>
                  </a:cubicBezTo>
                  <a:cubicBezTo>
                    <a:pt x="178" y="83"/>
                    <a:pt x="178" y="83"/>
                    <a:pt x="178" y="83"/>
                  </a:cubicBezTo>
                  <a:cubicBezTo>
                    <a:pt x="178" y="112"/>
                    <a:pt x="178" y="112"/>
                    <a:pt x="178" y="112"/>
                  </a:cubicBezTo>
                  <a:cubicBezTo>
                    <a:pt x="139" y="112"/>
                    <a:pt x="139" y="112"/>
                    <a:pt x="139" y="112"/>
                  </a:cubicBezTo>
                  <a:cubicBezTo>
                    <a:pt x="139" y="179"/>
                    <a:pt x="139" y="179"/>
                    <a:pt x="139" y="179"/>
                  </a:cubicBezTo>
                  <a:cubicBezTo>
                    <a:pt x="118" y="179"/>
                    <a:pt x="118" y="179"/>
                    <a:pt x="118" y="179"/>
                  </a:cubicBezTo>
                  <a:cubicBezTo>
                    <a:pt x="104" y="145"/>
                    <a:pt x="111" y="104"/>
                    <a:pt x="138" y="77"/>
                  </a:cubicBezTo>
                  <a:close/>
                </a:path>
              </a:pathLst>
            </a:custGeom>
            <a:solidFill>
              <a:srgbClr val="00000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buSzPts val="1000"/>
              </a:pPr>
              <a:endParaRPr sz="1000">
                <a:latin typeface="Georgia" panose="02040502050405020303" pitchFamily="18" charset="0"/>
              </a:endParaRPr>
            </a:p>
          </p:txBody>
        </p:sp>
        <p:sp>
          <p:nvSpPr>
            <p:cNvPr id="47" name="Google Shape;1537;p216">
              <a:extLst>
                <a:ext uri="{FF2B5EF4-FFF2-40B4-BE49-F238E27FC236}">
                  <a16:creationId xmlns:a16="http://schemas.microsoft.com/office/drawing/2014/main" id="{A5462CA6-E9D3-FC73-22A1-911BB315E4BF}"/>
                </a:ext>
              </a:extLst>
            </p:cNvPr>
            <p:cNvSpPr/>
            <p:nvPr/>
          </p:nvSpPr>
          <p:spPr>
            <a:xfrm>
              <a:off x="6310379" y="4001771"/>
              <a:ext cx="280392" cy="280392"/>
            </a:xfrm>
            <a:custGeom>
              <a:avLst/>
              <a:gdLst/>
              <a:ahLst/>
              <a:cxnLst/>
              <a:rect l="l" t="t" r="r" b="b"/>
              <a:pathLst>
                <a:path w="396" h="396" extrusionOk="0">
                  <a:moveTo>
                    <a:pt x="0" y="0"/>
                  </a:moveTo>
                  <a:lnTo>
                    <a:pt x="0" y="396"/>
                  </a:lnTo>
                  <a:lnTo>
                    <a:pt x="396" y="396"/>
                  </a:lnTo>
                  <a:lnTo>
                    <a:pt x="396" y="0"/>
                  </a:lnTo>
                  <a:lnTo>
                    <a:pt x="0" y="0"/>
                  </a:lnTo>
                  <a:close/>
                  <a:moveTo>
                    <a:pt x="379" y="135"/>
                  </a:moveTo>
                  <a:lnTo>
                    <a:pt x="355" y="135"/>
                  </a:lnTo>
                  <a:lnTo>
                    <a:pt x="355" y="111"/>
                  </a:lnTo>
                  <a:lnTo>
                    <a:pt x="290" y="111"/>
                  </a:lnTo>
                  <a:lnTo>
                    <a:pt x="290" y="135"/>
                  </a:lnTo>
                  <a:lnTo>
                    <a:pt x="250" y="135"/>
                  </a:lnTo>
                  <a:lnTo>
                    <a:pt x="250" y="109"/>
                  </a:lnTo>
                  <a:lnTo>
                    <a:pt x="274" y="109"/>
                  </a:lnTo>
                  <a:lnTo>
                    <a:pt x="274" y="42"/>
                  </a:lnTo>
                  <a:lnTo>
                    <a:pt x="250" y="42"/>
                  </a:lnTo>
                  <a:lnTo>
                    <a:pt x="250" y="17"/>
                  </a:lnTo>
                  <a:lnTo>
                    <a:pt x="379" y="17"/>
                  </a:lnTo>
                  <a:lnTo>
                    <a:pt x="379" y="135"/>
                  </a:lnTo>
                  <a:close/>
                  <a:moveTo>
                    <a:pt x="339" y="127"/>
                  </a:moveTo>
                  <a:lnTo>
                    <a:pt x="339" y="159"/>
                  </a:lnTo>
                  <a:lnTo>
                    <a:pt x="307" y="159"/>
                  </a:lnTo>
                  <a:lnTo>
                    <a:pt x="307" y="127"/>
                  </a:lnTo>
                  <a:lnTo>
                    <a:pt x="339" y="127"/>
                  </a:lnTo>
                  <a:close/>
                  <a:moveTo>
                    <a:pt x="314" y="354"/>
                  </a:moveTo>
                  <a:lnTo>
                    <a:pt x="314" y="379"/>
                  </a:lnTo>
                  <a:lnTo>
                    <a:pt x="167" y="379"/>
                  </a:lnTo>
                  <a:lnTo>
                    <a:pt x="167" y="354"/>
                  </a:lnTo>
                  <a:lnTo>
                    <a:pt x="192" y="354"/>
                  </a:lnTo>
                  <a:lnTo>
                    <a:pt x="192" y="330"/>
                  </a:lnTo>
                  <a:lnTo>
                    <a:pt x="290" y="330"/>
                  </a:lnTo>
                  <a:lnTo>
                    <a:pt x="290" y="354"/>
                  </a:lnTo>
                  <a:lnTo>
                    <a:pt x="314" y="354"/>
                  </a:lnTo>
                  <a:close/>
                  <a:moveTo>
                    <a:pt x="307" y="336"/>
                  </a:moveTo>
                  <a:lnTo>
                    <a:pt x="307" y="304"/>
                  </a:lnTo>
                  <a:lnTo>
                    <a:pt x="339" y="304"/>
                  </a:lnTo>
                  <a:lnTo>
                    <a:pt x="339" y="336"/>
                  </a:lnTo>
                  <a:lnTo>
                    <a:pt x="307" y="336"/>
                  </a:lnTo>
                  <a:close/>
                  <a:moveTo>
                    <a:pt x="175" y="304"/>
                  </a:moveTo>
                  <a:lnTo>
                    <a:pt x="175" y="336"/>
                  </a:lnTo>
                  <a:lnTo>
                    <a:pt x="143" y="336"/>
                  </a:lnTo>
                  <a:lnTo>
                    <a:pt x="143" y="304"/>
                  </a:lnTo>
                  <a:lnTo>
                    <a:pt x="175" y="304"/>
                  </a:lnTo>
                  <a:close/>
                  <a:moveTo>
                    <a:pt x="192" y="312"/>
                  </a:moveTo>
                  <a:lnTo>
                    <a:pt x="192" y="287"/>
                  </a:lnTo>
                  <a:lnTo>
                    <a:pt x="167" y="287"/>
                  </a:lnTo>
                  <a:lnTo>
                    <a:pt x="167" y="220"/>
                  </a:lnTo>
                  <a:lnTo>
                    <a:pt x="208" y="220"/>
                  </a:lnTo>
                  <a:lnTo>
                    <a:pt x="208" y="245"/>
                  </a:lnTo>
                  <a:lnTo>
                    <a:pt x="232" y="245"/>
                  </a:lnTo>
                  <a:lnTo>
                    <a:pt x="232" y="312"/>
                  </a:lnTo>
                  <a:lnTo>
                    <a:pt x="192" y="312"/>
                  </a:lnTo>
                  <a:close/>
                  <a:moveTo>
                    <a:pt x="224" y="228"/>
                  </a:moveTo>
                  <a:lnTo>
                    <a:pt x="224" y="196"/>
                  </a:lnTo>
                  <a:lnTo>
                    <a:pt x="256" y="196"/>
                  </a:lnTo>
                  <a:lnTo>
                    <a:pt x="256" y="228"/>
                  </a:lnTo>
                  <a:lnTo>
                    <a:pt x="224" y="228"/>
                  </a:lnTo>
                  <a:close/>
                  <a:moveTo>
                    <a:pt x="208" y="179"/>
                  </a:moveTo>
                  <a:lnTo>
                    <a:pt x="208" y="203"/>
                  </a:lnTo>
                  <a:lnTo>
                    <a:pt x="110" y="203"/>
                  </a:lnTo>
                  <a:lnTo>
                    <a:pt x="110" y="179"/>
                  </a:lnTo>
                  <a:lnTo>
                    <a:pt x="86" y="179"/>
                  </a:lnTo>
                  <a:lnTo>
                    <a:pt x="86" y="109"/>
                  </a:lnTo>
                  <a:lnTo>
                    <a:pt x="110" y="109"/>
                  </a:lnTo>
                  <a:lnTo>
                    <a:pt x="110" y="42"/>
                  </a:lnTo>
                  <a:lnTo>
                    <a:pt x="86" y="42"/>
                  </a:lnTo>
                  <a:lnTo>
                    <a:pt x="86" y="17"/>
                  </a:lnTo>
                  <a:lnTo>
                    <a:pt x="232" y="17"/>
                  </a:lnTo>
                  <a:lnTo>
                    <a:pt x="232" y="42"/>
                  </a:lnTo>
                  <a:lnTo>
                    <a:pt x="208" y="42"/>
                  </a:lnTo>
                  <a:lnTo>
                    <a:pt x="208" y="109"/>
                  </a:lnTo>
                  <a:lnTo>
                    <a:pt x="232" y="109"/>
                  </a:lnTo>
                  <a:lnTo>
                    <a:pt x="232" y="179"/>
                  </a:lnTo>
                  <a:lnTo>
                    <a:pt x="208" y="179"/>
                  </a:lnTo>
                  <a:close/>
                  <a:moveTo>
                    <a:pt x="93" y="196"/>
                  </a:moveTo>
                  <a:lnTo>
                    <a:pt x="93" y="228"/>
                  </a:lnTo>
                  <a:lnTo>
                    <a:pt x="61" y="228"/>
                  </a:lnTo>
                  <a:lnTo>
                    <a:pt x="61" y="196"/>
                  </a:lnTo>
                  <a:lnTo>
                    <a:pt x="93" y="196"/>
                  </a:lnTo>
                  <a:close/>
                  <a:moveTo>
                    <a:pt x="93" y="60"/>
                  </a:moveTo>
                  <a:lnTo>
                    <a:pt x="93" y="92"/>
                  </a:lnTo>
                  <a:lnTo>
                    <a:pt x="61" y="92"/>
                  </a:lnTo>
                  <a:lnTo>
                    <a:pt x="61" y="60"/>
                  </a:lnTo>
                  <a:lnTo>
                    <a:pt x="93" y="60"/>
                  </a:lnTo>
                  <a:close/>
                  <a:moveTo>
                    <a:pt x="224" y="92"/>
                  </a:moveTo>
                  <a:lnTo>
                    <a:pt x="224" y="60"/>
                  </a:lnTo>
                  <a:lnTo>
                    <a:pt x="256" y="60"/>
                  </a:lnTo>
                  <a:lnTo>
                    <a:pt x="256" y="92"/>
                  </a:lnTo>
                  <a:lnTo>
                    <a:pt x="224" y="92"/>
                  </a:lnTo>
                  <a:close/>
                  <a:moveTo>
                    <a:pt x="16" y="17"/>
                  </a:moveTo>
                  <a:lnTo>
                    <a:pt x="69" y="17"/>
                  </a:lnTo>
                  <a:lnTo>
                    <a:pt x="69" y="42"/>
                  </a:lnTo>
                  <a:lnTo>
                    <a:pt x="45" y="42"/>
                  </a:lnTo>
                  <a:lnTo>
                    <a:pt x="45" y="109"/>
                  </a:lnTo>
                  <a:lnTo>
                    <a:pt x="69" y="109"/>
                  </a:lnTo>
                  <a:lnTo>
                    <a:pt x="69" y="179"/>
                  </a:lnTo>
                  <a:lnTo>
                    <a:pt x="45" y="179"/>
                  </a:lnTo>
                  <a:lnTo>
                    <a:pt x="45" y="245"/>
                  </a:lnTo>
                  <a:lnTo>
                    <a:pt x="110" y="245"/>
                  </a:lnTo>
                  <a:lnTo>
                    <a:pt x="110" y="220"/>
                  </a:lnTo>
                  <a:lnTo>
                    <a:pt x="150" y="220"/>
                  </a:lnTo>
                  <a:lnTo>
                    <a:pt x="150" y="287"/>
                  </a:lnTo>
                  <a:lnTo>
                    <a:pt x="126" y="287"/>
                  </a:lnTo>
                  <a:lnTo>
                    <a:pt x="126" y="354"/>
                  </a:lnTo>
                  <a:lnTo>
                    <a:pt x="150" y="354"/>
                  </a:lnTo>
                  <a:lnTo>
                    <a:pt x="150" y="379"/>
                  </a:lnTo>
                  <a:lnTo>
                    <a:pt x="16" y="379"/>
                  </a:lnTo>
                  <a:lnTo>
                    <a:pt x="16" y="17"/>
                  </a:lnTo>
                  <a:close/>
                  <a:moveTo>
                    <a:pt x="331" y="379"/>
                  </a:moveTo>
                  <a:lnTo>
                    <a:pt x="331" y="354"/>
                  </a:lnTo>
                  <a:lnTo>
                    <a:pt x="355" y="354"/>
                  </a:lnTo>
                  <a:lnTo>
                    <a:pt x="355" y="287"/>
                  </a:lnTo>
                  <a:lnTo>
                    <a:pt x="290" y="287"/>
                  </a:lnTo>
                  <a:lnTo>
                    <a:pt x="290" y="312"/>
                  </a:lnTo>
                  <a:lnTo>
                    <a:pt x="250" y="312"/>
                  </a:lnTo>
                  <a:lnTo>
                    <a:pt x="250" y="245"/>
                  </a:lnTo>
                  <a:lnTo>
                    <a:pt x="274" y="245"/>
                  </a:lnTo>
                  <a:lnTo>
                    <a:pt x="274" y="179"/>
                  </a:lnTo>
                  <a:lnTo>
                    <a:pt x="250" y="179"/>
                  </a:lnTo>
                  <a:lnTo>
                    <a:pt x="250" y="152"/>
                  </a:lnTo>
                  <a:lnTo>
                    <a:pt x="290" y="152"/>
                  </a:lnTo>
                  <a:lnTo>
                    <a:pt x="290" y="176"/>
                  </a:lnTo>
                  <a:lnTo>
                    <a:pt x="355" y="176"/>
                  </a:lnTo>
                  <a:lnTo>
                    <a:pt x="355" y="152"/>
                  </a:lnTo>
                  <a:lnTo>
                    <a:pt x="379" y="152"/>
                  </a:lnTo>
                  <a:lnTo>
                    <a:pt x="379" y="379"/>
                  </a:lnTo>
                  <a:lnTo>
                    <a:pt x="331" y="379"/>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buSzPts val="1000"/>
              </a:pPr>
              <a:endParaRPr sz="1000">
                <a:latin typeface="Georgia" panose="02040502050405020303" pitchFamily="18" charset="0"/>
              </a:endParaRPr>
            </a:p>
          </p:txBody>
        </p:sp>
        <p:sp>
          <p:nvSpPr>
            <p:cNvPr id="48" name="Google Shape;1538;p216">
              <a:extLst>
                <a:ext uri="{FF2B5EF4-FFF2-40B4-BE49-F238E27FC236}">
                  <a16:creationId xmlns:a16="http://schemas.microsoft.com/office/drawing/2014/main" id="{7CE910E8-2A1F-B4B5-3B22-A6DB7AB35F7A}"/>
                </a:ext>
              </a:extLst>
            </p:cNvPr>
            <p:cNvSpPr/>
            <p:nvPr/>
          </p:nvSpPr>
          <p:spPr>
            <a:xfrm>
              <a:off x="5532291" y="4001771"/>
              <a:ext cx="280392" cy="280392"/>
            </a:xfrm>
            <a:custGeom>
              <a:avLst/>
              <a:gdLst/>
              <a:ahLst/>
              <a:cxnLst/>
              <a:rect l="l" t="t" r="r" b="b"/>
              <a:pathLst>
                <a:path w="346" h="346" extrusionOk="0">
                  <a:moveTo>
                    <a:pt x="0" y="0"/>
                  </a:moveTo>
                  <a:cubicBezTo>
                    <a:pt x="0" y="346"/>
                    <a:pt x="0" y="346"/>
                    <a:pt x="0" y="346"/>
                  </a:cubicBezTo>
                  <a:cubicBezTo>
                    <a:pt x="346" y="346"/>
                    <a:pt x="346" y="346"/>
                    <a:pt x="346" y="346"/>
                  </a:cubicBezTo>
                  <a:cubicBezTo>
                    <a:pt x="346" y="0"/>
                    <a:pt x="346" y="0"/>
                    <a:pt x="346" y="0"/>
                  </a:cubicBezTo>
                  <a:lnTo>
                    <a:pt x="0" y="0"/>
                  </a:lnTo>
                  <a:close/>
                  <a:moveTo>
                    <a:pt x="209" y="249"/>
                  </a:moveTo>
                  <a:cubicBezTo>
                    <a:pt x="207" y="242"/>
                    <a:pt x="204" y="236"/>
                    <a:pt x="199" y="231"/>
                  </a:cubicBezTo>
                  <a:cubicBezTo>
                    <a:pt x="199" y="231"/>
                    <a:pt x="199" y="231"/>
                    <a:pt x="199" y="231"/>
                  </a:cubicBezTo>
                  <a:cubicBezTo>
                    <a:pt x="186" y="218"/>
                    <a:pt x="164" y="218"/>
                    <a:pt x="151" y="231"/>
                  </a:cubicBezTo>
                  <a:cubicBezTo>
                    <a:pt x="146" y="236"/>
                    <a:pt x="143" y="242"/>
                    <a:pt x="141" y="249"/>
                  </a:cubicBezTo>
                  <a:cubicBezTo>
                    <a:pt x="15" y="249"/>
                    <a:pt x="15" y="249"/>
                    <a:pt x="15" y="249"/>
                  </a:cubicBezTo>
                  <a:cubicBezTo>
                    <a:pt x="15" y="181"/>
                    <a:pt x="15" y="181"/>
                    <a:pt x="15" y="181"/>
                  </a:cubicBezTo>
                  <a:cubicBezTo>
                    <a:pt x="218" y="181"/>
                    <a:pt x="218" y="181"/>
                    <a:pt x="218" y="181"/>
                  </a:cubicBezTo>
                  <a:cubicBezTo>
                    <a:pt x="219" y="187"/>
                    <a:pt x="222" y="193"/>
                    <a:pt x="227" y="198"/>
                  </a:cubicBezTo>
                  <a:cubicBezTo>
                    <a:pt x="233" y="204"/>
                    <a:pt x="242" y="208"/>
                    <a:pt x="251" y="208"/>
                  </a:cubicBezTo>
                  <a:cubicBezTo>
                    <a:pt x="258" y="208"/>
                    <a:pt x="264" y="206"/>
                    <a:pt x="270" y="202"/>
                  </a:cubicBezTo>
                  <a:cubicBezTo>
                    <a:pt x="289" y="221"/>
                    <a:pt x="289" y="221"/>
                    <a:pt x="289" y="221"/>
                  </a:cubicBezTo>
                  <a:cubicBezTo>
                    <a:pt x="299" y="211"/>
                    <a:pt x="299" y="211"/>
                    <a:pt x="299" y="211"/>
                  </a:cubicBezTo>
                  <a:cubicBezTo>
                    <a:pt x="280" y="192"/>
                    <a:pt x="280" y="192"/>
                    <a:pt x="280" y="192"/>
                  </a:cubicBezTo>
                  <a:cubicBezTo>
                    <a:pt x="282" y="188"/>
                    <a:pt x="284" y="184"/>
                    <a:pt x="285" y="181"/>
                  </a:cubicBezTo>
                  <a:cubicBezTo>
                    <a:pt x="332" y="181"/>
                    <a:pt x="332" y="181"/>
                    <a:pt x="332" y="181"/>
                  </a:cubicBezTo>
                  <a:cubicBezTo>
                    <a:pt x="332" y="249"/>
                    <a:pt x="332" y="249"/>
                    <a:pt x="332" y="249"/>
                  </a:cubicBezTo>
                  <a:lnTo>
                    <a:pt x="209" y="249"/>
                  </a:lnTo>
                  <a:close/>
                  <a:moveTo>
                    <a:pt x="175" y="275"/>
                  </a:moveTo>
                  <a:cubicBezTo>
                    <a:pt x="170" y="275"/>
                    <a:pt x="165" y="273"/>
                    <a:pt x="161" y="269"/>
                  </a:cubicBezTo>
                  <a:cubicBezTo>
                    <a:pt x="158" y="266"/>
                    <a:pt x="156" y="261"/>
                    <a:pt x="156" y="256"/>
                  </a:cubicBezTo>
                  <a:cubicBezTo>
                    <a:pt x="156" y="250"/>
                    <a:pt x="158" y="246"/>
                    <a:pt x="161" y="242"/>
                  </a:cubicBezTo>
                  <a:cubicBezTo>
                    <a:pt x="165" y="238"/>
                    <a:pt x="170" y="236"/>
                    <a:pt x="175" y="236"/>
                  </a:cubicBezTo>
                  <a:cubicBezTo>
                    <a:pt x="180" y="236"/>
                    <a:pt x="185" y="238"/>
                    <a:pt x="189" y="242"/>
                  </a:cubicBezTo>
                  <a:cubicBezTo>
                    <a:pt x="193" y="246"/>
                    <a:pt x="195" y="250"/>
                    <a:pt x="195" y="256"/>
                  </a:cubicBezTo>
                  <a:cubicBezTo>
                    <a:pt x="195" y="261"/>
                    <a:pt x="193" y="266"/>
                    <a:pt x="189" y="269"/>
                  </a:cubicBezTo>
                  <a:cubicBezTo>
                    <a:pt x="185" y="273"/>
                    <a:pt x="180" y="275"/>
                    <a:pt x="175" y="275"/>
                  </a:cubicBezTo>
                  <a:close/>
                  <a:moveTo>
                    <a:pt x="265" y="187"/>
                  </a:moveTo>
                  <a:cubicBezTo>
                    <a:pt x="261" y="191"/>
                    <a:pt x="256" y="193"/>
                    <a:pt x="251" y="193"/>
                  </a:cubicBezTo>
                  <a:cubicBezTo>
                    <a:pt x="246" y="193"/>
                    <a:pt x="241" y="191"/>
                    <a:pt x="237" y="187"/>
                  </a:cubicBezTo>
                  <a:cubicBezTo>
                    <a:pt x="234" y="183"/>
                    <a:pt x="232" y="179"/>
                    <a:pt x="232" y="173"/>
                  </a:cubicBezTo>
                  <a:cubicBezTo>
                    <a:pt x="232" y="168"/>
                    <a:pt x="234" y="163"/>
                    <a:pt x="237" y="160"/>
                  </a:cubicBezTo>
                  <a:cubicBezTo>
                    <a:pt x="241" y="156"/>
                    <a:pt x="246" y="154"/>
                    <a:pt x="251" y="154"/>
                  </a:cubicBezTo>
                  <a:cubicBezTo>
                    <a:pt x="256" y="154"/>
                    <a:pt x="261" y="156"/>
                    <a:pt x="265" y="160"/>
                  </a:cubicBezTo>
                  <a:cubicBezTo>
                    <a:pt x="273" y="167"/>
                    <a:pt x="273" y="180"/>
                    <a:pt x="265" y="187"/>
                  </a:cubicBezTo>
                  <a:close/>
                  <a:moveTo>
                    <a:pt x="285" y="166"/>
                  </a:moveTo>
                  <a:cubicBezTo>
                    <a:pt x="283" y="160"/>
                    <a:pt x="280" y="154"/>
                    <a:pt x="275" y="149"/>
                  </a:cubicBezTo>
                  <a:cubicBezTo>
                    <a:pt x="275" y="149"/>
                    <a:pt x="275" y="149"/>
                    <a:pt x="275" y="149"/>
                  </a:cubicBezTo>
                  <a:cubicBezTo>
                    <a:pt x="262" y="136"/>
                    <a:pt x="240" y="136"/>
                    <a:pt x="227" y="149"/>
                  </a:cubicBezTo>
                  <a:cubicBezTo>
                    <a:pt x="222" y="154"/>
                    <a:pt x="219" y="160"/>
                    <a:pt x="218" y="166"/>
                  </a:cubicBezTo>
                  <a:cubicBezTo>
                    <a:pt x="15" y="166"/>
                    <a:pt x="15" y="166"/>
                    <a:pt x="15" y="166"/>
                  </a:cubicBezTo>
                  <a:cubicBezTo>
                    <a:pt x="15" y="98"/>
                    <a:pt x="15" y="98"/>
                    <a:pt x="15" y="98"/>
                  </a:cubicBezTo>
                  <a:cubicBezTo>
                    <a:pt x="53" y="98"/>
                    <a:pt x="53" y="98"/>
                    <a:pt x="53" y="98"/>
                  </a:cubicBezTo>
                  <a:cubicBezTo>
                    <a:pt x="54" y="104"/>
                    <a:pt x="57" y="110"/>
                    <a:pt x="62" y="115"/>
                  </a:cubicBezTo>
                  <a:cubicBezTo>
                    <a:pt x="69" y="121"/>
                    <a:pt x="77" y="125"/>
                    <a:pt x="86" y="125"/>
                  </a:cubicBezTo>
                  <a:cubicBezTo>
                    <a:pt x="93" y="125"/>
                    <a:pt x="99" y="123"/>
                    <a:pt x="105" y="119"/>
                  </a:cubicBezTo>
                  <a:cubicBezTo>
                    <a:pt x="124" y="138"/>
                    <a:pt x="124" y="138"/>
                    <a:pt x="124" y="138"/>
                  </a:cubicBezTo>
                  <a:cubicBezTo>
                    <a:pt x="134" y="128"/>
                    <a:pt x="134" y="128"/>
                    <a:pt x="134" y="128"/>
                  </a:cubicBezTo>
                  <a:cubicBezTo>
                    <a:pt x="115" y="109"/>
                    <a:pt x="115" y="109"/>
                    <a:pt x="115" y="109"/>
                  </a:cubicBezTo>
                  <a:cubicBezTo>
                    <a:pt x="117" y="105"/>
                    <a:pt x="119" y="102"/>
                    <a:pt x="120" y="98"/>
                  </a:cubicBezTo>
                  <a:cubicBezTo>
                    <a:pt x="332" y="98"/>
                    <a:pt x="332" y="98"/>
                    <a:pt x="332" y="98"/>
                  </a:cubicBezTo>
                  <a:cubicBezTo>
                    <a:pt x="332" y="166"/>
                    <a:pt x="332" y="166"/>
                    <a:pt x="332" y="166"/>
                  </a:cubicBezTo>
                  <a:lnTo>
                    <a:pt x="285" y="166"/>
                  </a:lnTo>
                  <a:close/>
                  <a:moveTo>
                    <a:pt x="100" y="104"/>
                  </a:moveTo>
                  <a:cubicBezTo>
                    <a:pt x="92" y="112"/>
                    <a:pt x="80" y="112"/>
                    <a:pt x="72" y="104"/>
                  </a:cubicBezTo>
                  <a:cubicBezTo>
                    <a:pt x="69" y="101"/>
                    <a:pt x="67" y="96"/>
                    <a:pt x="67" y="90"/>
                  </a:cubicBezTo>
                  <a:cubicBezTo>
                    <a:pt x="67" y="85"/>
                    <a:pt x="69" y="80"/>
                    <a:pt x="72" y="77"/>
                  </a:cubicBezTo>
                  <a:cubicBezTo>
                    <a:pt x="76" y="73"/>
                    <a:pt x="81" y="71"/>
                    <a:pt x="86" y="71"/>
                  </a:cubicBezTo>
                  <a:cubicBezTo>
                    <a:pt x="91" y="71"/>
                    <a:pt x="96" y="73"/>
                    <a:pt x="100" y="77"/>
                  </a:cubicBezTo>
                  <a:cubicBezTo>
                    <a:pt x="104" y="80"/>
                    <a:pt x="106" y="85"/>
                    <a:pt x="106" y="90"/>
                  </a:cubicBezTo>
                  <a:cubicBezTo>
                    <a:pt x="106" y="96"/>
                    <a:pt x="104" y="101"/>
                    <a:pt x="100" y="104"/>
                  </a:cubicBezTo>
                  <a:close/>
                  <a:moveTo>
                    <a:pt x="332" y="15"/>
                  </a:moveTo>
                  <a:cubicBezTo>
                    <a:pt x="332" y="83"/>
                    <a:pt x="332" y="83"/>
                    <a:pt x="332" y="83"/>
                  </a:cubicBezTo>
                  <a:cubicBezTo>
                    <a:pt x="120" y="83"/>
                    <a:pt x="120" y="83"/>
                    <a:pt x="120" y="83"/>
                  </a:cubicBezTo>
                  <a:cubicBezTo>
                    <a:pt x="118" y="77"/>
                    <a:pt x="115" y="71"/>
                    <a:pt x="110" y="66"/>
                  </a:cubicBezTo>
                  <a:cubicBezTo>
                    <a:pt x="97" y="53"/>
                    <a:pt x="75" y="53"/>
                    <a:pt x="62" y="66"/>
                  </a:cubicBezTo>
                  <a:cubicBezTo>
                    <a:pt x="57" y="71"/>
                    <a:pt x="54" y="77"/>
                    <a:pt x="53" y="83"/>
                  </a:cubicBezTo>
                  <a:cubicBezTo>
                    <a:pt x="15" y="83"/>
                    <a:pt x="15" y="83"/>
                    <a:pt x="15" y="83"/>
                  </a:cubicBezTo>
                  <a:cubicBezTo>
                    <a:pt x="15" y="15"/>
                    <a:pt x="15" y="15"/>
                    <a:pt x="15" y="15"/>
                  </a:cubicBezTo>
                  <a:lnTo>
                    <a:pt x="332" y="15"/>
                  </a:lnTo>
                  <a:close/>
                  <a:moveTo>
                    <a:pt x="15" y="332"/>
                  </a:moveTo>
                  <a:cubicBezTo>
                    <a:pt x="15" y="263"/>
                    <a:pt x="15" y="263"/>
                    <a:pt x="15" y="263"/>
                  </a:cubicBezTo>
                  <a:cubicBezTo>
                    <a:pt x="142" y="263"/>
                    <a:pt x="142" y="263"/>
                    <a:pt x="142" y="263"/>
                  </a:cubicBezTo>
                  <a:cubicBezTo>
                    <a:pt x="143" y="270"/>
                    <a:pt x="146" y="275"/>
                    <a:pt x="151" y="280"/>
                  </a:cubicBezTo>
                  <a:cubicBezTo>
                    <a:pt x="157" y="286"/>
                    <a:pt x="166" y="290"/>
                    <a:pt x="175" y="290"/>
                  </a:cubicBezTo>
                  <a:cubicBezTo>
                    <a:pt x="182" y="290"/>
                    <a:pt x="188" y="288"/>
                    <a:pt x="193" y="285"/>
                  </a:cubicBezTo>
                  <a:cubicBezTo>
                    <a:pt x="213" y="304"/>
                    <a:pt x="213" y="304"/>
                    <a:pt x="213" y="304"/>
                  </a:cubicBezTo>
                  <a:cubicBezTo>
                    <a:pt x="223" y="293"/>
                    <a:pt x="223" y="293"/>
                    <a:pt x="223" y="293"/>
                  </a:cubicBezTo>
                  <a:cubicBezTo>
                    <a:pt x="204" y="274"/>
                    <a:pt x="204" y="274"/>
                    <a:pt x="204" y="274"/>
                  </a:cubicBezTo>
                  <a:cubicBezTo>
                    <a:pt x="206" y="271"/>
                    <a:pt x="208" y="267"/>
                    <a:pt x="208" y="263"/>
                  </a:cubicBezTo>
                  <a:cubicBezTo>
                    <a:pt x="332" y="263"/>
                    <a:pt x="332" y="263"/>
                    <a:pt x="332" y="263"/>
                  </a:cubicBezTo>
                  <a:cubicBezTo>
                    <a:pt x="332" y="332"/>
                    <a:pt x="332" y="332"/>
                    <a:pt x="332" y="332"/>
                  </a:cubicBezTo>
                  <a:lnTo>
                    <a:pt x="15" y="332"/>
                  </a:lnTo>
                  <a:close/>
                </a:path>
              </a:pathLst>
            </a:custGeom>
            <a:solidFill>
              <a:schemeClr val="bg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buSzPts val="1000"/>
              </a:pPr>
              <a:endParaRPr sz="1000">
                <a:latin typeface="Georgia" panose="02040502050405020303" pitchFamily="18" charset="0"/>
              </a:endParaRPr>
            </a:p>
          </p:txBody>
        </p:sp>
        <p:sp>
          <p:nvSpPr>
            <p:cNvPr id="49" name="Google Shape;1539;p216">
              <a:extLst>
                <a:ext uri="{FF2B5EF4-FFF2-40B4-BE49-F238E27FC236}">
                  <a16:creationId xmlns:a16="http://schemas.microsoft.com/office/drawing/2014/main" id="{038637E0-5DD6-ED74-B071-2CE6437C4861}"/>
                </a:ext>
              </a:extLst>
            </p:cNvPr>
            <p:cNvSpPr/>
            <p:nvPr/>
          </p:nvSpPr>
          <p:spPr>
            <a:xfrm>
              <a:off x="5532291" y="2508684"/>
              <a:ext cx="280390" cy="280393"/>
            </a:xfrm>
            <a:custGeom>
              <a:avLst/>
              <a:gdLst/>
              <a:ahLst/>
              <a:cxnLst/>
              <a:rect l="l" t="t" r="r" b="b"/>
              <a:pathLst>
                <a:path w="2318" h="2322" extrusionOk="0">
                  <a:moveTo>
                    <a:pt x="793" y="1272"/>
                  </a:moveTo>
                  <a:cubicBezTo>
                    <a:pt x="692" y="1297"/>
                    <a:pt x="626" y="1405"/>
                    <a:pt x="649" y="1513"/>
                  </a:cubicBezTo>
                  <a:cubicBezTo>
                    <a:pt x="661" y="1564"/>
                    <a:pt x="688" y="1609"/>
                    <a:pt x="731" y="1639"/>
                  </a:cubicBezTo>
                  <a:cubicBezTo>
                    <a:pt x="762" y="1659"/>
                    <a:pt x="797" y="1668"/>
                    <a:pt x="832" y="1668"/>
                  </a:cubicBezTo>
                  <a:cubicBezTo>
                    <a:pt x="848" y="1668"/>
                    <a:pt x="860" y="1668"/>
                    <a:pt x="872" y="1664"/>
                  </a:cubicBezTo>
                  <a:cubicBezTo>
                    <a:pt x="973" y="1643"/>
                    <a:pt x="1039" y="1534"/>
                    <a:pt x="1016" y="1426"/>
                  </a:cubicBezTo>
                  <a:cubicBezTo>
                    <a:pt x="993" y="1318"/>
                    <a:pt x="895" y="1251"/>
                    <a:pt x="793" y="1272"/>
                  </a:cubicBezTo>
                  <a:close/>
                  <a:moveTo>
                    <a:pt x="911" y="1522"/>
                  </a:moveTo>
                  <a:cubicBezTo>
                    <a:pt x="899" y="1547"/>
                    <a:pt x="875" y="1559"/>
                    <a:pt x="852" y="1568"/>
                  </a:cubicBezTo>
                  <a:cubicBezTo>
                    <a:pt x="829" y="1572"/>
                    <a:pt x="805" y="1568"/>
                    <a:pt x="782" y="1551"/>
                  </a:cubicBezTo>
                  <a:cubicBezTo>
                    <a:pt x="762" y="1538"/>
                    <a:pt x="747" y="1518"/>
                    <a:pt x="743" y="1488"/>
                  </a:cubicBezTo>
                  <a:cubicBezTo>
                    <a:pt x="731" y="1438"/>
                    <a:pt x="762" y="1384"/>
                    <a:pt x="813" y="1372"/>
                  </a:cubicBezTo>
                  <a:cubicBezTo>
                    <a:pt x="836" y="1368"/>
                    <a:pt x="864" y="1372"/>
                    <a:pt x="883" y="1384"/>
                  </a:cubicBezTo>
                  <a:cubicBezTo>
                    <a:pt x="903" y="1401"/>
                    <a:pt x="918" y="1422"/>
                    <a:pt x="922" y="1447"/>
                  </a:cubicBezTo>
                  <a:cubicBezTo>
                    <a:pt x="930" y="1472"/>
                    <a:pt x="926" y="1501"/>
                    <a:pt x="911" y="1522"/>
                  </a:cubicBezTo>
                  <a:close/>
                  <a:moveTo>
                    <a:pt x="1456" y="1498"/>
                  </a:moveTo>
                  <a:cubicBezTo>
                    <a:pt x="1392" y="1197"/>
                    <a:pt x="1392" y="1197"/>
                    <a:pt x="1392" y="1197"/>
                  </a:cubicBezTo>
                  <a:cubicBezTo>
                    <a:pt x="1240" y="1193"/>
                    <a:pt x="1240" y="1193"/>
                    <a:pt x="1240" y="1193"/>
                  </a:cubicBezTo>
                  <a:cubicBezTo>
                    <a:pt x="1216" y="1165"/>
                    <a:pt x="1192" y="1137"/>
                    <a:pt x="1163" y="1113"/>
                  </a:cubicBezTo>
                  <a:cubicBezTo>
                    <a:pt x="1171" y="960"/>
                    <a:pt x="1171" y="960"/>
                    <a:pt x="1171" y="960"/>
                  </a:cubicBezTo>
                  <a:cubicBezTo>
                    <a:pt x="879" y="864"/>
                    <a:pt x="879" y="864"/>
                    <a:pt x="879" y="864"/>
                  </a:cubicBezTo>
                  <a:cubicBezTo>
                    <a:pt x="799" y="996"/>
                    <a:pt x="799" y="996"/>
                    <a:pt x="799" y="996"/>
                  </a:cubicBezTo>
                  <a:cubicBezTo>
                    <a:pt x="779" y="996"/>
                    <a:pt x="763" y="1000"/>
                    <a:pt x="743" y="1004"/>
                  </a:cubicBezTo>
                  <a:cubicBezTo>
                    <a:pt x="727" y="1008"/>
                    <a:pt x="711" y="1012"/>
                    <a:pt x="691" y="1021"/>
                  </a:cubicBezTo>
                  <a:cubicBezTo>
                    <a:pt x="563" y="936"/>
                    <a:pt x="563" y="936"/>
                    <a:pt x="563" y="936"/>
                  </a:cubicBezTo>
                  <a:cubicBezTo>
                    <a:pt x="339" y="1145"/>
                    <a:pt x="339" y="1145"/>
                    <a:pt x="339" y="1145"/>
                  </a:cubicBezTo>
                  <a:cubicBezTo>
                    <a:pt x="411" y="1278"/>
                    <a:pt x="411" y="1278"/>
                    <a:pt x="411" y="1278"/>
                  </a:cubicBezTo>
                  <a:cubicBezTo>
                    <a:pt x="395" y="1314"/>
                    <a:pt x="383" y="1350"/>
                    <a:pt x="375" y="1382"/>
                  </a:cubicBezTo>
                  <a:cubicBezTo>
                    <a:pt x="239" y="1450"/>
                    <a:pt x="239" y="1450"/>
                    <a:pt x="239" y="1450"/>
                  </a:cubicBezTo>
                  <a:cubicBezTo>
                    <a:pt x="307" y="1751"/>
                    <a:pt x="307" y="1751"/>
                    <a:pt x="307" y="1751"/>
                  </a:cubicBezTo>
                  <a:cubicBezTo>
                    <a:pt x="459" y="1755"/>
                    <a:pt x="459" y="1755"/>
                    <a:pt x="459" y="1755"/>
                  </a:cubicBezTo>
                  <a:cubicBezTo>
                    <a:pt x="479" y="1787"/>
                    <a:pt x="503" y="1816"/>
                    <a:pt x="531" y="1840"/>
                  </a:cubicBezTo>
                  <a:cubicBezTo>
                    <a:pt x="523" y="1992"/>
                    <a:pt x="523" y="1992"/>
                    <a:pt x="523" y="1992"/>
                  </a:cubicBezTo>
                  <a:cubicBezTo>
                    <a:pt x="815" y="2085"/>
                    <a:pt x="815" y="2085"/>
                    <a:pt x="815" y="2085"/>
                  </a:cubicBezTo>
                  <a:cubicBezTo>
                    <a:pt x="895" y="1956"/>
                    <a:pt x="895" y="1956"/>
                    <a:pt x="895" y="1956"/>
                  </a:cubicBezTo>
                  <a:cubicBezTo>
                    <a:pt x="915" y="1952"/>
                    <a:pt x="935" y="1948"/>
                    <a:pt x="951" y="1948"/>
                  </a:cubicBezTo>
                  <a:cubicBezTo>
                    <a:pt x="967" y="1944"/>
                    <a:pt x="983" y="1936"/>
                    <a:pt x="1003" y="1932"/>
                  </a:cubicBezTo>
                  <a:cubicBezTo>
                    <a:pt x="1131" y="2016"/>
                    <a:pt x="1131" y="2016"/>
                    <a:pt x="1131" y="2016"/>
                  </a:cubicBezTo>
                  <a:cubicBezTo>
                    <a:pt x="1360" y="1808"/>
                    <a:pt x="1360" y="1808"/>
                    <a:pt x="1360" y="1808"/>
                  </a:cubicBezTo>
                  <a:cubicBezTo>
                    <a:pt x="1288" y="1671"/>
                    <a:pt x="1288" y="1671"/>
                    <a:pt x="1288" y="1671"/>
                  </a:cubicBezTo>
                  <a:cubicBezTo>
                    <a:pt x="1300" y="1639"/>
                    <a:pt x="1312" y="1603"/>
                    <a:pt x="1320" y="1567"/>
                  </a:cubicBezTo>
                  <a:cubicBezTo>
                    <a:pt x="1456" y="1498"/>
                    <a:pt x="1456" y="1498"/>
                    <a:pt x="1456" y="1498"/>
                  </a:cubicBezTo>
                  <a:cubicBezTo>
                    <a:pt x="1456" y="1498"/>
                    <a:pt x="1456" y="1498"/>
                    <a:pt x="1456" y="1498"/>
                  </a:cubicBezTo>
                  <a:close/>
                  <a:moveTo>
                    <a:pt x="1232" y="1502"/>
                  </a:moveTo>
                  <a:cubicBezTo>
                    <a:pt x="1224" y="1543"/>
                    <a:pt x="1224" y="1543"/>
                    <a:pt x="1224" y="1543"/>
                  </a:cubicBezTo>
                  <a:cubicBezTo>
                    <a:pt x="1220" y="1575"/>
                    <a:pt x="1212" y="1607"/>
                    <a:pt x="1196" y="1639"/>
                  </a:cubicBezTo>
                  <a:cubicBezTo>
                    <a:pt x="1175" y="1675"/>
                    <a:pt x="1175" y="1675"/>
                    <a:pt x="1175" y="1675"/>
                  </a:cubicBezTo>
                  <a:cubicBezTo>
                    <a:pt x="1236" y="1787"/>
                    <a:pt x="1236" y="1787"/>
                    <a:pt x="1236" y="1787"/>
                  </a:cubicBezTo>
                  <a:cubicBezTo>
                    <a:pt x="1123" y="1892"/>
                    <a:pt x="1123" y="1892"/>
                    <a:pt x="1123" y="1892"/>
                  </a:cubicBezTo>
                  <a:cubicBezTo>
                    <a:pt x="1015" y="1824"/>
                    <a:pt x="1015" y="1824"/>
                    <a:pt x="1015" y="1824"/>
                  </a:cubicBezTo>
                  <a:cubicBezTo>
                    <a:pt x="975" y="1836"/>
                    <a:pt x="975" y="1836"/>
                    <a:pt x="975" y="1836"/>
                  </a:cubicBezTo>
                  <a:cubicBezTo>
                    <a:pt x="959" y="1844"/>
                    <a:pt x="943" y="1848"/>
                    <a:pt x="931" y="1852"/>
                  </a:cubicBezTo>
                  <a:cubicBezTo>
                    <a:pt x="915" y="1856"/>
                    <a:pt x="899" y="1856"/>
                    <a:pt x="883" y="1860"/>
                  </a:cubicBezTo>
                  <a:cubicBezTo>
                    <a:pt x="839" y="1864"/>
                    <a:pt x="839" y="1864"/>
                    <a:pt x="839" y="1864"/>
                  </a:cubicBezTo>
                  <a:cubicBezTo>
                    <a:pt x="775" y="1968"/>
                    <a:pt x="775" y="1968"/>
                    <a:pt x="775" y="1968"/>
                  </a:cubicBezTo>
                  <a:cubicBezTo>
                    <a:pt x="623" y="1924"/>
                    <a:pt x="623" y="1924"/>
                    <a:pt x="623" y="1924"/>
                  </a:cubicBezTo>
                  <a:cubicBezTo>
                    <a:pt x="631" y="1795"/>
                    <a:pt x="631" y="1795"/>
                    <a:pt x="631" y="1795"/>
                  </a:cubicBezTo>
                  <a:cubicBezTo>
                    <a:pt x="599" y="1767"/>
                    <a:pt x="599" y="1767"/>
                    <a:pt x="599" y="1767"/>
                  </a:cubicBezTo>
                  <a:cubicBezTo>
                    <a:pt x="575" y="1747"/>
                    <a:pt x="551" y="1723"/>
                    <a:pt x="535" y="1695"/>
                  </a:cubicBezTo>
                  <a:cubicBezTo>
                    <a:pt x="511" y="1663"/>
                    <a:pt x="511" y="1663"/>
                    <a:pt x="511" y="1663"/>
                  </a:cubicBezTo>
                  <a:cubicBezTo>
                    <a:pt x="383" y="1659"/>
                    <a:pt x="383" y="1659"/>
                    <a:pt x="383" y="1659"/>
                  </a:cubicBezTo>
                  <a:cubicBezTo>
                    <a:pt x="351" y="1506"/>
                    <a:pt x="351" y="1506"/>
                    <a:pt x="351" y="1506"/>
                  </a:cubicBezTo>
                  <a:cubicBezTo>
                    <a:pt x="463" y="1450"/>
                    <a:pt x="463" y="1450"/>
                    <a:pt x="463" y="1450"/>
                  </a:cubicBezTo>
                  <a:cubicBezTo>
                    <a:pt x="471" y="1406"/>
                    <a:pt x="471" y="1406"/>
                    <a:pt x="471" y="1406"/>
                  </a:cubicBezTo>
                  <a:cubicBezTo>
                    <a:pt x="475" y="1374"/>
                    <a:pt x="487" y="1346"/>
                    <a:pt x="499" y="1314"/>
                  </a:cubicBezTo>
                  <a:cubicBezTo>
                    <a:pt x="519" y="1273"/>
                    <a:pt x="519" y="1273"/>
                    <a:pt x="519" y="1273"/>
                  </a:cubicBezTo>
                  <a:cubicBezTo>
                    <a:pt x="459" y="1165"/>
                    <a:pt x="459" y="1165"/>
                    <a:pt x="459" y="1165"/>
                  </a:cubicBezTo>
                  <a:cubicBezTo>
                    <a:pt x="575" y="1057"/>
                    <a:pt x="575" y="1057"/>
                    <a:pt x="575" y="1057"/>
                  </a:cubicBezTo>
                  <a:cubicBezTo>
                    <a:pt x="679" y="1129"/>
                    <a:pt x="679" y="1129"/>
                    <a:pt x="679" y="1129"/>
                  </a:cubicBezTo>
                  <a:cubicBezTo>
                    <a:pt x="719" y="1113"/>
                    <a:pt x="719" y="1113"/>
                    <a:pt x="719" y="1113"/>
                  </a:cubicBezTo>
                  <a:cubicBezTo>
                    <a:pt x="735" y="1109"/>
                    <a:pt x="751" y="1101"/>
                    <a:pt x="767" y="1101"/>
                  </a:cubicBezTo>
                  <a:cubicBezTo>
                    <a:pt x="779" y="1097"/>
                    <a:pt x="795" y="1093"/>
                    <a:pt x="815" y="1093"/>
                  </a:cubicBezTo>
                  <a:cubicBezTo>
                    <a:pt x="855" y="1089"/>
                    <a:pt x="855" y="1089"/>
                    <a:pt x="855" y="1089"/>
                  </a:cubicBezTo>
                  <a:cubicBezTo>
                    <a:pt x="923" y="980"/>
                    <a:pt x="923" y="980"/>
                    <a:pt x="923" y="980"/>
                  </a:cubicBezTo>
                  <a:cubicBezTo>
                    <a:pt x="1071" y="1029"/>
                    <a:pt x="1071" y="1029"/>
                    <a:pt x="1071" y="1029"/>
                  </a:cubicBezTo>
                  <a:cubicBezTo>
                    <a:pt x="1063" y="1153"/>
                    <a:pt x="1063" y="1153"/>
                    <a:pt x="1063" y="1153"/>
                  </a:cubicBezTo>
                  <a:cubicBezTo>
                    <a:pt x="1095" y="1181"/>
                    <a:pt x="1095" y="1181"/>
                    <a:pt x="1095" y="1181"/>
                  </a:cubicBezTo>
                  <a:cubicBezTo>
                    <a:pt x="1123" y="1205"/>
                    <a:pt x="1143" y="1229"/>
                    <a:pt x="1163" y="1253"/>
                  </a:cubicBezTo>
                  <a:cubicBezTo>
                    <a:pt x="1188" y="1290"/>
                    <a:pt x="1188" y="1290"/>
                    <a:pt x="1188" y="1290"/>
                  </a:cubicBezTo>
                  <a:cubicBezTo>
                    <a:pt x="1312" y="1294"/>
                    <a:pt x="1312" y="1294"/>
                    <a:pt x="1312" y="1294"/>
                  </a:cubicBezTo>
                  <a:cubicBezTo>
                    <a:pt x="1344" y="1446"/>
                    <a:pt x="1344" y="1446"/>
                    <a:pt x="1344" y="1446"/>
                  </a:cubicBezTo>
                  <a:cubicBezTo>
                    <a:pt x="1232" y="1502"/>
                    <a:pt x="1232" y="1502"/>
                    <a:pt x="1232" y="1502"/>
                  </a:cubicBezTo>
                  <a:cubicBezTo>
                    <a:pt x="1232" y="1502"/>
                    <a:pt x="1232" y="1502"/>
                    <a:pt x="1232" y="1502"/>
                  </a:cubicBezTo>
                  <a:close/>
                  <a:moveTo>
                    <a:pt x="1985" y="673"/>
                  </a:moveTo>
                  <a:cubicBezTo>
                    <a:pt x="1985" y="661"/>
                    <a:pt x="1981" y="649"/>
                    <a:pt x="1981" y="637"/>
                  </a:cubicBezTo>
                  <a:cubicBezTo>
                    <a:pt x="1977" y="629"/>
                    <a:pt x="1973" y="617"/>
                    <a:pt x="1969" y="605"/>
                  </a:cubicBezTo>
                  <a:cubicBezTo>
                    <a:pt x="2033" y="514"/>
                    <a:pt x="2033" y="514"/>
                    <a:pt x="2033" y="514"/>
                  </a:cubicBezTo>
                  <a:cubicBezTo>
                    <a:pt x="1870" y="334"/>
                    <a:pt x="1870" y="334"/>
                    <a:pt x="1870" y="334"/>
                  </a:cubicBezTo>
                  <a:cubicBezTo>
                    <a:pt x="1774" y="390"/>
                    <a:pt x="1774" y="390"/>
                    <a:pt x="1774" y="390"/>
                  </a:cubicBezTo>
                  <a:cubicBezTo>
                    <a:pt x="1750" y="382"/>
                    <a:pt x="1730" y="374"/>
                    <a:pt x="1711" y="370"/>
                  </a:cubicBezTo>
                  <a:cubicBezTo>
                    <a:pt x="1663" y="270"/>
                    <a:pt x="1663" y="270"/>
                    <a:pt x="1663" y="270"/>
                  </a:cubicBezTo>
                  <a:cubicBezTo>
                    <a:pt x="1424" y="322"/>
                    <a:pt x="1424" y="322"/>
                    <a:pt x="1424" y="322"/>
                  </a:cubicBezTo>
                  <a:cubicBezTo>
                    <a:pt x="1424" y="434"/>
                    <a:pt x="1424" y="434"/>
                    <a:pt x="1424" y="434"/>
                  </a:cubicBezTo>
                  <a:cubicBezTo>
                    <a:pt x="1404" y="446"/>
                    <a:pt x="1388" y="462"/>
                    <a:pt x="1372" y="478"/>
                  </a:cubicBezTo>
                  <a:cubicBezTo>
                    <a:pt x="1261" y="470"/>
                    <a:pt x="1261" y="470"/>
                    <a:pt x="1261" y="470"/>
                  </a:cubicBezTo>
                  <a:cubicBezTo>
                    <a:pt x="1189" y="701"/>
                    <a:pt x="1189" y="701"/>
                    <a:pt x="1189" y="701"/>
                  </a:cubicBezTo>
                  <a:cubicBezTo>
                    <a:pt x="1284" y="757"/>
                    <a:pt x="1284" y="757"/>
                    <a:pt x="1284" y="757"/>
                  </a:cubicBezTo>
                  <a:cubicBezTo>
                    <a:pt x="1284" y="769"/>
                    <a:pt x="1288" y="781"/>
                    <a:pt x="1288" y="789"/>
                  </a:cubicBezTo>
                  <a:cubicBezTo>
                    <a:pt x="1292" y="801"/>
                    <a:pt x="1296" y="813"/>
                    <a:pt x="1300" y="825"/>
                  </a:cubicBezTo>
                  <a:cubicBezTo>
                    <a:pt x="1237" y="917"/>
                    <a:pt x="1237" y="917"/>
                    <a:pt x="1237" y="917"/>
                  </a:cubicBezTo>
                  <a:cubicBezTo>
                    <a:pt x="1400" y="1093"/>
                    <a:pt x="1400" y="1093"/>
                    <a:pt x="1400" y="1093"/>
                  </a:cubicBezTo>
                  <a:cubicBezTo>
                    <a:pt x="1496" y="1041"/>
                    <a:pt x="1496" y="1041"/>
                    <a:pt x="1496" y="1041"/>
                  </a:cubicBezTo>
                  <a:cubicBezTo>
                    <a:pt x="1519" y="1049"/>
                    <a:pt x="1539" y="1057"/>
                    <a:pt x="1559" y="1061"/>
                  </a:cubicBezTo>
                  <a:cubicBezTo>
                    <a:pt x="1611" y="1161"/>
                    <a:pt x="1611" y="1161"/>
                    <a:pt x="1611" y="1161"/>
                  </a:cubicBezTo>
                  <a:cubicBezTo>
                    <a:pt x="1846" y="1109"/>
                    <a:pt x="1846" y="1109"/>
                    <a:pt x="1846" y="1109"/>
                  </a:cubicBezTo>
                  <a:cubicBezTo>
                    <a:pt x="1846" y="997"/>
                    <a:pt x="1846" y="997"/>
                    <a:pt x="1846" y="997"/>
                  </a:cubicBezTo>
                  <a:cubicBezTo>
                    <a:pt x="1866" y="985"/>
                    <a:pt x="1882" y="969"/>
                    <a:pt x="1898" y="953"/>
                  </a:cubicBezTo>
                  <a:cubicBezTo>
                    <a:pt x="2009" y="961"/>
                    <a:pt x="2009" y="961"/>
                    <a:pt x="2009" y="961"/>
                  </a:cubicBezTo>
                  <a:cubicBezTo>
                    <a:pt x="2081" y="729"/>
                    <a:pt x="2081" y="729"/>
                    <a:pt x="2081" y="729"/>
                  </a:cubicBezTo>
                  <a:cubicBezTo>
                    <a:pt x="1985" y="673"/>
                    <a:pt x="1985" y="673"/>
                    <a:pt x="1985" y="673"/>
                  </a:cubicBezTo>
                  <a:cubicBezTo>
                    <a:pt x="1985" y="673"/>
                    <a:pt x="1985" y="673"/>
                    <a:pt x="1985" y="673"/>
                  </a:cubicBezTo>
                  <a:close/>
                  <a:moveTo>
                    <a:pt x="1408" y="837"/>
                  </a:moveTo>
                  <a:cubicBezTo>
                    <a:pt x="1396" y="801"/>
                    <a:pt x="1396" y="801"/>
                    <a:pt x="1396" y="801"/>
                  </a:cubicBezTo>
                  <a:cubicBezTo>
                    <a:pt x="1392" y="789"/>
                    <a:pt x="1388" y="781"/>
                    <a:pt x="1384" y="769"/>
                  </a:cubicBezTo>
                  <a:cubicBezTo>
                    <a:pt x="1384" y="761"/>
                    <a:pt x="1384" y="749"/>
                    <a:pt x="1380" y="737"/>
                  </a:cubicBezTo>
                  <a:cubicBezTo>
                    <a:pt x="1376" y="701"/>
                    <a:pt x="1376" y="701"/>
                    <a:pt x="1376" y="701"/>
                  </a:cubicBezTo>
                  <a:cubicBezTo>
                    <a:pt x="1304" y="657"/>
                    <a:pt x="1304" y="657"/>
                    <a:pt x="1304" y="657"/>
                  </a:cubicBezTo>
                  <a:cubicBezTo>
                    <a:pt x="1332" y="573"/>
                    <a:pt x="1332" y="573"/>
                    <a:pt x="1332" y="573"/>
                  </a:cubicBezTo>
                  <a:cubicBezTo>
                    <a:pt x="1416" y="577"/>
                    <a:pt x="1416" y="577"/>
                    <a:pt x="1416" y="577"/>
                  </a:cubicBezTo>
                  <a:cubicBezTo>
                    <a:pt x="1440" y="549"/>
                    <a:pt x="1440" y="549"/>
                    <a:pt x="1440" y="549"/>
                  </a:cubicBezTo>
                  <a:cubicBezTo>
                    <a:pt x="1456" y="534"/>
                    <a:pt x="1472" y="518"/>
                    <a:pt x="1488" y="506"/>
                  </a:cubicBezTo>
                  <a:cubicBezTo>
                    <a:pt x="1519" y="486"/>
                    <a:pt x="1519" y="486"/>
                    <a:pt x="1519" y="486"/>
                  </a:cubicBezTo>
                  <a:cubicBezTo>
                    <a:pt x="1523" y="402"/>
                    <a:pt x="1523" y="402"/>
                    <a:pt x="1523" y="402"/>
                  </a:cubicBezTo>
                  <a:cubicBezTo>
                    <a:pt x="1607" y="382"/>
                    <a:pt x="1607" y="382"/>
                    <a:pt x="1607" y="382"/>
                  </a:cubicBezTo>
                  <a:cubicBezTo>
                    <a:pt x="1643" y="458"/>
                    <a:pt x="1643" y="458"/>
                    <a:pt x="1643" y="458"/>
                  </a:cubicBezTo>
                  <a:cubicBezTo>
                    <a:pt x="1679" y="462"/>
                    <a:pt x="1679" y="462"/>
                    <a:pt x="1679" y="462"/>
                  </a:cubicBezTo>
                  <a:cubicBezTo>
                    <a:pt x="1703" y="466"/>
                    <a:pt x="1723" y="474"/>
                    <a:pt x="1742" y="486"/>
                  </a:cubicBezTo>
                  <a:cubicBezTo>
                    <a:pt x="1774" y="498"/>
                    <a:pt x="1774" y="498"/>
                    <a:pt x="1774" y="498"/>
                  </a:cubicBezTo>
                  <a:cubicBezTo>
                    <a:pt x="1850" y="458"/>
                    <a:pt x="1850" y="458"/>
                    <a:pt x="1850" y="458"/>
                  </a:cubicBezTo>
                  <a:cubicBezTo>
                    <a:pt x="1910" y="522"/>
                    <a:pt x="1910" y="522"/>
                    <a:pt x="1910" y="522"/>
                  </a:cubicBezTo>
                  <a:cubicBezTo>
                    <a:pt x="1862" y="593"/>
                    <a:pt x="1862" y="593"/>
                    <a:pt x="1862" y="593"/>
                  </a:cubicBezTo>
                  <a:cubicBezTo>
                    <a:pt x="1874" y="629"/>
                    <a:pt x="1874" y="629"/>
                    <a:pt x="1874" y="629"/>
                  </a:cubicBezTo>
                  <a:cubicBezTo>
                    <a:pt x="1878" y="641"/>
                    <a:pt x="1882" y="649"/>
                    <a:pt x="1886" y="661"/>
                  </a:cubicBezTo>
                  <a:cubicBezTo>
                    <a:pt x="1886" y="669"/>
                    <a:pt x="1886" y="681"/>
                    <a:pt x="1890" y="693"/>
                  </a:cubicBezTo>
                  <a:cubicBezTo>
                    <a:pt x="1894" y="729"/>
                    <a:pt x="1894" y="729"/>
                    <a:pt x="1894" y="729"/>
                  </a:cubicBezTo>
                  <a:cubicBezTo>
                    <a:pt x="1965" y="773"/>
                    <a:pt x="1965" y="773"/>
                    <a:pt x="1965" y="773"/>
                  </a:cubicBezTo>
                  <a:cubicBezTo>
                    <a:pt x="1938" y="857"/>
                    <a:pt x="1938" y="857"/>
                    <a:pt x="1938" y="857"/>
                  </a:cubicBezTo>
                  <a:cubicBezTo>
                    <a:pt x="1854" y="853"/>
                    <a:pt x="1854" y="853"/>
                    <a:pt x="1854" y="853"/>
                  </a:cubicBezTo>
                  <a:cubicBezTo>
                    <a:pt x="1830" y="881"/>
                    <a:pt x="1830" y="881"/>
                    <a:pt x="1830" y="881"/>
                  </a:cubicBezTo>
                  <a:cubicBezTo>
                    <a:pt x="1814" y="897"/>
                    <a:pt x="1798" y="913"/>
                    <a:pt x="1782" y="925"/>
                  </a:cubicBezTo>
                  <a:cubicBezTo>
                    <a:pt x="1750" y="945"/>
                    <a:pt x="1750" y="945"/>
                    <a:pt x="1750" y="945"/>
                  </a:cubicBezTo>
                  <a:cubicBezTo>
                    <a:pt x="1746" y="1029"/>
                    <a:pt x="1746" y="1029"/>
                    <a:pt x="1746" y="1029"/>
                  </a:cubicBezTo>
                  <a:cubicBezTo>
                    <a:pt x="1663" y="1049"/>
                    <a:pt x="1663" y="1049"/>
                    <a:pt x="1663" y="1049"/>
                  </a:cubicBezTo>
                  <a:cubicBezTo>
                    <a:pt x="1627" y="973"/>
                    <a:pt x="1627" y="973"/>
                    <a:pt x="1627" y="973"/>
                  </a:cubicBezTo>
                  <a:cubicBezTo>
                    <a:pt x="1591" y="965"/>
                    <a:pt x="1591" y="965"/>
                    <a:pt x="1591" y="965"/>
                  </a:cubicBezTo>
                  <a:cubicBezTo>
                    <a:pt x="1567" y="965"/>
                    <a:pt x="1547" y="957"/>
                    <a:pt x="1527" y="945"/>
                  </a:cubicBezTo>
                  <a:cubicBezTo>
                    <a:pt x="1496" y="929"/>
                    <a:pt x="1496" y="929"/>
                    <a:pt x="1496" y="929"/>
                  </a:cubicBezTo>
                  <a:cubicBezTo>
                    <a:pt x="1420" y="973"/>
                    <a:pt x="1420" y="973"/>
                    <a:pt x="1420" y="973"/>
                  </a:cubicBezTo>
                  <a:cubicBezTo>
                    <a:pt x="1360" y="909"/>
                    <a:pt x="1360" y="909"/>
                    <a:pt x="1360" y="909"/>
                  </a:cubicBezTo>
                  <a:cubicBezTo>
                    <a:pt x="1408" y="837"/>
                    <a:pt x="1408" y="837"/>
                    <a:pt x="1408" y="837"/>
                  </a:cubicBezTo>
                  <a:cubicBezTo>
                    <a:pt x="1408" y="837"/>
                    <a:pt x="1408" y="837"/>
                    <a:pt x="1408" y="837"/>
                  </a:cubicBezTo>
                  <a:close/>
                  <a:moveTo>
                    <a:pt x="1563" y="841"/>
                  </a:moveTo>
                  <a:cubicBezTo>
                    <a:pt x="1587" y="856"/>
                    <a:pt x="1616" y="864"/>
                    <a:pt x="1645" y="864"/>
                  </a:cubicBezTo>
                  <a:cubicBezTo>
                    <a:pt x="1657" y="864"/>
                    <a:pt x="1665" y="864"/>
                    <a:pt x="1677" y="860"/>
                  </a:cubicBezTo>
                  <a:cubicBezTo>
                    <a:pt x="1759" y="845"/>
                    <a:pt x="1812" y="770"/>
                    <a:pt x="1796" y="691"/>
                  </a:cubicBezTo>
                  <a:cubicBezTo>
                    <a:pt x="1796" y="691"/>
                    <a:pt x="1796" y="691"/>
                    <a:pt x="1796" y="691"/>
                  </a:cubicBezTo>
                  <a:cubicBezTo>
                    <a:pt x="1775" y="616"/>
                    <a:pt x="1694" y="567"/>
                    <a:pt x="1612" y="586"/>
                  </a:cubicBezTo>
                  <a:cubicBezTo>
                    <a:pt x="1571" y="593"/>
                    <a:pt x="1539" y="616"/>
                    <a:pt x="1514" y="646"/>
                  </a:cubicBezTo>
                  <a:cubicBezTo>
                    <a:pt x="1494" y="680"/>
                    <a:pt x="1485" y="717"/>
                    <a:pt x="1494" y="755"/>
                  </a:cubicBezTo>
                  <a:cubicBezTo>
                    <a:pt x="1502" y="789"/>
                    <a:pt x="1526" y="823"/>
                    <a:pt x="1563" y="841"/>
                  </a:cubicBezTo>
                  <a:close/>
                  <a:moveTo>
                    <a:pt x="1600" y="695"/>
                  </a:moveTo>
                  <a:cubicBezTo>
                    <a:pt x="1608" y="683"/>
                    <a:pt x="1620" y="676"/>
                    <a:pt x="1632" y="676"/>
                  </a:cubicBezTo>
                  <a:cubicBezTo>
                    <a:pt x="1636" y="672"/>
                    <a:pt x="1641" y="672"/>
                    <a:pt x="1645" y="672"/>
                  </a:cubicBezTo>
                  <a:cubicBezTo>
                    <a:pt x="1669" y="672"/>
                    <a:pt x="1690" y="691"/>
                    <a:pt x="1698" y="713"/>
                  </a:cubicBezTo>
                  <a:cubicBezTo>
                    <a:pt x="1702" y="725"/>
                    <a:pt x="1698" y="740"/>
                    <a:pt x="1690" y="751"/>
                  </a:cubicBezTo>
                  <a:cubicBezTo>
                    <a:pt x="1681" y="759"/>
                    <a:pt x="1669" y="770"/>
                    <a:pt x="1657" y="770"/>
                  </a:cubicBezTo>
                  <a:cubicBezTo>
                    <a:pt x="1628" y="777"/>
                    <a:pt x="1600" y="759"/>
                    <a:pt x="1592" y="732"/>
                  </a:cubicBezTo>
                  <a:cubicBezTo>
                    <a:pt x="1587" y="721"/>
                    <a:pt x="1592" y="706"/>
                    <a:pt x="1600" y="695"/>
                  </a:cubicBezTo>
                  <a:close/>
                  <a:moveTo>
                    <a:pt x="0" y="0"/>
                  </a:moveTo>
                  <a:cubicBezTo>
                    <a:pt x="0" y="2322"/>
                    <a:pt x="0" y="2322"/>
                    <a:pt x="0" y="2322"/>
                  </a:cubicBezTo>
                  <a:cubicBezTo>
                    <a:pt x="2318" y="2322"/>
                    <a:pt x="2318" y="2322"/>
                    <a:pt x="2318" y="2322"/>
                  </a:cubicBezTo>
                  <a:cubicBezTo>
                    <a:pt x="2318" y="0"/>
                    <a:pt x="2318" y="0"/>
                    <a:pt x="2318" y="0"/>
                  </a:cubicBezTo>
                  <a:cubicBezTo>
                    <a:pt x="0" y="0"/>
                    <a:pt x="0" y="0"/>
                    <a:pt x="0" y="0"/>
                  </a:cubicBezTo>
                  <a:cubicBezTo>
                    <a:pt x="0" y="0"/>
                    <a:pt x="0" y="0"/>
                    <a:pt x="0" y="0"/>
                  </a:cubicBezTo>
                  <a:close/>
                  <a:moveTo>
                    <a:pt x="2199" y="2203"/>
                  </a:moveTo>
                  <a:cubicBezTo>
                    <a:pt x="119" y="2203"/>
                    <a:pt x="119" y="2203"/>
                    <a:pt x="119" y="2203"/>
                  </a:cubicBezTo>
                  <a:cubicBezTo>
                    <a:pt x="119" y="90"/>
                    <a:pt x="119" y="90"/>
                    <a:pt x="119" y="90"/>
                  </a:cubicBezTo>
                  <a:cubicBezTo>
                    <a:pt x="2199" y="90"/>
                    <a:pt x="2199" y="90"/>
                    <a:pt x="2199" y="90"/>
                  </a:cubicBezTo>
                  <a:cubicBezTo>
                    <a:pt x="2199" y="2203"/>
                    <a:pt x="2199" y="2203"/>
                    <a:pt x="2199" y="2203"/>
                  </a:cubicBezTo>
                  <a:cubicBezTo>
                    <a:pt x="2199" y="2203"/>
                    <a:pt x="2199" y="2203"/>
                    <a:pt x="2199" y="2203"/>
                  </a:cubicBezTo>
                  <a:close/>
                </a:path>
              </a:pathLst>
            </a:custGeom>
            <a:solidFill>
              <a:schemeClr val="tx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sp>
          <p:nvSpPr>
            <p:cNvPr id="50" name="Google Shape;1540;p216">
              <a:extLst>
                <a:ext uri="{FF2B5EF4-FFF2-40B4-BE49-F238E27FC236}">
                  <a16:creationId xmlns:a16="http://schemas.microsoft.com/office/drawing/2014/main" id="{E6B40726-43EE-A2B7-4FB0-50594C07784A}"/>
                </a:ext>
              </a:extLst>
            </p:cNvPr>
            <p:cNvSpPr/>
            <p:nvPr/>
          </p:nvSpPr>
          <p:spPr>
            <a:xfrm>
              <a:off x="5079320" y="3248095"/>
              <a:ext cx="280391" cy="280392"/>
            </a:xfrm>
            <a:custGeom>
              <a:avLst/>
              <a:gdLst/>
              <a:ahLst/>
              <a:cxnLst/>
              <a:rect l="l" t="t" r="r" b="b"/>
              <a:pathLst>
                <a:path w="651" h="659" extrusionOk="0">
                  <a:moveTo>
                    <a:pt x="129" y="251"/>
                  </a:moveTo>
                  <a:lnTo>
                    <a:pt x="234" y="251"/>
                  </a:lnTo>
                  <a:lnTo>
                    <a:pt x="234" y="290"/>
                  </a:lnTo>
                  <a:lnTo>
                    <a:pt x="129" y="290"/>
                  </a:lnTo>
                  <a:lnTo>
                    <a:pt x="129" y="251"/>
                  </a:lnTo>
                  <a:lnTo>
                    <a:pt x="129" y="251"/>
                  </a:lnTo>
                  <a:close/>
                  <a:moveTo>
                    <a:pt x="129" y="369"/>
                  </a:moveTo>
                  <a:lnTo>
                    <a:pt x="129" y="409"/>
                  </a:lnTo>
                  <a:lnTo>
                    <a:pt x="234" y="409"/>
                  </a:lnTo>
                  <a:lnTo>
                    <a:pt x="234" y="369"/>
                  </a:lnTo>
                  <a:lnTo>
                    <a:pt x="129" y="369"/>
                  </a:lnTo>
                  <a:lnTo>
                    <a:pt x="129" y="369"/>
                  </a:lnTo>
                  <a:close/>
                  <a:moveTo>
                    <a:pt x="129" y="488"/>
                  </a:moveTo>
                  <a:lnTo>
                    <a:pt x="129" y="514"/>
                  </a:lnTo>
                  <a:lnTo>
                    <a:pt x="234" y="514"/>
                  </a:lnTo>
                  <a:lnTo>
                    <a:pt x="234" y="488"/>
                  </a:lnTo>
                  <a:lnTo>
                    <a:pt x="129" y="488"/>
                  </a:lnTo>
                  <a:lnTo>
                    <a:pt x="129" y="488"/>
                  </a:lnTo>
                  <a:close/>
                  <a:moveTo>
                    <a:pt x="403" y="369"/>
                  </a:moveTo>
                  <a:lnTo>
                    <a:pt x="403" y="409"/>
                  </a:lnTo>
                  <a:lnTo>
                    <a:pt x="547" y="409"/>
                  </a:lnTo>
                  <a:lnTo>
                    <a:pt x="547" y="369"/>
                  </a:lnTo>
                  <a:lnTo>
                    <a:pt x="403" y="369"/>
                  </a:lnTo>
                  <a:lnTo>
                    <a:pt x="403" y="369"/>
                  </a:lnTo>
                  <a:close/>
                  <a:moveTo>
                    <a:pt x="403" y="488"/>
                  </a:moveTo>
                  <a:lnTo>
                    <a:pt x="403" y="514"/>
                  </a:lnTo>
                  <a:lnTo>
                    <a:pt x="547" y="514"/>
                  </a:lnTo>
                  <a:lnTo>
                    <a:pt x="547" y="488"/>
                  </a:lnTo>
                  <a:lnTo>
                    <a:pt x="403" y="488"/>
                  </a:lnTo>
                  <a:lnTo>
                    <a:pt x="403" y="488"/>
                  </a:lnTo>
                  <a:close/>
                  <a:moveTo>
                    <a:pt x="299" y="659"/>
                  </a:moveTo>
                  <a:lnTo>
                    <a:pt x="299" y="659"/>
                  </a:lnTo>
                  <a:lnTo>
                    <a:pt x="299" y="251"/>
                  </a:lnTo>
                  <a:lnTo>
                    <a:pt x="651" y="251"/>
                  </a:lnTo>
                  <a:lnTo>
                    <a:pt x="651" y="659"/>
                  </a:lnTo>
                  <a:lnTo>
                    <a:pt x="299" y="659"/>
                  </a:lnTo>
                  <a:lnTo>
                    <a:pt x="299" y="659"/>
                  </a:lnTo>
                  <a:close/>
                  <a:moveTo>
                    <a:pt x="321" y="284"/>
                  </a:moveTo>
                  <a:lnTo>
                    <a:pt x="321" y="284"/>
                  </a:lnTo>
                  <a:lnTo>
                    <a:pt x="321" y="627"/>
                  </a:lnTo>
                  <a:lnTo>
                    <a:pt x="630" y="627"/>
                  </a:lnTo>
                  <a:lnTo>
                    <a:pt x="630" y="284"/>
                  </a:lnTo>
                  <a:lnTo>
                    <a:pt x="321" y="284"/>
                  </a:lnTo>
                  <a:lnTo>
                    <a:pt x="321" y="284"/>
                  </a:lnTo>
                  <a:close/>
                  <a:moveTo>
                    <a:pt x="129" y="133"/>
                  </a:moveTo>
                  <a:lnTo>
                    <a:pt x="129" y="172"/>
                  </a:lnTo>
                  <a:lnTo>
                    <a:pt x="403" y="172"/>
                  </a:lnTo>
                  <a:lnTo>
                    <a:pt x="403" y="133"/>
                  </a:lnTo>
                  <a:lnTo>
                    <a:pt x="129" y="133"/>
                  </a:lnTo>
                  <a:lnTo>
                    <a:pt x="129" y="133"/>
                  </a:lnTo>
                  <a:close/>
                  <a:moveTo>
                    <a:pt x="514" y="0"/>
                  </a:moveTo>
                  <a:lnTo>
                    <a:pt x="514" y="0"/>
                  </a:lnTo>
                  <a:lnTo>
                    <a:pt x="651" y="139"/>
                  </a:lnTo>
                  <a:lnTo>
                    <a:pt x="651" y="214"/>
                  </a:lnTo>
                  <a:lnTo>
                    <a:pt x="630" y="214"/>
                  </a:lnTo>
                  <a:lnTo>
                    <a:pt x="630" y="171"/>
                  </a:lnTo>
                  <a:lnTo>
                    <a:pt x="494" y="171"/>
                  </a:lnTo>
                  <a:lnTo>
                    <a:pt x="494" y="33"/>
                  </a:lnTo>
                  <a:lnTo>
                    <a:pt x="31" y="33"/>
                  </a:lnTo>
                  <a:lnTo>
                    <a:pt x="31" y="627"/>
                  </a:lnTo>
                  <a:lnTo>
                    <a:pt x="262" y="627"/>
                  </a:lnTo>
                  <a:lnTo>
                    <a:pt x="262" y="659"/>
                  </a:lnTo>
                  <a:lnTo>
                    <a:pt x="0" y="659"/>
                  </a:lnTo>
                  <a:lnTo>
                    <a:pt x="0" y="0"/>
                  </a:lnTo>
                  <a:lnTo>
                    <a:pt x="514" y="0"/>
                  </a:lnTo>
                  <a:lnTo>
                    <a:pt x="514" y="0"/>
                  </a:lnTo>
                  <a:close/>
                  <a:moveTo>
                    <a:pt x="525" y="54"/>
                  </a:moveTo>
                  <a:lnTo>
                    <a:pt x="525" y="54"/>
                  </a:lnTo>
                  <a:lnTo>
                    <a:pt x="525" y="139"/>
                  </a:lnTo>
                  <a:lnTo>
                    <a:pt x="609" y="139"/>
                  </a:lnTo>
                  <a:lnTo>
                    <a:pt x="525" y="54"/>
                  </a:lnTo>
                  <a:lnTo>
                    <a:pt x="525" y="54"/>
                  </a:lnTo>
                  <a:close/>
                </a:path>
              </a:pathLst>
            </a:custGeom>
            <a:solidFill>
              <a:schemeClr val="bg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endParaRPr sz="1000">
                <a:latin typeface="Georgia" panose="02040502050405020303" pitchFamily="18" charset="0"/>
              </a:endParaRPr>
            </a:p>
          </p:txBody>
        </p:sp>
      </p:grpSp>
      <p:sp>
        <p:nvSpPr>
          <p:cNvPr id="51" name="Google Shape;1513;p216">
            <a:extLst>
              <a:ext uri="{FF2B5EF4-FFF2-40B4-BE49-F238E27FC236}">
                <a16:creationId xmlns:a16="http://schemas.microsoft.com/office/drawing/2014/main" id="{185995B0-1DBD-C9FC-976C-5097F847919C}"/>
              </a:ext>
            </a:extLst>
          </p:cNvPr>
          <p:cNvSpPr txBox="1"/>
          <p:nvPr/>
        </p:nvSpPr>
        <p:spPr>
          <a:xfrm>
            <a:off x="7826396" y="4522743"/>
            <a:ext cx="3919631" cy="78996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82880" marR="5080" indent="-182880" defTabSz="1219170">
              <a:spcAft>
                <a:spcPts val="200"/>
              </a:spcAft>
              <a:buSzPct val="100000"/>
            </a:pPr>
            <a:r>
              <a:rPr lang="en-US" sz="1200" b="1" dirty="0">
                <a:solidFill>
                  <a:srgbClr val="D04A02"/>
                </a:solidFill>
                <a:latin typeface="Arial" panose="020B0604020202020204" pitchFamily="34" charset="0"/>
                <a:cs typeface="Arial" panose="020B0604020202020204" pitchFamily="34" charset="0"/>
              </a:rPr>
              <a:t>Intermediary services</a:t>
            </a:r>
          </a:p>
          <a:p>
            <a:pPr marL="0" lvl="1" defTabSz="1219170">
              <a:spcAft>
                <a:spcPts val="200"/>
              </a:spcAft>
              <a:buSzPct val="100000"/>
            </a:pPr>
            <a:r>
              <a:rPr lang="en-US" sz="1200" dirty="0">
                <a:latin typeface="Arial" panose="020B0604020202020204" pitchFamily="34" charset="0"/>
                <a:cs typeface="Arial" panose="020B0604020202020204" pitchFamily="34" charset="0"/>
              </a:rPr>
              <a:t>Valuation of intermediary services should be aligned to TP principles as a reduced value (i.e. cost plus) may not always be accepted by the authorities?</a:t>
            </a:r>
          </a:p>
        </p:txBody>
      </p:sp>
      <p:sp>
        <p:nvSpPr>
          <p:cNvPr id="53" name="Google Shape;1512;p216">
            <a:extLst>
              <a:ext uri="{FF2B5EF4-FFF2-40B4-BE49-F238E27FC236}">
                <a16:creationId xmlns:a16="http://schemas.microsoft.com/office/drawing/2014/main" id="{8F710D64-CF75-80AB-2FD7-036E29B3285C}"/>
              </a:ext>
            </a:extLst>
          </p:cNvPr>
          <p:cNvSpPr txBox="1"/>
          <p:nvPr/>
        </p:nvSpPr>
        <p:spPr>
          <a:xfrm>
            <a:off x="456841" y="5441358"/>
            <a:ext cx="11292247" cy="738664"/>
          </a:xfrm>
          <a:prstGeom prst="rect">
            <a:avLst/>
          </a:prstGeom>
          <a:solidFill>
            <a:schemeClr val="bg2"/>
          </a:solidFill>
          <a:ln>
            <a:noFill/>
          </a:ln>
        </p:spPr>
        <p:txBody>
          <a:bodyPr spcFirstLastPara="1" wrap="square" lIns="91440" tIns="91440" rIns="91440" bIns="9144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R="5080" algn="ctr" defTabSz="1219170"/>
            <a:r>
              <a:rPr lang="en-US" sz="1200" b="1" dirty="0">
                <a:solidFill>
                  <a:schemeClr val="tx1"/>
                </a:solidFill>
                <a:latin typeface="Arial" panose="020B0604020202020204" pitchFamily="34" charset="0"/>
                <a:cs typeface="Arial" panose="020B0604020202020204" pitchFamily="34" charset="0"/>
              </a:rPr>
              <a:t>Monitoring related parties &amp; related party transactions</a:t>
            </a:r>
          </a:p>
          <a:p>
            <a:pPr algn="ctr" defTabSz="1219170">
              <a:buSzPts val="850"/>
            </a:pPr>
            <a:r>
              <a:rPr lang="en-US" sz="1200" dirty="0">
                <a:solidFill>
                  <a:schemeClr val="tx1"/>
                </a:solidFill>
                <a:latin typeface="Arial" panose="020B0604020202020204" pitchFamily="34" charset="0"/>
                <a:cs typeface="Arial" panose="020B0604020202020204" pitchFamily="34" charset="0"/>
              </a:rPr>
              <a:t>Keep the RPT policy updated considering the “expanded RP” list and concerned RPTs, material RPT threshold, material modification to the RPT, exempted RPTs for approval purposes, etc.,</a:t>
            </a:r>
          </a:p>
        </p:txBody>
      </p:sp>
      <p:sp>
        <p:nvSpPr>
          <p:cNvPr id="6" name="Rectangle 5">
            <a:extLst>
              <a:ext uri="{FF2B5EF4-FFF2-40B4-BE49-F238E27FC236}">
                <a16:creationId xmlns:a16="http://schemas.microsoft.com/office/drawing/2014/main" id="{2C589D16-BBF5-C41A-4DDC-CEE95B931A7B}"/>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410081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C6CE9C0-D94D-C886-AE0A-669BA2EAF7EF}"/>
              </a:ext>
            </a:extLst>
          </p:cNvPr>
          <p:cNvGraphicFramePr>
            <a:graphicFrameLocks noChangeAspect="1"/>
          </p:cNvGraphicFramePr>
          <p:nvPr>
            <p:custDataLst>
              <p:tags r:id="rId1"/>
            </p:custDataLst>
            <p:extLst>
              <p:ext uri="{D42A27DB-BD31-4B8C-83A1-F6EECF244321}">
                <p14:modId xmlns:p14="http://schemas.microsoft.com/office/powerpoint/2010/main" val="359565107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8C6CE9C0-D94D-C886-AE0A-669BA2EAF7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D21B70-076E-0D14-A5F9-AA0B6A7EF1BE}"/>
              </a:ext>
            </a:extLst>
          </p:cNvPr>
          <p:cNvSpPr>
            <a:spLocks noGrp="1"/>
          </p:cNvSpPr>
          <p:nvPr>
            <p:ph type="title"/>
          </p:nvPr>
        </p:nvSpPr>
        <p:spPr/>
        <p:txBody>
          <a:bodyPr vert="horz"/>
          <a:lstStyle/>
          <a:p>
            <a:r>
              <a:rPr lang="en-US" dirty="0"/>
              <a:t>Appendix A. Governing Statutes – Companies Act 2013</a:t>
            </a:r>
            <a:br>
              <a:rPr lang="en-US" dirty="0"/>
            </a:br>
            <a:r>
              <a:rPr lang="en-US" dirty="0"/>
              <a:t>Definition of Related Party Transaction - Reg. 2(</a:t>
            </a:r>
            <a:r>
              <a:rPr lang="en-US" dirty="0" err="1"/>
              <a:t>zc</a:t>
            </a:r>
            <a:r>
              <a:rPr lang="en-US" dirty="0"/>
              <a:t>) </a:t>
            </a:r>
          </a:p>
        </p:txBody>
      </p:sp>
      <p:sp>
        <p:nvSpPr>
          <p:cNvPr id="3" name="Slide Number Placeholder 2">
            <a:extLst>
              <a:ext uri="{FF2B5EF4-FFF2-40B4-BE49-F238E27FC236}">
                <a16:creationId xmlns:a16="http://schemas.microsoft.com/office/drawing/2014/main" id="{AC3DC011-067D-809F-DB0F-FE1D6711131F}"/>
              </a:ext>
            </a:extLst>
          </p:cNvPr>
          <p:cNvSpPr>
            <a:spLocks noGrp="1"/>
          </p:cNvSpPr>
          <p:nvPr>
            <p:ph type="sldNum" sz="quarter" idx="11"/>
          </p:nvPr>
        </p:nvSpPr>
        <p:spPr/>
        <p:txBody>
          <a:bodyPr/>
          <a:lstStyle/>
          <a:p>
            <a:fld id="{7870704B-CE94-48CC-AF30-84932A1262A7}" type="slidenum">
              <a:rPr lang="en-GB" smtClean="0"/>
              <a:pPr/>
              <a:t>29</a:t>
            </a:fld>
            <a:endParaRPr lang="en-GB" dirty="0"/>
          </a:p>
        </p:txBody>
      </p:sp>
      <p:sp>
        <p:nvSpPr>
          <p:cNvPr id="4" name="Date Placeholder 3">
            <a:extLst>
              <a:ext uri="{FF2B5EF4-FFF2-40B4-BE49-F238E27FC236}">
                <a16:creationId xmlns:a16="http://schemas.microsoft.com/office/drawing/2014/main" id="{5325C996-EC8B-89A3-928E-770B2FBA40DD}"/>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08A7BBF7-E0E2-131F-8F90-296964BCCBED}"/>
              </a:ext>
            </a:extLst>
          </p:cNvPr>
          <p:cNvSpPr>
            <a:spLocks noGrp="1"/>
          </p:cNvSpPr>
          <p:nvPr>
            <p:ph type="ftr" sz="quarter" idx="13"/>
          </p:nvPr>
        </p:nvSpPr>
        <p:spPr/>
        <p:txBody>
          <a:bodyPr/>
          <a:lstStyle/>
          <a:p>
            <a:pPr algn="l"/>
            <a:r>
              <a:rPr lang="en-US"/>
              <a:t>Related party transactions</a:t>
            </a:r>
            <a:endParaRPr lang="en-US" dirty="0"/>
          </a:p>
        </p:txBody>
      </p:sp>
      <p:grpSp>
        <p:nvGrpSpPr>
          <p:cNvPr id="29" name="Group 28">
            <a:extLst>
              <a:ext uri="{FF2B5EF4-FFF2-40B4-BE49-F238E27FC236}">
                <a16:creationId xmlns:a16="http://schemas.microsoft.com/office/drawing/2014/main" id="{E3C7C3A7-7B03-B01E-EB99-81D2EA250CFE}"/>
              </a:ext>
            </a:extLst>
          </p:cNvPr>
          <p:cNvGrpSpPr/>
          <p:nvPr/>
        </p:nvGrpSpPr>
        <p:grpSpPr>
          <a:xfrm>
            <a:off x="442913" y="1147731"/>
            <a:ext cx="11325543" cy="5041745"/>
            <a:chOff x="442913" y="1147731"/>
            <a:chExt cx="11325543" cy="5041745"/>
          </a:xfrm>
        </p:grpSpPr>
        <p:sp>
          <p:nvSpPr>
            <p:cNvPr id="8" name="Rectangle 7">
              <a:extLst>
                <a:ext uri="{FF2B5EF4-FFF2-40B4-BE49-F238E27FC236}">
                  <a16:creationId xmlns:a16="http://schemas.microsoft.com/office/drawing/2014/main" id="{C9682891-1AA6-EED6-3E4D-39E9E0232DE3}"/>
                </a:ext>
              </a:extLst>
            </p:cNvPr>
            <p:cNvSpPr/>
            <p:nvPr/>
          </p:nvSpPr>
          <p:spPr>
            <a:xfrm>
              <a:off x="442914" y="2103930"/>
              <a:ext cx="3529012" cy="32702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000" b="1" i="0" u="none" strike="noStrike" kern="0" cap="none" spc="0" normalizeH="0" baseline="0" noProof="0">
                  <a:ln>
                    <a:noFill/>
                  </a:ln>
                  <a:solidFill>
                    <a:schemeClr val="tx1"/>
                  </a:solidFill>
                  <a:effectLst/>
                  <a:uLnTx/>
                  <a:uFillTx/>
                </a:rPr>
                <a:t>Sale, purchase or supply of any goods or materials</a:t>
              </a:r>
            </a:p>
          </p:txBody>
        </p:sp>
        <p:sp>
          <p:nvSpPr>
            <p:cNvPr id="9" name="Rectangle 8">
              <a:extLst>
                <a:ext uri="{FF2B5EF4-FFF2-40B4-BE49-F238E27FC236}">
                  <a16:creationId xmlns:a16="http://schemas.microsoft.com/office/drawing/2014/main" id="{97E77307-C9DC-C77A-CB70-BCABC8CEF97D}"/>
                </a:ext>
              </a:extLst>
            </p:cNvPr>
            <p:cNvSpPr/>
            <p:nvPr/>
          </p:nvSpPr>
          <p:spPr>
            <a:xfrm>
              <a:off x="442914" y="2496940"/>
              <a:ext cx="3529012" cy="327025"/>
            </a:xfrm>
            <a:prstGeom prst="rect">
              <a:avLst/>
            </a:prstGeom>
            <a:solidFill>
              <a:srgbClr val="DEDEDE"/>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000" b="1" i="0" u="none" strike="noStrike" kern="0" cap="none" spc="0" normalizeH="0" baseline="0" noProof="0">
                  <a:ln>
                    <a:noFill/>
                  </a:ln>
                  <a:solidFill>
                    <a:schemeClr val="tx1"/>
                  </a:solidFill>
                  <a:effectLst/>
                  <a:uLnTx/>
                  <a:uFillTx/>
                </a:rPr>
                <a:t>Availing or rendering of any services</a:t>
              </a:r>
            </a:p>
          </p:txBody>
        </p:sp>
        <p:sp>
          <p:nvSpPr>
            <p:cNvPr id="10" name="Rectangle 9">
              <a:extLst>
                <a:ext uri="{FF2B5EF4-FFF2-40B4-BE49-F238E27FC236}">
                  <a16:creationId xmlns:a16="http://schemas.microsoft.com/office/drawing/2014/main" id="{251282A8-F247-CACC-F452-50C2E4CAEA8B}"/>
                </a:ext>
              </a:extLst>
            </p:cNvPr>
            <p:cNvSpPr/>
            <p:nvPr/>
          </p:nvSpPr>
          <p:spPr>
            <a:xfrm>
              <a:off x="442914" y="2889950"/>
              <a:ext cx="3529012" cy="32702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000" b="1" i="0" u="none" strike="noStrike" kern="0" cap="none" spc="0" normalizeH="0" baseline="0" noProof="0">
                  <a:ln>
                    <a:noFill/>
                  </a:ln>
                  <a:solidFill>
                    <a:schemeClr val="tx1"/>
                  </a:solidFill>
                  <a:effectLst/>
                  <a:uLnTx/>
                  <a:uFillTx/>
                </a:rPr>
                <a:t>Leasing of property of any kind</a:t>
              </a:r>
            </a:p>
          </p:txBody>
        </p:sp>
        <p:sp>
          <p:nvSpPr>
            <p:cNvPr id="11" name="Rectangle 10">
              <a:extLst>
                <a:ext uri="{FF2B5EF4-FFF2-40B4-BE49-F238E27FC236}">
                  <a16:creationId xmlns:a16="http://schemas.microsoft.com/office/drawing/2014/main" id="{2FD15CB5-0F29-F366-3EAC-C603ADBCF330}"/>
                </a:ext>
              </a:extLst>
            </p:cNvPr>
            <p:cNvSpPr/>
            <p:nvPr/>
          </p:nvSpPr>
          <p:spPr>
            <a:xfrm>
              <a:off x="442914" y="3282960"/>
              <a:ext cx="3529012" cy="347495"/>
            </a:xfrm>
            <a:prstGeom prst="rect">
              <a:avLst/>
            </a:prstGeom>
            <a:solidFill>
              <a:srgbClr val="DEDEDE"/>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000" b="1" i="0" u="none" strike="noStrike" kern="0" cap="none" spc="0" normalizeH="0" baseline="0" noProof="0">
                  <a:ln>
                    <a:noFill/>
                  </a:ln>
                  <a:solidFill>
                    <a:schemeClr val="tx1"/>
                  </a:solidFill>
                  <a:effectLst/>
                  <a:uLnTx/>
                  <a:uFillTx/>
                </a:rPr>
                <a:t>Underwriting the subscription of any securities or derivatives</a:t>
              </a:r>
            </a:p>
          </p:txBody>
        </p:sp>
        <p:sp>
          <p:nvSpPr>
            <p:cNvPr id="12" name="Rectangle 11">
              <a:extLst>
                <a:ext uri="{FF2B5EF4-FFF2-40B4-BE49-F238E27FC236}">
                  <a16:creationId xmlns:a16="http://schemas.microsoft.com/office/drawing/2014/main" id="{0BCBD40E-676A-CA9C-DC25-7DD708241964}"/>
                </a:ext>
              </a:extLst>
            </p:cNvPr>
            <p:cNvSpPr/>
            <p:nvPr/>
          </p:nvSpPr>
          <p:spPr>
            <a:xfrm>
              <a:off x="4329114" y="2103930"/>
              <a:ext cx="3529012" cy="364912"/>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000" b="1" i="0" u="none" strike="noStrike" kern="0" cap="none" spc="0" normalizeH="0" baseline="0" noProof="0" dirty="0">
                  <a:ln>
                    <a:noFill/>
                  </a:ln>
                  <a:solidFill>
                    <a:schemeClr val="tx1"/>
                  </a:solidFill>
                  <a:effectLst/>
                  <a:uLnTx/>
                  <a:uFillTx/>
                </a:rPr>
                <a:t>Selling or otherwise disposing of, or buying, property of any kind</a:t>
              </a:r>
            </a:p>
          </p:txBody>
        </p:sp>
        <p:sp>
          <p:nvSpPr>
            <p:cNvPr id="13" name="Rectangle 12">
              <a:extLst>
                <a:ext uri="{FF2B5EF4-FFF2-40B4-BE49-F238E27FC236}">
                  <a16:creationId xmlns:a16="http://schemas.microsoft.com/office/drawing/2014/main" id="{9D81F19F-B2F0-CAB3-6EA6-5DDD341F99B1}"/>
                </a:ext>
              </a:extLst>
            </p:cNvPr>
            <p:cNvSpPr/>
            <p:nvPr/>
          </p:nvSpPr>
          <p:spPr>
            <a:xfrm>
              <a:off x="4329114" y="2566497"/>
              <a:ext cx="3529012" cy="364912"/>
            </a:xfrm>
            <a:prstGeom prst="rect">
              <a:avLst/>
            </a:prstGeom>
            <a:solidFill>
              <a:srgbClr val="DEDEDE"/>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000" b="1" i="0" u="none" strike="noStrike" kern="0" cap="none" spc="0" normalizeH="0" baseline="0" noProof="0" dirty="0">
                  <a:ln>
                    <a:noFill/>
                  </a:ln>
                  <a:solidFill>
                    <a:schemeClr val="tx1"/>
                  </a:solidFill>
                  <a:effectLst/>
                  <a:uLnTx/>
                  <a:uFillTx/>
                </a:rPr>
                <a:t>Appointment of any agent for purchase or sale of goods, materials, services or property</a:t>
              </a:r>
            </a:p>
          </p:txBody>
        </p:sp>
        <p:sp>
          <p:nvSpPr>
            <p:cNvPr id="14" name="Rectangle 13">
              <a:extLst>
                <a:ext uri="{FF2B5EF4-FFF2-40B4-BE49-F238E27FC236}">
                  <a16:creationId xmlns:a16="http://schemas.microsoft.com/office/drawing/2014/main" id="{CE2F6296-4343-E955-8A26-6E12DBA3B653}"/>
                </a:ext>
              </a:extLst>
            </p:cNvPr>
            <p:cNvSpPr/>
            <p:nvPr/>
          </p:nvSpPr>
          <p:spPr>
            <a:xfrm>
              <a:off x="4329114" y="3023023"/>
              <a:ext cx="3529012" cy="607432"/>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000" b="1" i="0" u="none" strike="noStrike" kern="0" cap="none" spc="0" normalizeH="0" baseline="0" noProof="0">
                  <a:ln>
                    <a:noFill/>
                  </a:ln>
                  <a:solidFill>
                    <a:schemeClr val="tx1"/>
                  </a:solidFill>
                  <a:effectLst/>
                  <a:uLnTx/>
                  <a:uFillTx/>
                </a:rPr>
                <a:t>Appointment of related party to any office or place of profit in the company, its subsidiary company or associate company</a:t>
              </a:r>
            </a:p>
          </p:txBody>
        </p:sp>
        <p:sp>
          <p:nvSpPr>
            <p:cNvPr id="15" name="Rectangle 14">
              <a:extLst>
                <a:ext uri="{FF2B5EF4-FFF2-40B4-BE49-F238E27FC236}">
                  <a16:creationId xmlns:a16="http://schemas.microsoft.com/office/drawing/2014/main" id="{C5355D0F-5FC9-D077-29D6-534C26F5B7BA}"/>
                </a:ext>
              </a:extLst>
            </p:cNvPr>
            <p:cNvSpPr/>
            <p:nvPr/>
          </p:nvSpPr>
          <p:spPr>
            <a:xfrm>
              <a:off x="8215314" y="2103930"/>
              <a:ext cx="3529012" cy="152652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000" b="1" i="0" u="none" strike="noStrike" kern="0" cap="none" spc="0" normalizeH="0" baseline="0" noProof="0" dirty="0">
                  <a:ln>
                    <a:noFill/>
                  </a:ln>
                  <a:solidFill>
                    <a:schemeClr val="tx1"/>
                  </a:solidFill>
                  <a:effectLst/>
                  <a:uLnTx/>
                  <a:uFillTx/>
                </a:rPr>
                <a:t>Transfer of resources, services or obligations between a listed entity and a related party, regardless of whether a price is charged; and a ‘transaction’ shall be construed to include a single transaction or a group of transactions in a contract.</a:t>
              </a:r>
            </a:p>
          </p:txBody>
        </p:sp>
        <p:sp>
          <p:nvSpPr>
            <p:cNvPr id="16" name="Arrow: Right 64">
              <a:extLst>
                <a:ext uri="{FF2B5EF4-FFF2-40B4-BE49-F238E27FC236}">
                  <a16:creationId xmlns:a16="http://schemas.microsoft.com/office/drawing/2014/main" id="{CE24ABAE-8B16-C9BA-ED01-BCB1E0314821}"/>
                </a:ext>
              </a:extLst>
            </p:cNvPr>
            <p:cNvSpPr>
              <a:spLocks/>
            </p:cNvSpPr>
            <p:nvPr/>
          </p:nvSpPr>
          <p:spPr>
            <a:xfrm>
              <a:off x="442913" y="3649770"/>
              <a:ext cx="2743200" cy="371559"/>
            </a:xfrm>
            <a:prstGeom prst="rightArrow">
              <a:avLst/>
            </a:prstGeom>
            <a:solidFill>
              <a:srgbClr val="414042"/>
            </a:solidFill>
            <a:ln w="12700" cap="sq" cmpd="sng" algn="ctr">
              <a:noFill/>
              <a:prstDash val="solid"/>
            </a:ln>
            <a:effectLst/>
          </p:spPr>
          <p:txBody>
            <a:bodyPr wrap="square" lIns="91440" tIns="91440" rIns="9144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rPr>
                <a:t>After amendment</a:t>
              </a:r>
            </a:p>
          </p:txBody>
        </p:sp>
        <p:sp>
          <p:nvSpPr>
            <p:cNvPr id="17" name="Rectangle 16">
              <a:extLst>
                <a:ext uri="{FF2B5EF4-FFF2-40B4-BE49-F238E27FC236}">
                  <a16:creationId xmlns:a16="http://schemas.microsoft.com/office/drawing/2014/main" id="{DE1E5AC9-5EF7-6BDD-BFE4-65E4E11B1887}"/>
                </a:ext>
              </a:extLst>
            </p:cNvPr>
            <p:cNvSpPr>
              <a:spLocks/>
            </p:cNvSpPr>
            <p:nvPr/>
          </p:nvSpPr>
          <p:spPr>
            <a:xfrm>
              <a:off x="442913" y="4046275"/>
              <a:ext cx="7427914" cy="1737360"/>
            </a:xfrm>
            <a:prstGeom prst="rect">
              <a:avLst/>
            </a:prstGeom>
            <a:solidFill>
              <a:schemeClr val="bg1">
                <a:lumMod val="95000"/>
              </a:schemeClr>
            </a:solidFill>
            <a:ln w="12700" cap="sq" cmpd="sng" algn="ctr">
              <a:noFill/>
              <a:prstDash val="dash"/>
            </a:ln>
            <a:effectLst/>
          </p:spPr>
          <p:txBody>
            <a:bodyPr lIns="91440" tIns="91440" rIns="91440" bIns="91440" rtlCol="0" anchor="ct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000" b="0" u="none" strike="noStrike" kern="0" cap="none" spc="0" normalizeH="0" baseline="0" noProof="0" dirty="0">
                  <a:ln>
                    <a:noFill/>
                  </a:ln>
                  <a:effectLst/>
                  <a:uLnTx/>
                  <a:uFillTx/>
                </a:rPr>
                <a:t>Transfer of resources, services or obligations between below combinations, irrespective of whether price is charged or not and includes a group of transactions in a contract:</a:t>
              </a:r>
            </a:p>
            <a:p>
              <a:pPr marL="182880" marR="0" lvl="0" indent="-18288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u="none" strike="noStrike" kern="0" cap="none" spc="0" normalizeH="0" baseline="0" noProof="0" dirty="0">
                  <a:ln>
                    <a:noFill/>
                  </a:ln>
                  <a:effectLst/>
                  <a:uLnTx/>
                  <a:uFillTx/>
                </a:rPr>
                <a:t>Listed entity and its Related Party;</a:t>
              </a:r>
            </a:p>
            <a:p>
              <a:pPr marL="182880" marR="0" lvl="0" indent="-18288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u="none" strike="noStrike" kern="0" cap="none" spc="0" normalizeH="0" baseline="0" noProof="0" dirty="0">
                  <a:ln>
                    <a:noFill/>
                  </a:ln>
                  <a:effectLst/>
                  <a:uLnTx/>
                  <a:uFillTx/>
                </a:rPr>
                <a:t>Listed entity and Related Party of its subsidiary;</a:t>
              </a:r>
            </a:p>
            <a:p>
              <a:pPr marL="182880" marR="0" lvl="0" indent="-18288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u="none" strike="noStrike" kern="0" cap="none" spc="0" normalizeH="0" baseline="0" noProof="0" dirty="0">
                  <a:ln>
                    <a:noFill/>
                  </a:ln>
                  <a:effectLst/>
                  <a:uLnTx/>
                  <a:uFillTx/>
                </a:rPr>
                <a:t>Subsidiary and its Related Party;</a:t>
              </a:r>
            </a:p>
            <a:p>
              <a:pPr marL="182880" marR="0" lvl="0" indent="-18288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u="none" strike="noStrike" kern="0" cap="none" spc="0" normalizeH="0" baseline="0" noProof="0" dirty="0">
                  <a:ln>
                    <a:noFill/>
                  </a:ln>
                  <a:effectLst/>
                  <a:uLnTx/>
                  <a:uFillTx/>
                </a:rPr>
                <a:t>Subsidiary and Related Party of listed entity.</a:t>
              </a:r>
            </a:p>
            <a:p>
              <a:pPr marL="0" marR="0" lvl="0" indent="0" algn="just" defTabSz="914400" eaLnBrk="1" fontAlgn="auto" latinLnBrk="0" hangingPunct="1">
                <a:lnSpc>
                  <a:spcPct val="100000"/>
                </a:lnSpc>
                <a:spcBef>
                  <a:spcPts val="0"/>
                </a:spcBef>
                <a:spcAft>
                  <a:spcPts val="300"/>
                </a:spcAft>
                <a:buClrTx/>
                <a:buSzTx/>
                <a:buFontTx/>
                <a:buNone/>
                <a:tabLst/>
                <a:defRPr/>
              </a:pPr>
              <a:r>
                <a:rPr kumimoji="0" lang="en-US" sz="1000" b="1" u="none" strike="noStrike" kern="0" cap="none" spc="0" normalizeH="0" baseline="0" noProof="0" dirty="0">
                  <a:ln>
                    <a:noFill/>
                  </a:ln>
                  <a:effectLst/>
                  <a:uLnTx/>
                  <a:uFillTx/>
                </a:rPr>
                <a:t>Effective April 01, 2023, a transaction between a listed entity or its subsidiary on one hand and any person or entity on the other hand, the purpose and effect of which is to benefit a related party of the listed entity or any of its subsidiaries will also be a Related Party Transaction.</a:t>
              </a:r>
            </a:p>
          </p:txBody>
        </p:sp>
        <p:sp>
          <p:nvSpPr>
            <p:cNvPr id="18" name="Rectangle 17">
              <a:extLst>
                <a:ext uri="{FF2B5EF4-FFF2-40B4-BE49-F238E27FC236}">
                  <a16:creationId xmlns:a16="http://schemas.microsoft.com/office/drawing/2014/main" id="{107B7296-9511-EDA3-A762-AD99C6DADBC1}"/>
                </a:ext>
              </a:extLst>
            </p:cNvPr>
            <p:cNvSpPr/>
            <p:nvPr/>
          </p:nvSpPr>
          <p:spPr>
            <a:xfrm>
              <a:off x="442913" y="1147731"/>
              <a:ext cx="11306175" cy="327025"/>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algn="ctr"/>
              <a:r>
                <a:rPr kumimoji="0" lang="en-GB" sz="1000" b="1" i="0" u="none" strike="noStrike" kern="0" cap="none" spc="0" normalizeH="0" baseline="0" noProof="0">
                  <a:ln>
                    <a:noFill/>
                  </a:ln>
                  <a:solidFill>
                    <a:srgbClr val="FFFFFF"/>
                  </a:solidFill>
                  <a:effectLst/>
                  <a:uLnTx/>
                  <a:uFillTx/>
                </a:rPr>
                <a:t>Related Party Transaction</a:t>
              </a:r>
            </a:p>
          </p:txBody>
        </p:sp>
        <p:sp>
          <p:nvSpPr>
            <p:cNvPr id="19" name="Rectangle 18">
              <a:extLst>
                <a:ext uri="{FF2B5EF4-FFF2-40B4-BE49-F238E27FC236}">
                  <a16:creationId xmlns:a16="http://schemas.microsoft.com/office/drawing/2014/main" id="{DE5AAB60-14DE-70AE-2482-F74A7A6DFECD}"/>
                </a:ext>
              </a:extLst>
            </p:cNvPr>
            <p:cNvSpPr>
              <a:spLocks/>
            </p:cNvSpPr>
            <p:nvPr/>
          </p:nvSpPr>
          <p:spPr>
            <a:xfrm>
              <a:off x="8215313" y="4046275"/>
              <a:ext cx="3553143" cy="1737360"/>
            </a:xfrm>
            <a:prstGeom prst="rect">
              <a:avLst/>
            </a:prstGeom>
            <a:solidFill>
              <a:schemeClr val="bg1">
                <a:lumMod val="95000"/>
              </a:schemeClr>
            </a:solidFill>
            <a:ln w="12700" cap="sq" cmpd="sng" algn="ctr">
              <a:noFill/>
              <a:prstDash val="dash"/>
            </a:ln>
            <a:effectLst/>
          </p:spPr>
          <p:txBody>
            <a:bodyPr lIns="91440" tIns="91440" rIns="91440" bIns="91440" rtlCol="0" anchor="ctr"/>
            <a:lstStyle/>
            <a:p>
              <a:pPr lvl="0">
                <a:spcAft>
                  <a:spcPts val="300"/>
                </a:spcAft>
                <a:defRPr/>
              </a:pPr>
              <a:r>
                <a:rPr lang="en-US" sz="1000" b="1" kern="0" dirty="0"/>
                <a:t>Exclusions</a:t>
              </a:r>
            </a:p>
            <a:p>
              <a:pPr marL="182880" lvl="0" indent="-182880">
                <a:spcAft>
                  <a:spcPts val="300"/>
                </a:spcAft>
                <a:buFont typeface="Arial" panose="020B0604020202020204" pitchFamily="34" charset="0"/>
                <a:buChar char="•"/>
                <a:defRPr/>
              </a:pPr>
              <a:r>
                <a:rPr lang="en-US" sz="1000" kern="0" dirty="0"/>
                <a:t>Issue of equity shares or convertible securities on a preferential basis;</a:t>
              </a:r>
            </a:p>
            <a:p>
              <a:pPr marL="182880" lvl="0" indent="-182880">
                <a:spcAft>
                  <a:spcPts val="300"/>
                </a:spcAft>
                <a:buFont typeface="Arial" panose="020B0604020202020204" pitchFamily="34" charset="0"/>
                <a:buChar char="•"/>
                <a:defRPr/>
              </a:pPr>
              <a:r>
                <a:rPr lang="en-US" sz="1000" kern="0" dirty="0"/>
                <a:t>Corporate Actions uniformly applicable/offered to all shareholders;</a:t>
              </a:r>
            </a:p>
            <a:p>
              <a:pPr marL="182880" lvl="0" indent="-182880">
                <a:spcAft>
                  <a:spcPts val="300"/>
                </a:spcAft>
                <a:buFont typeface="Arial" panose="020B0604020202020204" pitchFamily="34" charset="0"/>
                <a:buChar char="•"/>
                <a:defRPr/>
              </a:pPr>
              <a:r>
                <a:rPr lang="en-US" sz="1000" kern="0" dirty="0"/>
                <a:t>Transactions between two wholly-owned subsidiaries will not be subject to approval of shareholders and audit Committee.</a:t>
              </a:r>
            </a:p>
          </p:txBody>
        </p:sp>
        <p:sp>
          <p:nvSpPr>
            <p:cNvPr id="20" name="Triangle 19">
              <a:extLst>
                <a:ext uri="{FF2B5EF4-FFF2-40B4-BE49-F238E27FC236}">
                  <a16:creationId xmlns:a16="http://schemas.microsoft.com/office/drawing/2014/main" id="{D610D24E-A956-B2A4-612C-2F815DDC1286}"/>
                </a:ext>
              </a:extLst>
            </p:cNvPr>
            <p:cNvSpPr/>
            <p:nvPr/>
          </p:nvSpPr>
          <p:spPr>
            <a:xfrm rot="16200000">
              <a:off x="7820185" y="4777795"/>
              <a:ext cx="445770" cy="274320"/>
            </a:xfrm>
            <a:prstGeom prst="triangle">
              <a:avLst/>
            </a:prstGeom>
            <a:solidFill>
              <a:srgbClr val="2D2D2D"/>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000"/>
            </a:p>
          </p:txBody>
        </p:sp>
        <p:sp>
          <p:nvSpPr>
            <p:cNvPr id="21" name="Rectangle 20">
              <a:extLst>
                <a:ext uri="{FF2B5EF4-FFF2-40B4-BE49-F238E27FC236}">
                  <a16:creationId xmlns:a16="http://schemas.microsoft.com/office/drawing/2014/main" id="{3FC0AB42-7750-B4EA-2B7A-7CE06DF8A061}"/>
                </a:ext>
              </a:extLst>
            </p:cNvPr>
            <p:cNvSpPr>
              <a:spLocks/>
            </p:cNvSpPr>
            <p:nvPr/>
          </p:nvSpPr>
          <p:spPr>
            <a:xfrm>
              <a:off x="442913" y="5889911"/>
              <a:ext cx="1737360" cy="299565"/>
            </a:xfrm>
            <a:prstGeom prst="rect">
              <a:avLst/>
            </a:prstGeom>
            <a:solidFill>
              <a:schemeClr val="accent4"/>
            </a:solidFill>
            <a:ln w="12700" cap="sq" cmpd="sng" algn="ctr">
              <a:noFill/>
              <a:prstDash val="solid"/>
            </a:ln>
            <a:effectLst/>
          </p:spPr>
          <p:txBody>
            <a:bodyPr wrap="square" lIns="91440" tIns="91440" rIns="9144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000000"/>
                  </a:solidFill>
                  <a:effectLst/>
                  <a:uLnTx/>
                  <a:uFillTx/>
                </a:rPr>
                <a:t>Takeaways</a:t>
              </a:r>
            </a:p>
          </p:txBody>
        </p:sp>
        <p:sp>
          <p:nvSpPr>
            <p:cNvPr id="22" name="Rectangle 21">
              <a:extLst>
                <a:ext uri="{FF2B5EF4-FFF2-40B4-BE49-F238E27FC236}">
                  <a16:creationId xmlns:a16="http://schemas.microsoft.com/office/drawing/2014/main" id="{0B950C97-714F-4630-D346-7171563CD257}"/>
                </a:ext>
              </a:extLst>
            </p:cNvPr>
            <p:cNvSpPr>
              <a:spLocks/>
            </p:cNvSpPr>
            <p:nvPr/>
          </p:nvSpPr>
          <p:spPr>
            <a:xfrm>
              <a:off x="2180273" y="5889911"/>
              <a:ext cx="9568815" cy="299565"/>
            </a:xfrm>
            <a:prstGeom prst="rect">
              <a:avLst/>
            </a:prstGeom>
            <a:solidFill>
              <a:srgbClr val="DEDEDE"/>
            </a:solidFill>
            <a:ln w="12700" cap="sq" cmpd="sng" algn="ctr">
              <a:noFill/>
              <a:prstDash val="solid"/>
            </a:ln>
            <a:effectLst/>
          </p:spPr>
          <p:txBody>
            <a:bodyPr wrap="square" lIns="91440" tIns="91440" rIns="91440" bIns="9144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rPr>
                <a:t>New definition of Related Party Transactions widens the ambit including the Related Parties of a subsidiary as the Related Party of the Listed entity and vice versa.</a:t>
              </a:r>
            </a:p>
          </p:txBody>
        </p:sp>
        <p:cxnSp>
          <p:nvCxnSpPr>
            <p:cNvPr id="23" name="Elbow Connector 22">
              <a:extLst>
                <a:ext uri="{FF2B5EF4-FFF2-40B4-BE49-F238E27FC236}">
                  <a16:creationId xmlns:a16="http://schemas.microsoft.com/office/drawing/2014/main" id="{A4C17168-B53B-A0B9-7B61-ECBC24497973}"/>
                </a:ext>
              </a:extLst>
            </p:cNvPr>
            <p:cNvCxnSpPr>
              <a:cxnSpLocks/>
              <a:stCxn id="18" idx="2"/>
              <a:endCxn id="8" idx="0"/>
            </p:cNvCxnSpPr>
            <p:nvPr/>
          </p:nvCxnSpPr>
          <p:spPr>
            <a:xfrm rot="5400000">
              <a:off x="3837124" y="-154947"/>
              <a:ext cx="629174" cy="3888581"/>
            </a:xfrm>
            <a:prstGeom prst="bentConnector3">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24" name="Elbow Connector 23">
              <a:extLst>
                <a:ext uri="{FF2B5EF4-FFF2-40B4-BE49-F238E27FC236}">
                  <a16:creationId xmlns:a16="http://schemas.microsoft.com/office/drawing/2014/main" id="{13209D58-81EC-BA10-9B23-5C76BB6752B4}"/>
                </a:ext>
              </a:extLst>
            </p:cNvPr>
            <p:cNvCxnSpPr>
              <a:cxnSpLocks/>
              <a:stCxn id="18" idx="2"/>
              <a:endCxn id="15" idx="0"/>
            </p:cNvCxnSpPr>
            <p:nvPr/>
          </p:nvCxnSpPr>
          <p:spPr>
            <a:xfrm rot="16200000" flipH="1">
              <a:off x="7723323" y="-152567"/>
              <a:ext cx="629174" cy="3883819"/>
            </a:xfrm>
            <a:prstGeom prst="bentConnector3">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25" name="Straight Arrow Connector 24">
              <a:extLst>
                <a:ext uri="{FF2B5EF4-FFF2-40B4-BE49-F238E27FC236}">
                  <a16:creationId xmlns:a16="http://schemas.microsoft.com/office/drawing/2014/main" id="{CE8AD323-9B35-ADC9-7C58-C46E7A826350}"/>
                </a:ext>
              </a:extLst>
            </p:cNvPr>
            <p:cNvCxnSpPr>
              <a:cxnSpLocks/>
              <a:stCxn id="18" idx="2"/>
              <a:endCxn id="12" idx="0"/>
            </p:cNvCxnSpPr>
            <p:nvPr/>
          </p:nvCxnSpPr>
          <p:spPr>
            <a:xfrm flipH="1">
              <a:off x="6093620" y="1474756"/>
              <a:ext cx="2381" cy="629174"/>
            </a:xfrm>
            <a:prstGeom prst="straightConnector1">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sp>
          <p:nvSpPr>
            <p:cNvPr id="26" name="TextBox 25">
              <a:extLst>
                <a:ext uri="{FF2B5EF4-FFF2-40B4-BE49-F238E27FC236}">
                  <a16:creationId xmlns:a16="http://schemas.microsoft.com/office/drawing/2014/main" id="{A92B2F0D-94EB-3122-C62D-F23B79CE3F20}"/>
                </a:ext>
              </a:extLst>
            </p:cNvPr>
            <p:cNvSpPr txBox="1"/>
            <p:nvPr/>
          </p:nvSpPr>
          <p:spPr>
            <a:xfrm>
              <a:off x="2112403" y="1548306"/>
              <a:ext cx="806054" cy="153888"/>
            </a:xfrm>
            <a:prstGeom prst="rect">
              <a:avLst/>
            </a:prstGeom>
            <a:noFill/>
          </p:spPr>
          <p:txBody>
            <a:bodyPr wrap="square" lIns="0" tIns="0" rIns="0" bIns="0" rtlCol="0">
              <a:spAutoFit/>
            </a:bodyPr>
            <a:lstStyle/>
            <a:p>
              <a:pPr algn="ctr">
                <a:spcAft>
                  <a:spcPts val="600"/>
                </a:spcAft>
                <a:buSzPct val="100000"/>
              </a:pPr>
              <a:r>
                <a:rPr lang="en-GB" sz="1000" b="1">
                  <a:solidFill>
                    <a:srgbClr val="000000"/>
                  </a:solidFill>
                </a:rPr>
                <a:t>CA’ 2013</a:t>
              </a:r>
            </a:p>
          </p:txBody>
        </p:sp>
        <p:sp>
          <p:nvSpPr>
            <p:cNvPr id="27" name="TextBox 26">
              <a:extLst>
                <a:ext uri="{FF2B5EF4-FFF2-40B4-BE49-F238E27FC236}">
                  <a16:creationId xmlns:a16="http://schemas.microsoft.com/office/drawing/2014/main" id="{D334E874-B49C-5921-CC64-131DFA5B5054}"/>
                </a:ext>
              </a:extLst>
            </p:cNvPr>
            <p:cNvSpPr txBox="1"/>
            <p:nvPr/>
          </p:nvSpPr>
          <p:spPr>
            <a:xfrm>
              <a:off x="9471821" y="1548306"/>
              <a:ext cx="607776" cy="159152"/>
            </a:xfrm>
            <a:prstGeom prst="rect">
              <a:avLst/>
            </a:prstGeom>
            <a:noFill/>
          </p:spPr>
          <p:txBody>
            <a:bodyPr wrap="square" lIns="0" tIns="0" rIns="0" bIns="0" rtlCol="0">
              <a:spAutoFit/>
            </a:bodyPr>
            <a:lstStyle/>
            <a:p>
              <a:pPr algn="ctr">
                <a:spcAft>
                  <a:spcPts val="600"/>
                </a:spcAft>
                <a:buSzPct val="100000"/>
              </a:pPr>
              <a:r>
                <a:rPr lang="en-GB" sz="1000" b="1">
                  <a:solidFill>
                    <a:srgbClr val="000000"/>
                  </a:solidFill>
                </a:rPr>
                <a:t>LODR</a:t>
              </a:r>
            </a:p>
          </p:txBody>
        </p:sp>
        <p:cxnSp>
          <p:nvCxnSpPr>
            <p:cNvPr id="28" name="Elbow Connector 27">
              <a:extLst>
                <a:ext uri="{FF2B5EF4-FFF2-40B4-BE49-F238E27FC236}">
                  <a16:creationId xmlns:a16="http://schemas.microsoft.com/office/drawing/2014/main" id="{64F3170B-3346-73CE-E365-953560E987FD}"/>
                </a:ext>
              </a:extLst>
            </p:cNvPr>
            <p:cNvCxnSpPr>
              <a:stCxn id="15" idx="2"/>
              <a:endCxn id="17" idx="0"/>
            </p:cNvCxnSpPr>
            <p:nvPr/>
          </p:nvCxnSpPr>
          <p:spPr>
            <a:xfrm rot="5400000">
              <a:off x="6860435" y="926890"/>
              <a:ext cx="415820" cy="5822950"/>
            </a:xfrm>
            <a:prstGeom prst="bentConnector3">
              <a:avLst/>
            </a:prstGeom>
            <a:ln w="9525" cap="sq">
              <a:solidFill>
                <a:schemeClr val="tx2"/>
              </a:solidFill>
              <a:prstDash val="dash"/>
              <a:tailEnd type="triangle"/>
            </a:ln>
          </p:spPr>
          <p:style>
            <a:lnRef idx="1">
              <a:schemeClr val="accent1"/>
            </a:lnRef>
            <a:fillRef idx="0">
              <a:schemeClr val="accent1"/>
            </a:fillRef>
            <a:effectRef idx="0">
              <a:schemeClr val="dk1"/>
            </a:effectRef>
            <a:fontRef idx="minor">
              <a:schemeClr val="lt1"/>
            </a:fontRef>
          </p:style>
        </p:cxnSp>
      </p:grpSp>
      <p:sp>
        <p:nvSpPr>
          <p:cNvPr id="6" name="Rectangle 5">
            <a:extLst>
              <a:ext uri="{FF2B5EF4-FFF2-40B4-BE49-F238E27FC236}">
                <a16:creationId xmlns:a16="http://schemas.microsoft.com/office/drawing/2014/main" id="{65D5CEFA-37C5-3721-2C41-136DB11D2FA7}"/>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25590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B3BF7B1-9F8A-4263-32C3-0513DE90C2DE}"/>
              </a:ext>
            </a:extLst>
          </p:cNvPr>
          <p:cNvGraphicFramePr>
            <a:graphicFrameLocks noChangeAspect="1"/>
          </p:cNvGraphicFramePr>
          <p:nvPr>
            <p:custDataLst>
              <p:tags r:id="rId1"/>
            </p:custDataLst>
            <p:extLst>
              <p:ext uri="{D42A27DB-BD31-4B8C-83A1-F6EECF244321}">
                <p14:modId xmlns:p14="http://schemas.microsoft.com/office/powerpoint/2010/main" val="342134656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3B3BF7B1-9F8A-4263-32C3-0513DE90C2DE}"/>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A406C6C-341F-E815-6D35-E346EA96E7F2}"/>
              </a:ext>
            </a:extLst>
          </p:cNvPr>
          <p:cNvSpPr>
            <a:spLocks noGrp="1"/>
          </p:cNvSpPr>
          <p:nvPr>
            <p:ph type="title"/>
          </p:nvPr>
        </p:nvSpPr>
        <p:spPr/>
        <p:txBody>
          <a:bodyPr vert="horz">
            <a:normAutofit/>
          </a:bodyPr>
          <a:lstStyle/>
          <a:p>
            <a:r>
              <a:rPr lang="en-US" dirty="0"/>
              <a:t>Who needs to comply with the related party provisions</a:t>
            </a:r>
          </a:p>
        </p:txBody>
      </p:sp>
      <p:sp>
        <p:nvSpPr>
          <p:cNvPr id="3" name="Slide Number Placeholder 2">
            <a:extLst>
              <a:ext uri="{FF2B5EF4-FFF2-40B4-BE49-F238E27FC236}">
                <a16:creationId xmlns:a16="http://schemas.microsoft.com/office/drawing/2014/main" id="{D8E3CE22-EA8A-DE86-6731-E344A30266F6}"/>
              </a:ext>
            </a:extLst>
          </p:cNvPr>
          <p:cNvSpPr>
            <a:spLocks noGrp="1"/>
          </p:cNvSpPr>
          <p:nvPr>
            <p:ph type="sldNum" sz="quarter" idx="11"/>
          </p:nvPr>
        </p:nvSpPr>
        <p:spPr/>
        <p:txBody>
          <a:bodyPr/>
          <a:lstStyle/>
          <a:p>
            <a:fld id="{7870704B-CE94-48CC-AF30-84932A1262A7}" type="slidenum">
              <a:rPr lang="en-GB" smtClean="0"/>
              <a:pPr/>
              <a:t>3</a:t>
            </a:fld>
            <a:endParaRPr lang="en-GB" dirty="0"/>
          </a:p>
        </p:txBody>
      </p:sp>
      <p:sp>
        <p:nvSpPr>
          <p:cNvPr id="4" name="Date Placeholder 3">
            <a:extLst>
              <a:ext uri="{FF2B5EF4-FFF2-40B4-BE49-F238E27FC236}">
                <a16:creationId xmlns:a16="http://schemas.microsoft.com/office/drawing/2014/main" id="{D79C508E-67F4-4F11-E9D4-5127A2550C76}"/>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77875237-3129-2FFE-5A30-1F3440AD0B1F}"/>
              </a:ext>
            </a:extLst>
          </p:cNvPr>
          <p:cNvSpPr>
            <a:spLocks noGrp="1"/>
          </p:cNvSpPr>
          <p:nvPr>
            <p:ph type="ftr" sz="quarter" idx="13"/>
          </p:nvPr>
        </p:nvSpPr>
        <p:spPr/>
        <p:txBody>
          <a:bodyPr/>
          <a:lstStyle/>
          <a:p>
            <a:pPr algn="l"/>
            <a:r>
              <a:rPr lang="en-US"/>
              <a:t>Related party transactions</a:t>
            </a:r>
            <a:endParaRPr lang="en-US" dirty="0"/>
          </a:p>
        </p:txBody>
      </p:sp>
      <p:grpSp>
        <p:nvGrpSpPr>
          <p:cNvPr id="12" name="Group 11">
            <a:extLst>
              <a:ext uri="{FF2B5EF4-FFF2-40B4-BE49-F238E27FC236}">
                <a16:creationId xmlns:a16="http://schemas.microsoft.com/office/drawing/2014/main" id="{81F1D2E5-E6E8-48B2-1747-A491D44FB285}"/>
              </a:ext>
            </a:extLst>
          </p:cNvPr>
          <p:cNvGrpSpPr/>
          <p:nvPr/>
        </p:nvGrpSpPr>
        <p:grpSpPr>
          <a:xfrm>
            <a:off x="442797" y="1143000"/>
            <a:ext cx="11301528" cy="634800"/>
            <a:chOff x="442797" y="1143000"/>
            <a:chExt cx="11301528" cy="914400"/>
          </a:xfrm>
        </p:grpSpPr>
        <p:sp>
          <p:nvSpPr>
            <p:cNvPr id="10" name="Google Shape;648;p4">
              <a:extLst>
                <a:ext uri="{FF2B5EF4-FFF2-40B4-BE49-F238E27FC236}">
                  <a16:creationId xmlns:a16="http://schemas.microsoft.com/office/drawing/2014/main" id="{F4416346-DC3D-4146-963E-5322876391C5}"/>
                </a:ext>
              </a:extLst>
            </p:cNvPr>
            <p:cNvSpPr/>
            <p:nvPr/>
          </p:nvSpPr>
          <p:spPr>
            <a:xfrm>
              <a:off x="442797" y="1143000"/>
              <a:ext cx="1860550" cy="914400"/>
            </a:xfrm>
            <a:prstGeom prst="rect">
              <a:avLst/>
            </a:prstGeom>
            <a:solidFill>
              <a:schemeClr val="accent1"/>
            </a:solidFill>
            <a:ln>
              <a:noFill/>
            </a:ln>
          </p:spPr>
          <p:txBody>
            <a:bodyPr spcFirstLastPara="1" wrap="square" lIns="91425" tIns="91440" rIns="91425" bIns="91440" anchor="ctr" anchorCtr="0">
              <a:noAutofit/>
            </a:bodyPr>
            <a:lstStyle/>
            <a:p>
              <a:pPr marL="0" marR="0" lvl="0" indent="0" rtl="0">
                <a:spcBef>
                  <a:spcPts val="0"/>
                </a:spcBef>
                <a:spcAft>
                  <a:spcPts val="0"/>
                </a:spcAft>
                <a:buNone/>
              </a:pPr>
              <a:r>
                <a:rPr lang="en-US" sz="1200" b="1" dirty="0">
                  <a:solidFill>
                    <a:schemeClr val="bg1"/>
                  </a:solidFill>
                  <a:latin typeface="Arial" panose="020B0604020202020204" pitchFamily="34" charset="0"/>
                  <a:ea typeface="Georgia"/>
                  <a:cs typeface="Arial" panose="020B0604020202020204" pitchFamily="34" charset="0"/>
                  <a:sym typeface="Georgia"/>
                </a:rPr>
                <a:t>Companies Act, </a:t>
              </a:r>
              <a:br>
                <a:rPr lang="en-US" sz="1200" b="1" dirty="0">
                  <a:solidFill>
                    <a:schemeClr val="bg1"/>
                  </a:solidFill>
                  <a:latin typeface="Arial" panose="020B0604020202020204" pitchFamily="34" charset="0"/>
                  <a:ea typeface="Georgia"/>
                  <a:cs typeface="Arial" panose="020B0604020202020204" pitchFamily="34" charset="0"/>
                  <a:sym typeface="Georgia"/>
                </a:rPr>
              </a:br>
              <a:r>
                <a:rPr lang="en-US" sz="1200" b="1" dirty="0">
                  <a:solidFill>
                    <a:schemeClr val="bg1"/>
                  </a:solidFill>
                  <a:latin typeface="Arial" panose="020B0604020202020204" pitchFamily="34" charset="0"/>
                  <a:ea typeface="Georgia"/>
                  <a:cs typeface="Arial" panose="020B0604020202020204" pitchFamily="34" charset="0"/>
                  <a:sym typeface="Georgia"/>
                </a:rPr>
                <a:t>2013</a:t>
              </a:r>
              <a:endParaRPr sz="1200" b="1" dirty="0">
                <a:solidFill>
                  <a:schemeClr val="bg1"/>
                </a:solidFill>
                <a:latin typeface="Arial" panose="020B0604020202020204" pitchFamily="34" charset="0"/>
                <a:cs typeface="Arial" panose="020B0604020202020204" pitchFamily="34" charset="0"/>
              </a:endParaRPr>
            </a:p>
          </p:txBody>
        </p:sp>
        <p:sp>
          <p:nvSpPr>
            <p:cNvPr id="11" name="Google Shape;649;p4">
              <a:extLst>
                <a:ext uri="{FF2B5EF4-FFF2-40B4-BE49-F238E27FC236}">
                  <a16:creationId xmlns:a16="http://schemas.microsoft.com/office/drawing/2014/main" id="{46C45B6E-B3E7-8271-77C6-4B2CCAB67ACC}"/>
                </a:ext>
              </a:extLst>
            </p:cNvPr>
            <p:cNvSpPr/>
            <p:nvPr/>
          </p:nvSpPr>
          <p:spPr>
            <a:xfrm>
              <a:off x="2303347" y="1143000"/>
              <a:ext cx="9440978" cy="914400"/>
            </a:xfrm>
            <a:prstGeom prst="rect">
              <a:avLst/>
            </a:prstGeom>
            <a:solidFill>
              <a:schemeClr val="bg2"/>
            </a:solidFill>
            <a:ln>
              <a:noFill/>
            </a:ln>
          </p:spPr>
          <p:txBody>
            <a:bodyPr spcFirstLastPara="1" wrap="square" lIns="91425" tIns="91440" rIns="91425" bIns="91440" anchor="ctr" anchorCtr="0">
              <a:noAutofit/>
            </a:bodyPr>
            <a:lstStyle/>
            <a:p>
              <a:pPr marL="182880" marR="0" lvl="1" indent="-182880" rtl="0">
                <a:buClr>
                  <a:schemeClr val="dk1"/>
                </a:buClr>
                <a:buSzPct val="1000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All Companies </a:t>
              </a:r>
              <a:endParaRPr sz="1200" dirty="0">
                <a:latin typeface="Arial" panose="020B0604020202020204" pitchFamily="34" charset="0"/>
                <a:cs typeface="Arial" panose="020B0604020202020204" pitchFamily="34" charset="0"/>
              </a:endParaRPr>
            </a:p>
            <a:p>
              <a:pPr marL="182880" marR="0" lvl="1" indent="-182880" rtl="0">
                <a:buClr>
                  <a:schemeClr val="dk1"/>
                </a:buClr>
                <a:buSzPct val="1000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Georgia"/>
                  <a:cs typeface="Arial" panose="020B0604020202020204" pitchFamily="34" charset="0"/>
                  <a:sym typeface="Georgia"/>
                </a:rPr>
                <a:t>Exemption to Certain Private Companies </a:t>
              </a:r>
              <a:endParaRPr sz="12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168A468A-B75B-E398-6B4A-760CE35CB696}"/>
              </a:ext>
            </a:extLst>
          </p:cNvPr>
          <p:cNvGrpSpPr/>
          <p:nvPr/>
        </p:nvGrpSpPr>
        <p:grpSpPr>
          <a:xfrm>
            <a:off x="442797" y="1831768"/>
            <a:ext cx="11301528" cy="4340431"/>
            <a:chOff x="442797" y="1831768"/>
            <a:chExt cx="11301528" cy="4340431"/>
          </a:xfrm>
        </p:grpSpPr>
        <p:sp>
          <p:nvSpPr>
            <p:cNvPr id="17" name="Google Shape;648;p4">
              <a:extLst>
                <a:ext uri="{FF2B5EF4-FFF2-40B4-BE49-F238E27FC236}">
                  <a16:creationId xmlns:a16="http://schemas.microsoft.com/office/drawing/2014/main" id="{033E9A8D-B304-1381-9C3C-A3332984CF5B}"/>
                </a:ext>
              </a:extLst>
            </p:cNvPr>
            <p:cNvSpPr/>
            <p:nvPr/>
          </p:nvSpPr>
          <p:spPr>
            <a:xfrm>
              <a:off x="442797" y="1831768"/>
              <a:ext cx="11301528" cy="4340431"/>
            </a:xfrm>
            <a:prstGeom prst="rect">
              <a:avLst/>
            </a:prstGeom>
            <a:solidFill>
              <a:schemeClr val="bg1">
                <a:lumMod val="95000"/>
              </a:schemeClr>
            </a:solidFill>
            <a:ln>
              <a:noFill/>
            </a:ln>
          </p:spPr>
          <p:txBody>
            <a:bodyPr spcFirstLastPara="1" wrap="square" lIns="91425" tIns="91440" rIns="91425" bIns="91440" anchor="t" anchorCtr="0">
              <a:noAutofit/>
            </a:bodyPr>
            <a:lstStyle/>
            <a:p>
              <a:pPr>
                <a:spcAft>
                  <a:spcPts val="600"/>
                </a:spcAft>
                <a:buClr>
                  <a:schemeClr val="dk1"/>
                </a:buClr>
                <a:buSzPts val="1400"/>
                <a:buFont typeface="Georgia"/>
                <a:buNone/>
              </a:pPr>
              <a:r>
                <a:rPr lang="en-US" sz="1200" b="1" dirty="0">
                  <a:solidFill>
                    <a:schemeClr val="tx1"/>
                  </a:solidFill>
                </a:rPr>
                <a:t>Exemption to certain Private Companies</a:t>
              </a:r>
            </a:p>
            <a:p>
              <a:pPr>
                <a:spcAft>
                  <a:spcPts val="600"/>
                </a:spcAft>
                <a:buClr>
                  <a:schemeClr val="dk1"/>
                </a:buClr>
                <a:buSzPts val="1200"/>
                <a:buFont typeface="Georgia"/>
                <a:buNone/>
              </a:pPr>
              <a:r>
                <a:rPr lang="en-US" sz="1200" b="0" dirty="0">
                  <a:solidFill>
                    <a:schemeClr val="tx1"/>
                  </a:solidFill>
                </a:rPr>
                <a:t>The Ministry of Company Affairs (MCA) has relaxed applicability of certain provisions of the Companies Act 2013 (CA 2013) for private companies vide a notification dated 5 June 2015 (having prospective effect). </a:t>
              </a:r>
            </a:p>
            <a:p>
              <a:pPr marL="182880" indent="-182880">
                <a:spcAft>
                  <a:spcPts val="600"/>
                </a:spcAft>
                <a:buClr>
                  <a:schemeClr val="dk1"/>
                </a:buClr>
                <a:buSzPts val="1200"/>
                <a:buFont typeface="Arial" panose="020B0604020202020204" pitchFamily="34" charset="0"/>
                <a:buChar char="•"/>
              </a:pPr>
              <a:r>
                <a:rPr lang="en-US" sz="1200" b="0" dirty="0">
                  <a:solidFill>
                    <a:schemeClr val="tx1"/>
                  </a:solidFill>
                </a:rPr>
                <a:t>Section 188 shall not apply to transactions between a private company and its holding company, subsidiary, fellow subsidiary, and associate company [i.e., section 2(76)(viii) will not apply with respect to section 188].</a:t>
              </a:r>
            </a:p>
            <a:p>
              <a:pPr>
                <a:spcAft>
                  <a:spcPts val="600"/>
                </a:spcAft>
                <a:buClr>
                  <a:schemeClr val="dk1"/>
                </a:buClr>
                <a:buSzPts val="1200"/>
                <a:buFont typeface="Georgia"/>
                <a:buNone/>
              </a:pPr>
              <a:r>
                <a:rPr lang="en-US" sz="1200" b="1" dirty="0">
                  <a:solidFill>
                    <a:schemeClr val="tx1"/>
                  </a:solidFill>
                </a:rPr>
                <a:t>Following are allowed to vote in an ordinary resolution</a:t>
              </a:r>
            </a:p>
            <a:p>
              <a:pPr marL="182880" indent="-182880">
                <a:spcAft>
                  <a:spcPts val="600"/>
                </a:spcAft>
                <a:buClr>
                  <a:schemeClr val="dk1"/>
                </a:buClr>
                <a:buSzPts val="1200"/>
                <a:buFont typeface="Arial" panose="020B0604020202020204" pitchFamily="34" charset="0"/>
                <a:buChar char="•"/>
              </a:pPr>
              <a:r>
                <a:rPr lang="en-US" sz="1200" b="0" dirty="0">
                  <a:solidFill>
                    <a:schemeClr val="tx1"/>
                  </a:solidFill>
                </a:rPr>
                <a:t>Members who are Related Parties of  a Private company.</a:t>
              </a:r>
            </a:p>
            <a:p>
              <a:pPr marL="182880" indent="-182880">
                <a:spcAft>
                  <a:spcPts val="600"/>
                </a:spcAft>
                <a:buClr>
                  <a:schemeClr val="dk1"/>
                </a:buClr>
                <a:buSzPts val="1200"/>
                <a:buFont typeface="Arial" panose="020B0604020202020204" pitchFamily="34" charset="0"/>
                <a:buChar char="•"/>
              </a:pPr>
              <a:r>
                <a:rPr lang="en-US" sz="1200" b="0" dirty="0">
                  <a:solidFill>
                    <a:schemeClr val="tx1"/>
                  </a:solidFill>
                </a:rPr>
                <a:t>Interested directors of  a Private company who have a vested interest in a transaction can participate in a board meeting provided they disclose their interest. </a:t>
              </a:r>
            </a:p>
            <a:p>
              <a:pPr>
                <a:spcAft>
                  <a:spcPts val="600"/>
                </a:spcAft>
                <a:buClr>
                  <a:schemeClr val="dk1"/>
                </a:buClr>
                <a:buSzPts val="1200"/>
                <a:buFont typeface="Georgia"/>
                <a:buNone/>
              </a:pPr>
              <a:r>
                <a:rPr lang="en-US" sz="1200" b="0" dirty="0">
                  <a:solidFill>
                    <a:schemeClr val="tx1"/>
                  </a:solidFill>
                </a:rPr>
                <a:t>Related party, with reference to a company u/s 2(76)(viii), means any company which is :– </a:t>
              </a:r>
            </a:p>
            <a:p>
              <a:pPr marL="182880" indent="-182880">
                <a:spcAft>
                  <a:spcPts val="600"/>
                </a:spcAft>
                <a:buClr>
                  <a:schemeClr val="dk1"/>
                </a:buClr>
                <a:buSzPts val="1200"/>
                <a:buFont typeface="+mj-lt"/>
                <a:buAutoNum type="alphaUcPeriod"/>
              </a:pPr>
              <a:r>
                <a:rPr lang="en-US" sz="1200" b="0" dirty="0">
                  <a:solidFill>
                    <a:schemeClr val="tx1"/>
                  </a:solidFill>
                </a:rPr>
                <a:t>a holding, subsidiary or an associate company of such company; or</a:t>
              </a:r>
            </a:p>
            <a:p>
              <a:pPr marL="182880" indent="-182880">
                <a:spcAft>
                  <a:spcPts val="600"/>
                </a:spcAft>
                <a:buClr>
                  <a:schemeClr val="dk1"/>
                </a:buClr>
                <a:buSzPts val="1200"/>
                <a:buFont typeface="+mj-lt"/>
                <a:buAutoNum type="alphaUcPeriod"/>
              </a:pPr>
              <a:r>
                <a:rPr lang="en-US" sz="1200" b="0" dirty="0">
                  <a:solidFill>
                    <a:schemeClr val="tx1"/>
                  </a:solidFill>
                </a:rPr>
                <a:t>a subsidiary of a holding company to which it is also a subsidiary (fellow subsidiary)</a:t>
              </a:r>
            </a:p>
            <a:p>
              <a:pPr marL="182880" indent="-182880">
                <a:spcAft>
                  <a:spcPts val="600"/>
                </a:spcAft>
                <a:buSzPts val="1800"/>
                <a:buFont typeface="+mj-lt"/>
                <a:buAutoNum type="alphaUcPeriod"/>
              </a:pPr>
              <a:endParaRPr lang="en-US" sz="1200" b="0" dirty="0">
                <a:solidFill>
                  <a:schemeClr val="tx1"/>
                </a:solidFill>
              </a:endParaRPr>
            </a:p>
            <a:p>
              <a:pPr marL="0" marR="0" lvl="0" indent="0" rtl="0">
                <a:spcBef>
                  <a:spcPts val="0"/>
                </a:spcBef>
                <a:spcAft>
                  <a:spcPts val="600"/>
                </a:spcAft>
                <a:buNone/>
              </a:pPr>
              <a:endParaRPr sz="1200" b="1" dirty="0">
                <a:solidFill>
                  <a:schemeClr val="bg1"/>
                </a:solidFill>
                <a:latin typeface="Arial" panose="020B0604020202020204" pitchFamily="34" charset="0"/>
                <a:cs typeface="Arial" panose="020B0604020202020204" pitchFamily="34" charset="0"/>
              </a:endParaRPr>
            </a:p>
          </p:txBody>
        </p:sp>
        <p:sp>
          <p:nvSpPr>
            <p:cNvPr id="14" name="Google Shape;648;p4">
              <a:extLst>
                <a:ext uri="{FF2B5EF4-FFF2-40B4-BE49-F238E27FC236}">
                  <a16:creationId xmlns:a16="http://schemas.microsoft.com/office/drawing/2014/main" id="{1B020FD0-B598-9110-3173-8D11EC713017}"/>
                </a:ext>
              </a:extLst>
            </p:cNvPr>
            <p:cNvSpPr/>
            <p:nvPr/>
          </p:nvSpPr>
          <p:spPr>
            <a:xfrm>
              <a:off x="442797" y="1831769"/>
              <a:ext cx="11301528" cy="27432"/>
            </a:xfrm>
            <a:prstGeom prst="rect">
              <a:avLst/>
            </a:prstGeom>
            <a:solidFill>
              <a:schemeClr val="accent4"/>
            </a:solidFill>
            <a:ln>
              <a:noFill/>
            </a:ln>
          </p:spPr>
          <p:txBody>
            <a:bodyPr spcFirstLastPara="1" wrap="square" lIns="91425" tIns="91440" rIns="91425" bIns="91440" anchor="ctr" anchorCtr="0">
              <a:noAutofit/>
            </a:bodyPr>
            <a:lstStyle/>
            <a:p>
              <a:pPr marL="0" marR="0" lvl="0" indent="0" rtl="0">
                <a:spcBef>
                  <a:spcPts val="0"/>
                </a:spcBef>
                <a:spcAft>
                  <a:spcPts val="0"/>
                </a:spcAft>
                <a:buNone/>
              </a:pPr>
              <a:endParaRPr sz="1200" b="1" dirty="0">
                <a:solidFill>
                  <a:schemeClr val="bg1"/>
                </a:solidFill>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498972EA-D99D-B86C-3B32-2A0C9325B9EA}"/>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708110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8D4302C-4BD8-CD2C-BAD5-D08880B16A3D}"/>
              </a:ext>
            </a:extLst>
          </p:cNvPr>
          <p:cNvGraphicFramePr>
            <a:graphicFrameLocks noChangeAspect="1"/>
          </p:cNvGraphicFramePr>
          <p:nvPr>
            <p:custDataLst>
              <p:tags r:id="rId1"/>
            </p:custDataLst>
            <p:extLst>
              <p:ext uri="{D42A27DB-BD31-4B8C-83A1-F6EECF244321}">
                <p14:modId xmlns:p14="http://schemas.microsoft.com/office/powerpoint/2010/main" val="4746004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D8D4302C-4BD8-CD2C-BAD5-D08880B16A3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AF7552-CC18-1381-7D6B-13A5E70D70C4}"/>
              </a:ext>
            </a:extLst>
          </p:cNvPr>
          <p:cNvSpPr>
            <a:spLocks noGrp="1"/>
          </p:cNvSpPr>
          <p:nvPr>
            <p:ph type="title"/>
          </p:nvPr>
        </p:nvSpPr>
        <p:spPr/>
        <p:txBody>
          <a:bodyPr vert="horz">
            <a:normAutofit/>
          </a:bodyPr>
          <a:lstStyle/>
          <a:p>
            <a:r>
              <a:rPr lang="en-US" dirty="0"/>
              <a:t>Appendix A. Governing Statutes – SEBI LODR</a:t>
            </a:r>
            <a:br>
              <a:rPr lang="en-US" dirty="0"/>
            </a:br>
            <a:r>
              <a:rPr lang="en-US" dirty="0"/>
              <a:t>Widened definition of Related Party Transaction</a:t>
            </a:r>
          </a:p>
        </p:txBody>
      </p:sp>
      <p:sp>
        <p:nvSpPr>
          <p:cNvPr id="3" name="Slide Number Placeholder 2">
            <a:extLst>
              <a:ext uri="{FF2B5EF4-FFF2-40B4-BE49-F238E27FC236}">
                <a16:creationId xmlns:a16="http://schemas.microsoft.com/office/drawing/2014/main" id="{2A9BADB7-F3D8-4243-19A0-2BF8FA3E9ED7}"/>
              </a:ext>
            </a:extLst>
          </p:cNvPr>
          <p:cNvSpPr>
            <a:spLocks noGrp="1"/>
          </p:cNvSpPr>
          <p:nvPr>
            <p:ph type="sldNum" sz="quarter" idx="11"/>
          </p:nvPr>
        </p:nvSpPr>
        <p:spPr/>
        <p:txBody>
          <a:bodyPr/>
          <a:lstStyle/>
          <a:p>
            <a:fld id="{7870704B-CE94-48CC-AF30-84932A1262A7}" type="slidenum">
              <a:rPr lang="en-GB" smtClean="0"/>
              <a:pPr/>
              <a:t>30</a:t>
            </a:fld>
            <a:endParaRPr lang="en-GB" dirty="0"/>
          </a:p>
        </p:txBody>
      </p:sp>
      <p:sp>
        <p:nvSpPr>
          <p:cNvPr id="4" name="Date Placeholder 3">
            <a:extLst>
              <a:ext uri="{FF2B5EF4-FFF2-40B4-BE49-F238E27FC236}">
                <a16:creationId xmlns:a16="http://schemas.microsoft.com/office/drawing/2014/main" id="{E1C6175B-C9C6-C352-B5BC-F8640E4A05BC}"/>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C47A2DEF-15B0-8403-6937-68570BAC25A2}"/>
              </a:ext>
            </a:extLst>
          </p:cNvPr>
          <p:cNvSpPr>
            <a:spLocks noGrp="1"/>
          </p:cNvSpPr>
          <p:nvPr>
            <p:ph type="ftr" sz="quarter" idx="13"/>
          </p:nvPr>
        </p:nvSpPr>
        <p:spPr/>
        <p:txBody>
          <a:bodyPr/>
          <a:lstStyle/>
          <a:p>
            <a:pPr algn="l"/>
            <a:r>
              <a:rPr lang="en-US"/>
              <a:t>Related party transactions</a:t>
            </a:r>
            <a:endParaRPr lang="en-US" dirty="0"/>
          </a:p>
        </p:txBody>
      </p:sp>
      <p:sp>
        <p:nvSpPr>
          <p:cNvPr id="10" name="Rectangle 9">
            <a:extLst>
              <a:ext uri="{FF2B5EF4-FFF2-40B4-BE49-F238E27FC236}">
                <a16:creationId xmlns:a16="http://schemas.microsoft.com/office/drawing/2014/main" id="{6C4352BB-23B2-B5A4-B206-884C1B29B04F}"/>
              </a:ext>
            </a:extLst>
          </p:cNvPr>
          <p:cNvSpPr/>
          <p:nvPr/>
        </p:nvSpPr>
        <p:spPr>
          <a:xfrm>
            <a:off x="442914" y="2103930"/>
            <a:ext cx="3529012" cy="807189"/>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dirty="0">
                <a:ln>
                  <a:noFill/>
                </a:ln>
                <a:solidFill>
                  <a:schemeClr val="tx1"/>
                </a:solidFill>
                <a:effectLst/>
                <a:uLnTx/>
                <a:uFillTx/>
              </a:rPr>
              <a:t>Sale, purchase or supply of any goods or materials</a:t>
            </a:r>
          </a:p>
        </p:txBody>
      </p:sp>
      <p:sp>
        <p:nvSpPr>
          <p:cNvPr id="11" name="Rectangle 10">
            <a:extLst>
              <a:ext uri="{FF2B5EF4-FFF2-40B4-BE49-F238E27FC236}">
                <a16:creationId xmlns:a16="http://schemas.microsoft.com/office/drawing/2014/main" id="{960D02C8-61D0-C080-4069-BFD211A497AA}"/>
              </a:ext>
            </a:extLst>
          </p:cNvPr>
          <p:cNvSpPr/>
          <p:nvPr/>
        </p:nvSpPr>
        <p:spPr>
          <a:xfrm>
            <a:off x="442914" y="3174115"/>
            <a:ext cx="3529012" cy="807189"/>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dirty="0">
                <a:ln>
                  <a:noFill/>
                </a:ln>
                <a:solidFill>
                  <a:schemeClr val="tx1"/>
                </a:solidFill>
                <a:effectLst/>
                <a:uLnTx/>
                <a:uFillTx/>
              </a:rPr>
              <a:t>Availing or rendering of any services</a:t>
            </a:r>
          </a:p>
        </p:txBody>
      </p:sp>
      <p:sp>
        <p:nvSpPr>
          <p:cNvPr id="12" name="Rectangle 11">
            <a:extLst>
              <a:ext uri="{FF2B5EF4-FFF2-40B4-BE49-F238E27FC236}">
                <a16:creationId xmlns:a16="http://schemas.microsoft.com/office/drawing/2014/main" id="{E455B5D7-4541-FD33-1D91-D7E2E1238136}"/>
              </a:ext>
            </a:extLst>
          </p:cNvPr>
          <p:cNvSpPr/>
          <p:nvPr/>
        </p:nvSpPr>
        <p:spPr>
          <a:xfrm>
            <a:off x="442914" y="4244300"/>
            <a:ext cx="3529012" cy="807189"/>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a:ln>
                  <a:noFill/>
                </a:ln>
                <a:solidFill>
                  <a:schemeClr val="tx1"/>
                </a:solidFill>
                <a:effectLst/>
                <a:uLnTx/>
                <a:uFillTx/>
              </a:rPr>
              <a:t>Leasing of property of any kind</a:t>
            </a:r>
          </a:p>
        </p:txBody>
      </p:sp>
      <p:sp>
        <p:nvSpPr>
          <p:cNvPr id="13" name="Rectangle 12">
            <a:extLst>
              <a:ext uri="{FF2B5EF4-FFF2-40B4-BE49-F238E27FC236}">
                <a16:creationId xmlns:a16="http://schemas.microsoft.com/office/drawing/2014/main" id="{A4E25834-E7D4-E54B-8541-187A361E2DBF}"/>
              </a:ext>
            </a:extLst>
          </p:cNvPr>
          <p:cNvSpPr/>
          <p:nvPr/>
        </p:nvSpPr>
        <p:spPr>
          <a:xfrm>
            <a:off x="442914" y="5314485"/>
            <a:ext cx="3529012" cy="85771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a:ln>
                  <a:noFill/>
                </a:ln>
                <a:solidFill>
                  <a:schemeClr val="tx1"/>
                </a:solidFill>
                <a:effectLst/>
                <a:uLnTx/>
                <a:uFillTx/>
              </a:rPr>
              <a:t>Underwriting the subscription of any securities or derivatives</a:t>
            </a:r>
          </a:p>
        </p:txBody>
      </p:sp>
      <p:sp>
        <p:nvSpPr>
          <p:cNvPr id="14" name="Rectangle 13">
            <a:extLst>
              <a:ext uri="{FF2B5EF4-FFF2-40B4-BE49-F238E27FC236}">
                <a16:creationId xmlns:a16="http://schemas.microsoft.com/office/drawing/2014/main" id="{258B71F3-85F3-BA6B-5ED3-CC461568C973}"/>
              </a:ext>
            </a:extLst>
          </p:cNvPr>
          <p:cNvSpPr/>
          <p:nvPr/>
        </p:nvSpPr>
        <p:spPr>
          <a:xfrm>
            <a:off x="4329114" y="2103930"/>
            <a:ext cx="3529012" cy="804672"/>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dirty="0">
                <a:ln>
                  <a:noFill/>
                </a:ln>
                <a:solidFill>
                  <a:schemeClr val="tx1"/>
                </a:solidFill>
                <a:effectLst/>
                <a:uLnTx/>
                <a:uFillTx/>
              </a:rPr>
              <a:t>Selling or otherwise disposing of, or buying, property of any kind</a:t>
            </a:r>
          </a:p>
        </p:txBody>
      </p:sp>
      <p:sp>
        <p:nvSpPr>
          <p:cNvPr id="15" name="Rectangle 14">
            <a:extLst>
              <a:ext uri="{FF2B5EF4-FFF2-40B4-BE49-F238E27FC236}">
                <a16:creationId xmlns:a16="http://schemas.microsoft.com/office/drawing/2014/main" id="{F43FB62E-53D3-9C1B-542E-F700060BB4B4}"/>
              </a:ext>
            </a:extLst>
          </p:cNvPr>
          <p:cNvSpPr/>
          <p:nvPr/>
        </p:nvSpPr>
        <p:spPr>
          <a:xfrm>
            <a:off x="4327525" y="3735729"/>
            <a:ext cx="3529012" cy="804672"/>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dirty="0">
                <a:ln>
                  <a:noFill/>
                </a:ln>
                <a:solidFill>
                  <a:schemeClr val="tx1"/>
                </a:solidFill>
                <a:effectLst/>
                <a:uLnTx/>
                <a:uFillTx/>
              </a:rPr>
              <a:t>Appointment of any agent for purchase or sale of goods, materials, services or property</a:t>
            </a:r>
          </a:p>
        </p:txBody>
      </p:sp>
      <p:sp>
        <p:nvSpPr>
          <p:cNvPr id="16" name="Rectangle 15">
            <a:extLst>
              <a:ext uri="{FF2B5EF4-FFF2-40B4-BE49-F238E27FC236}">
                <a16:creationId xmlns:a16="http://schemas.microsoft.com/office/drawing/2014/main" id="{DF2038B8-7271-B787-CB34-161FCA21F0A2}"/>
              </a:ext>
            </a:extLst>
          </p:cNvPr>
          <p:cNvSpPr/>
          <p:nvPr/>
        </p:nvSpPr>
        <p:spPr>
          <a:xfrm>
            <a:off x="4341814" y="5367528"/>
            <a:ext cx="3529012" cy="804672"/>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dirty="0">
                <a:ln>
                  <a:noFill/>
                </a:ln>
                <a:solidFill>
                  <a:schemeClr val="tx1"/>
                </a:solidFill>
                <a:effectLst/>
                <a:uLnTx/>
                <a:uFillTx/>
              </a:rPr>
              <a:t>Appointment of related party to any office or place of profit in the company, its subsidiary company or associate company</a:t>
            </a:r>
          </a:p>
        </p:txBody>
      </p:sp>
      <p:sp>
        <p:nvSpPr>
          <p:cNvPr id="17" name="Rectangle 16">
            <a:extLst>
              <a:ext uri="{FF2B5EF4-FFF2-40B4-BE49-F238E27FC236}">
                <a16:creationId xmlns:a16="http://schemas.microsoft.com/office/drawing/2014/main" id="{8D06CC0A-2054-C455-0735-5F9FD72D22FD}"/>
              </a:ext>
            </a:extLst>
          </p:cNvPr>
          <p:cNvSpPr/>
          <p:nvPr/>
        </p:nvSpPr>
        <p:spPr>
          <a:xfrm>
            <a:off x="8215314" y="2103930"/>
            <a:ext cx="3529012" cy="406827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dirty="0">
                <a:ln>
                  <a:noFill/>
                </a:ln>
                <a:solidFill>
                  <a:schemeClr val="tx1"/>
                </a:solidFill>
                <a:effectLst/>
                <a:uLnTx/>
                <a:uFillTx/>
              </a:rPr>
              <a:t>Transfer of resources, services or obligations between a listed entity and a related party, regardless of whether a price is charged; and a ‘transaction’ shall be construed to include a single transaction or a group of transactions in a contract.</a:t>
            </a:r>
          </a:p>
        </p:txBody>
      </p:sp>
      <p:sp>
        <p:nvSpPr>
          <p:cNvPr id="18" name="Rectangle 17">
            <a:extLst>
              <a:ext uri="{FF2B5EF4-FFF2-40B4-BE49-F238E27FC236}">
                <a16:creationId xmlns:a16="http://schemas.microsoft.com/office/drawing/2014/main" id="{B4768E67-6EFE-F175-70E6-BD61C2465605}"/>
              </a:ext>
            </a:extLst>
          </p:cNvPr>
          <p:cNvSpPr/>
          <p:nvPr/>
        </p:nvSpPr>
        <p:spPr>
          <a:xfrm>
            <a:off x="442913" y="1142999"/>
            <a:ext cx="11306175" cy="36576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algn="ctr"/>
            <a:r>
              <a:rPr kumimoji="0" lang="en-GB" sz="1200" b="1" i="0" u="none" strike="noStrike" kern="0" cap="none" spc="0" normalizeH="0" baseline="0" noProof="0">
                <a:ln>
                  <a:noFill/>
                </a:ln>
                <a:solidFill>
                  <a:srgbClr val="FFFFFF"/>
                </a:solidFill>
                <a:effectLst/>
                <a:uLnTx/>
                <a:uFillTx/>
              </a:rPr>
              <a:t>Related Party Transaction</a:t>
            </a:r>
            <a:endParaRPr kumimoji="0" lang="en-GB" sz="1200" b="1" i="0" u="none" strike="noStrike" kern="0" cap="none" spc="0" normalizeH="0" baseline="0" noProof="0" dirty="0">
              <a:ln>
                <a:noFill/>
              </a:ln>
              <a:solidFill>
                <a:srgbClr val="FFFFFF"/>
              </a:solidFill>
              <a:effectLst/>
              <a:uLnTx/>
              <a:uFillTx/>
            </a:endParaRPr>
          </a:p>
        </p:txBody>
      </p:sp>
      <p:cxnSp>
        <p:nvCxnSpPr>
          <p:cNvPr id="19" name="Elbow Connector 18">
            <a:extLst>
              <a:ext uri="{FF2B5EF4-FFF2-40B4-BE49-F238E27FC236}">
                <a16:creationId xmlns:a16="http://schemas.microsoft.com/office/drawing/2014/main" id="{1B37675B-730F-39B1-A23D-C96C3151F534}"/>
              </a:ext>
            </a:extLst>
          </p:cNvPr>
          <p:cNvCxnSpPr>
            <a:cxnSpLocks/>
            <a:stCxn id="18" idx="2"/>
            <a:endCxn id="10" idx="0"/>
          </p:cNvCxnSpPr>
          <p:nvPr/>
        </p:nvCxnSpPr>
        <p:spPr>
          <a:xfrm rot="5400000">
            <a:off x="3854126" y="-137946"/>
            <a:ext cx="595171" cy="3888581"/>
          </a:xfrm>
          <a:prstGeom prst="bentConnector3">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20" name="Elbow Connector 19">
            <a:extLst>
              <a:ext uri="{FF2B5EF4-FFF2-40B4-BE49-F238E27FC236}">
                <a16:creationId xmlns:a16="http://schemas.microsoft.com/office/drawing/2014/main" id="{75EFAD36-FFFD-9355-C5EA-F60ED7B37527}"/>
              </a:ext>
            </a:extLst>
          </p:cNvPr>
          <p:cNvCxnSpPr>
            <a:cxnSpLocks/>
            <a:stCxn id="18" idx="2"/>
            <a:endCxn id="17" idx="0"/>
          </p:cNvCxnSpPr>
          <p:nvPr/>
        </p:nvCxnSpPr>
        <p:spPr>
          <a:xfrm rot="16200000" flipH="1">
            <a:off x="7740325" y="-135566"/>
            <a:ext cx="595171" cy="3883819"/>
          </a:xfrm>
          <a:prstGeom prst="bentConnector3">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cxnSp>
        <p:nvCxnSpPr>
          <p:cNvPr id="21" name="Straight Arrow Connector 20">
            <a:extLst>
              <a:ext uri="{FF2B5EF4-FFF2-40B4-BE49-F238E27FC236}">
                <a16:creationId xmlns:a16="http://schemas.microsoft.com/office/drawing/2014/main" id="{46F1EC3A-6261-56AF-5B0A-6965B77C0B29}"/>
              </a:ext>
            </a:extLst>
          </p:cNvPr>
          <p:cNvCxnSpPr>
            <a:cxnSpLocks/>
            <a:stCxn id="18" idx="2"/>
            <a:endCxn id="14" idx="0"/>
          </p:cNvCxnSpPr>
          <p:nvPr/>
        </p:nvCxnSpPr>
        <p:spPr>
          <a:xfrm flipH="1">
            <a:off x="6093620" y="1508759"/>
            <a:ext cx="2381" cy="595171"/>
          </a:xfrm>
          <a:prstGeom prst="straightConnector1">
            <a:avLst/>
          </a:prstGeom>
          <a:ln w="9525" cap="sq">
            <a:solidFill>
              <a:schemeClr val="tx2"/>
            </a:solidFill>
            <a:tailEnd type="triangle"/>
          </a:ln>
        </p:spPr>
        <p:style>
          <a:lnRef idx="1">
            <a:schemeClr val="accent1"/>
          </a:lnRef>
          <a:fillRef idx="0">
            <a:schemeClr val="accent1"/>
          </a:fillRef>
          <a:effectRef idx="0">
            <a:schemeClr val="dk1"/>
          </a:effectRef>
          <a:fontRef idx="minor">
            <a:schemeClr val="lt1"/>
          </a:fontRef>
        </p:style>
      </p:cxnSp>
      <p:sp>
        <p:nvSpPr>
          <p:cNvPr id="22" name="TextBox 21">
            <a:extLst>
              <a:ext uri="{FF2B5EF4-FFF2-40B4-BE49-F238E27FC236}">
                <a16:creationId xmlns:a16="http://schemas.microsoft.com/office/drawing/2014/main" id="{8994D407-AB12-546E-90FE-AB6946318DA3}"/>
              </a:ext>
            </a:extLst>
          </p:cNvPr>
          <p:cNvSpPr txBox="1"/>
          <p:nvPr/>
        </p:nvSpPr>
        <p:spPr>
          <a:xfrm>
            <a:off x="2207421" y="1548306"/>
            <a:ext cx="806054" cy="184666"/>
          </a:xfrm>
          <a:prstGeom prst="rect">
            <a:avLst/>
          </a:prstGeom>
          <a:noFill/>
        </p:spPr>
        <p:txBody>
          <a:bodyPr wrap="square" lIns="0" tIns="0" rIns="0" bIns="0" rtlCol="0">
            <a:spAutoFit/>
          </a:bodyPr>
          <a:lstStyle/>
          <a:p>
            <a:pPr algn="ctr">
              <a:spcAft>
                <a:spcPts val="600"/>
              </a:spcAft>
              <a:buSzPct val="100000"/>
            </a:pPr>
            <a:r>
              <a:rPr lang="en-GB" sz="1200" b="1" dirty="0">
                <a:solidFill>
                  <a:srgbClr val="000000"/>
                </a:solidFill>
              </a:rPr>
              <a:t>CA’ 2013</a:t>
            </a:r>
          </a:p>
        </p:txBody>
      </p:sp>
      <p:sp>
        <p:nvSpPr>
          <p:cNvPr id="23" name="TextBox 22">
            <a:extLst>
              <a:ext uri="{FF2B5EF4-FFF2-40B4-BE49-F238E27FC236}">
                <a16:creationId xmlns:a16="http://schemas.microsoft.com/office/drawing/2014/main" id="{F99FAFCD-D058-1CA4-4235-32B445EE53A3}"/>
              </a:ext>
            </a:extLst>
          </p:cNvPr>
          <p:cNvSpPr txBox="1"/>
          <p:nvPr/>
        </p:nvSpPr>
        <p:spPr>
          <a:xfrm>
            <a:off x="9372045" y="1548306"/>
            <a:ext cx="607776" cy="184666"/>
          </a:xfrm>
          <a:prstGeom prst="rect">
            <a:avLst/>
          </a:prstGeom>
          <a:noFill/>
        </p:spPr>
        <p:txBody>
          <a:bodyPr wrap="square" lIns="0" tIns="0" rIns="0" bIns="0" rtlCol="0">
            <a:spAutoFit/>
          </a:bodyPr>
          <a:lstStyle/>
          <a:p>
            <a:pPr algn="ctr">
              <a:spcAft>
                <a:spcPts val="600"/>
              </a:spcAft>
              <a:buSzPct val="100000"/>
            </a:pPr>
            <a:r>
              <a:rPr lang="en-GB" sz="1200" b="1" dirty="0">
                <a:solidFill>
                  <a:srgbClr val="000000"/>
                </a:solidFill>
              </a:rPr>
              <a:t>LODR</a:t>
            </a:r>
          </a:p>
        </p:txBody>
      </p:sp>
      <p:sp>
        <p:nvSpPr>
          <p:cNvPr id="6" name="Rectangle 5">
            <a:extLst>
              <a:ext uri="{FF2B5EF4-FFF2-40B4-BE49-F238E27FC236}">
                <a16:creationId xmlns:a16="http://schemas.microsoft.com/office/drawing/2014/main" id="{066788D4-9D40-E442-55F6-A9E02E065F0A}"/>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405199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FF3B27-618F-3314-D2A1-0109299EBC87}"/>
              </a:ext>
            </a:extLst>
          </p:cNvPr>
          <p:cNvGraphicFramePr>
            <a:graphicFrameLocks noChangeAspect="1"/>
          </p:cNvGraphicFramePr>
          <p:nvPr>
            <p:custDataLst>
              <p:tags r:id="rId1"/>
            </p:custDataLst>
            <p:extLst>
              <p:ext uri="{D42A27DB-BD31-4B8C-83A1-F6EECF244321}">
                <p14:modId xmlns:p14="http://schemas.microsoft.com/office/powerpoint/2010/main" val="29188657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6AFF3B27-618F-3314-D2A1-0109299EBC8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68112-966F-68D3-571E-A37F61F7FACD}"/>
              </a:ext>
            </a:extLst>
          </p:cNvPr>
          <p:cNvSpPr>
            <a:spLocks noGrp="1"/>
          </p:cNvSpPr>
          <p:nvPr>
            <p:ph type="title"/>
          </p:nvPr>
        </p:nvSpPr>
        <p:spPr/>
        <p:txBody>
          <a:bodyPr vert="horz"/>
          <a:lstStyle/>
          <a:p>
            <a:r>
              <a:rPr lang="en-US" dirty="0"/>
              <a:t>Appendix A. Governing Statutes – SEBI LODR</a:t>
            </a:r>
            <a:br>
              <a:rPr lang="en-US" dirty="0"/>
            </a:br>
            <a:r>
              <a:rPr lang="en-US" dirty="0"/>
              <a:t>Information for Audit Committee approval</a:t>
            </a:r>
          </a:p>
        </p:txBody>
      </p:sp>
      <p:sp>
        <p:nvSpPr>
          <p:cNvPr id="3" name="Slide Number Placeholder 2">
            <a:extLst>
              <a:ext uri="{FF2B5EF4-FFF2-40B4-BE49-F238E27FC236}">
                <a16:creationId xmlns:a16="http://schemas.microsoft.com/office/drawing/2014/main" id="{D5FCD8E7-78E1-58F5-68E7-64302738E0C7}"/>
              </a:ext>
            </a:extLst>
          </p:cNvPr>
          <p:cNvSpPr>
            <a:spLocks noGrp="1"/>
          </p:cNvSpPr>
          <p:nvPr>
            <p:ph type="sldNum" sz="quarter" idx="11"/>
          </p:nvPr>
        </p:nvSpPr>
        <p:spPr/>
        <p:txBody>
          <a:bodyPr/>
          <a:lstStyle/>
          <a:p>
            <a:fld id="{7870704B-CE94-48CC-AF30-84932A1262A7}" type="slidenum">
              <a:rPr lang="en-GB" smtClean="0"/>
              <a:pPr/>
              <a:t>31</a:t>
            </a:fld>
            <a:endParaRPr lang="en-GB" dirty="0"/>
          </a:p>
        </p:txBody>
      </p:sp>
      <p:sp>
        <p:nvSpPr>
          <p:cNvPr id="4" name="Date Placeholder 3">
            <a:extLst>
              <a:ext uri="{FF2B5EF4-FFF2-40B4-BE49-F238E27FC236}">
                <a16:creationId xmlns:a16="http://schemas.microsoft.com/office/drawing/2014/main" id="{5BB9E40A-B91E-791E-51E0-EB9C9B70E28A}"/>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9188DDC5-DB80-430E-1311-5B4A9357B27D}"/>
              </a:ext>
            </a:extLst>
          </p:cNvPr>
          <p:cNvSpPr>
            <a:spLocks noGrp="1"/>
          </p:cNvSpPr>
          <p:nvPr>
            <p:ph type="ftr" sz="quarter" idx="13"/>
          </p:nvPr>
        </p:nvSpPr>
        <p:spPr/>
        <p:txBody>
          <a:bodyPr/>
          <a:lstStyle/>
          <a:p>
            <a:pPr algn="l"/>
            <a:r>
              <a:rPr lang="en-US" dirty="0"/>
              <a:t>Related party transactions</a:t>
            </a:r>
          </a:p>
        </p:txBody>
      </p:sp>
      <p:grpSp>
        <p:nvGrpSpPr>
          <p:cNvPr id="10" name="Group 9">
            <a:extLst>
              <a:ext uri="{FF2B5EF4-FFF2-40B4-BE49-F238E27FC236}">
                <a16:creationId xmlns:a16="http://schemas.microsoft.com/office/drawing/2014/main" id="{DC9A4CDA-9BD6-ADE8-EFF5-1AAB41B0CD64}"/>
              </a:ext>
            </a:extLst>
          </p:cNvPr>
          <p:cNvGrpSpPr/>
          <p:nvPr/>
        </p:nvGrpSpPr>
        <p:grpSpPr>
          <a:xfrm>
            <a:off x="442913" y="1142999"/>
            <a:ext cx="11306175" cy="4472814"/>
            <a:chOff x="442913" y="1142999"/>
            <a:chExt cx="11306175" cy="4472814"/>
          </a:xfrm>
        </p:grpSpPr>
        <p:sp>
          <p:nvSpPr>
            <p:cNvPr id="9" name="Rectangle 8">
              <a:extLst>
                <a:ext uri="{FF2B5EF4-FFF2-40B4-BE49-F238E27FC236}">
                  <a16:creationId xmlns:a16="http://schemas.microsoft.com/office/drawing/2014/main" id="{E83F18F5-6A60-EDAF-2BFA-9C19E750631E}"/>
                </a:ext>
              </a:extLst>
            </p:cNvPr>
            <p:cNvSpPr/>
            <p:nvPr/>
          </p:nvSpPr>
          <p:spPr>
            <a:xfrm>
              <a:off x="442913" y="1512125"/>
              <a:ext cx="11306174" cy="4103688"/>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spAutoFit/>
            </a:bodyPr>
            <a:lstStyle/>
            <a:p>
              <a:pPr marL="182880" indent="-182880">
                <a:spcAft>
                  <a:spcPts val="200"/>
                </a:spcAft>
                <a:buFont typeface="+mj-lt"/>
                <a:buAutoNum type="alphaLcPeriod"/>
              </a:pPr>
              <a:r>
                <a:rPr lang="en-US" sz="1200" b="0" i="0" u="none" dirty="0">
                  <a:solidFill>
                    <a:schemeClr val="tx1"/>
                  </a:solidFill>
                </a:rPr>
                <a:t>Type, material terms and particulars of the proposed transaction; </a:t>
              </a:r>
            </a:p>
            <a:p>
              <a:pPr marL="182880" indent="-182880">
                <a:spcAft>
                  <a:spcPts val="200"/>
                </a:spcAft>
                <a:buFont typeface="+mj-lt"/>
                <a:buAutoNum type="alphaLcPeriod"/>
              </a:pPr>
              <a:r>
                <a:rPr lang="en-US" sz="1200" b="0" i="0" u="none" dirty="0">
                  <a:solidFill>
                    <a:schemeClr val="tx1"/>
                  </a:solidFill>
                </a:rPr>
                <a:t>Name of the related party and its relationship with the listed entity or its subsidiary, including nature of its concern or interest (financial or otherwise); </a:t>
              </a:r>
            </a:p>
            <a:p>
              <a:pPr marL="182880" indent="-182880">
                <a:spcAft>
                  <a:spcPts val="200"/>
                </a:spcAft>
                <a:buFont typeface="+mj-lt"/>
                <a:buAutoNum type="alphaLcPeriod"/>
              </a:pPr>
              <a:r>
                <a:rPr lang="en-US" sz="1200" b="0" i="0" u="none" dirty="0">
                  <a:solidFill>
                    <a:schemeClr val="tx1"/>
                  </a:solidFill>
                </a:rPr>
                <a:t>Tenure of the proposed transaction (particular tenure shall be specified); </a:t>
              </a:r>
            </a:p>
            <a:p>
              <a:pPr marL="182880" indent="-182880">
                <a:spcAft>
                  <a:spcPts val="200"/>
                </a:spcAft>
                <a:buFont typeface="+mj-lt"/>
                <a:buAutoNum type="alphaLcPeriod"/>
              </a:pPr>
              <a:r>
                <a:rPr lang="en-US" sz="1200" b="0" i="0" u="none" dirty="0">
                  <a:solidFill>
                    <a:schemeClr val="tx1"/>
                  </a:solidFill>
                </a:rPr>
                <a:t>Value of the proposed transaction; </a:t>
              </a:r>
            </a:p>
            <a:p>
              <a:pPr marL="182880" indent="-182880">
                <a:spcAft>
                  <a:spcPts val="200"/>
                </a:spcAft>
                <a:buFont typeface="+mj-lt"/>
                <a:buAutoNum type="alphaLcPeriod"/>
              </a:pPr>
              <a:r>
                <a:rPr lang="en-US" sz="1200" b="0" i="0" u="none" dirty="0">
                  <a:solidFill>
                    <a:schemeClr val="tx1"/>
                  </a:solidFill>
                </a:rPr>
                <a:t>The percentage of the listed entity’s annual consolidated turnover, for the immediately preceding financial year, that is represented by the value of the proposed transaction (and for a RPT involving a subsidiary, such percentage calculated on the basis of the subsidiary’s annual turnover on a standalone basis shall be additionally provided); </a:t>
              </a:r>
            </a:p>
            <a:p>
              <a:pPr marL="182880" indent="-182880">
                <a:spcAft>
                  <a:spcPts val="200"/>
                </a:spcAft>
                <a:buFont typeface="+mj-lt"/>
                <a:buAutoNum type="alphaLcPeriod"/>
              </a:pPr>
              <a:r>
                <a:rPr lang="en-US" sz="1200" b="0" i="0" u="none" dirty="0">
                  <a:solidFill>
                    <a:schemeClr val="tx1"/>
                  </a:solidFill>
                </a:rPr>
                <a:t>If the transaction relates to any loans, inter-corporate deposits, advances or investments made or given by the listed entity or its subsidiary: </a:t>
              </a:r>
            </a:p>
            <a:p>
              <a:pPr marL="365760" indent="-182880">
                <a:spcAft>
                  <a:spcPts val="200"/>
                </a:spcAft>
                <a:buFont typeface="+mj-lt"/>
                <a:buAutoNum type="romanLcPeriod"/>
              </a:pPr>
              <a:r>
                <a:rPr lang="en-US" sz="1200" b="0" i="0" u="none" dirty="0">
                  <a:solidFill>
                    <a:schemeClr val="tx1"/>
                  </a:solidFill>
                </a:rPr>
                <a:t>details of the source of funds in connection with the proposed transaction; </a:t>
              </a:r>
            </a:p>
            <a:p>
              <a:pPr marL="365760" indent="-182880">
                <a:spcAft>
                  <a:spcPts val="200"/>
                </a:spcAft>
                <a:buFont typeface="+mj-lt"/>
                <a:buAutoNum type="romanLcPeriod"/>
              </a:pPr>
              <a:r>
                <a:rPr lang="en-US" sz="1200" b="0" i="0" u="none" dirty="0">
                  <a:solidFill>
                    <a:schemeClr val="tx1"/>
                  </a:solidFill>
                </a:rPr>
                <a:t>where any financial indebtedness is incurred to make or give loans, inter-corporate deposits, advances or investments, </a:t>
              </a:r>
            </a:p>
            <a:p>
              <a:pPr marL="548640" indent="-182880">
                <a:spcAft>
                  <a:spcPts val="200"/>
                </a:spcAft>
                <a:buFont typeface="Arial" panose="020B0604020202020204" pitchFamily="34" charset="0"/>
                <a:buChar char="•"/>
              </a:pPr>
              <a:r>
                <a:rPr lang="en-US" sz="1200" b="0" i="0" u="none" dirty="0">
                  <a:solidFill>
                    <a:schemeClr val="tx1"/>
                  </a:solidFill>
                </a:rPr>
                <a:t>nature of indebtedness; </a:t>
              </a:r>
            </a:p>
            <a:p>
              <a:pPr marL="548640" indent="-182880">
                <a:spcAft>
                  <a:spcPts val="200"/>
                </a:spcAft>
                <a:buFont typeface="Arial" panose="020B0604020202020204" pitchFamily="34" charset="0"/>
                <a:buChar char="•"/>
              </a:pPr>
              <a:r>
                <a:rPr lang="en-US" sz="1200" b="0" i="0" u="none" dirty="0">
                  <a:solidFill>
                    <a:schemeClr val="tx1"/>
                  </a:solidFill>
                </a:rPr>
                <a:t>cost of funds; and </a:t>
              </a:r>
            </a:p>
            <a:p>
              <a:pPr marL="548640" indent="-182880">
                <a:spcAft>
                  <a:spcPts val="200"/>
                </a:spcAft>
                <a:buFont typeface="Arial" panose="020B0604020202020204" pitchFamily="34" charset="0"/>
                <a:buChar char="•"/>
              </a:pPr>
              <a:r>
                <a:rPr lang="en-US" sz="1200" b="0" i="0" u="none" dirty="0">
                  <a:solidFill>
                    <a:schemeClr val="tx1"/>
                  </a:solidFill>
                </a:rPr>
                <a:t>tenure; </a:t>
              </a:r>
            </a:p>
            <a:p>
              <a:pPr marL="365760" indent="-182880">
                <a:spcAft>
                  <a:spcPts val="200"/>
                </a:spcAft>
                <a:buFont typeface="+mj-lt"/>
                <a:buAutoNum type="romanLcPeriod" startAt="3"/>
              </a:pPr>
              <a:r>
                <a:rPr lang="en-US" sz="1200" b="0" i="0" u="none" dirty="0">
                  <a:solidFill>
                    <a:schemeClr val="tx1"/>
                  </a:solidFill>
                </a:rPr>
                <a:t>applicable terms, including covenants, tenure, interest rate and repayment schedule, whether secured or unsecured; if secured, the nature of security; and </a:t>
              </a:r>
            </a:p>
            <a:p>
              <a:pPr marL="365760" indent="-182880">
                <a:spcAft>
                  <a:spcPts val="200"/>
                </a:spcAft>
                <a:buFont typeface="+mj-lt"/>
                <a:buAutoNum type="romanLcPeriod" startAt="3"/>
              </a:pPr>
              <a:r>
                <a:rPr lang="en-US" sz="1200" b="0" i="0" u="none" dirty="0">
                  <a:solidFill>
                    <a:schemeClr val="tx1"/>
                  </a:solidFill>
                </a:rPr>
                <a:t>the purpose for which the funds will be utilized by the ultimate beneficiary of such funds pursuant to the RPT. </a:t>
              </a:r>
            </a:p>
            <a:p>
              <a:pPr marL="182880" indent="-182880">
                <a:spcAft>
                  <a:spcPts val="200"/>
                </a:spcAft>
                <a:buFont typeface="+mj-lt"/>
                <a:buAutoNum type="alphaLcPeriod" startAt="7"/>
              </a:pPr>
              <a:r>
                <a:rPr lang="en-US" sz="1200" b="0" i="0" u="none" dirty="0">
                  <a:solidFill>
                    <a:schemeClr val="tx1"/>
                  </a:solidFill>
                </a:rPr>
                <a:t>Justification as to why the RPT is in the interest of the listed entity; </a:t>
              </a:r>
            </a:p>
            <a:p>
              <a:pPr marL="182880" indent="-182880">
                <a:spcAft>
                  <a:spcPts val="200"/>
                </a:spcAft>
                <a:buFont typeface="+mj-lt"/>
                <a:buAutoNum type="alphaLcPeriod" startAt="7"/>
              </a:pPr>
              <a:r>
                <a:rPr lang="en-US" sz="1200" b="0" i="0" u="none" dirty="0">
                  <a:solidFill>
                    <a:schemeClr val="tx1"/>
                  </a:solidFill>
                </a:rPr>
                <a:t> A copy of the valuation or other external party report, if any such report has been relied upon; </a:t>
              </a:r>
            </a:p>
            <a:p>
              <a:pPr marL="182880" indent="-182880">
                <a:spcAft>
                  <a:spcPts val="200"/>
                </a:spcAft>
                <a:buFont typeface="+mj-lt"/>
                <a:buAutoNum type="alphaLcPeriod" startAt="7"/>
              </a:pPr>
              <a:r>
                <a:rPr lang="en-US" sz="1200" b="0" i="0" u="none" dirty="0">
                  <a:solidFill>
                    <a:schemeClr val="tx1"/>
                  </a:solidFill>
                </a:rPr>
                <a:t>Percentage of the counter-party’s annual consolidated turnover that is represented by the value of the proposed RPT on a voluntary basis; </a:t>
              </a:r>
            </a:p>
            <a:p>
              <a:pPr marL="182880" indent="-182880">
                <a:spcAft>
                  <a:spcPts val="200"/>
                </a:spcAft>
                <a:buFont typeface="+mj-lt"/>
                <a:buAutoNum type="alphaLcPeriod" startAt="7"/>
              </a:pPr>
              <a:r>
                <a:rPr lang="en-US" sz="1200" b="0" i="0" u="none" dirty="0">
                  <a:solidFill>
                    <a:schemeClr val="tx1"/>
                  </a:solidFill>
                </a:rPr>
                <a:t>Any other information that may be relevant </a:t>
              </a:r>
            </a:p>
          </p:txBody>
        </p:sp>
        <p:sp>
          <p:nvSpPr>
            <p:cNvPr id="8" name="Rectangle 7">
              <a:extLst>
                <a:ext uri="{FF2B5EF4-FFF2-40B4-BE49-F238E27FC236}">
                  <a16:creationId xmlns:a16="http://schemas.microsoft.com/office/drawing/2014/main" id="{04953FEE-E49D-E403-71CD-E2E38B3DC4D2}"/>
                </a:ext>
              </a:extLst>
            </p:cNvPr>
            <p:cNvSpPr/>
            <p:nvPr/>
          </p:nvSpPr>
          <p:spPr>
            <a:xfrm>
              <a:off x="442913" y="1142999"/>
              <a:ext cx="11306175" cy="36576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dirty="0">
                  <a:ln>
                    <a:noFill/>
                  </a:ln>
                  <a:solidFill>
                    <a:srgbClr val="FFFFFF"/>
                  </a:solidFill>
                  <a:effectLst/>
                  <a:uLnTx/>
                  <a:uFillTx/>
                </a:rPr>
                <a:t>The listed entity shall provide the following information, for review of the audit committee for approval of a proposed RPT: </a:t>
              </a:r>
            </a:p>
          </p:txBody>
        </p:sp>
      </p:grpSp>
      <p:sp>
        <p:nvSpPr>
          <p:cNvPr id="11" name="Rectangle 10">
            <a:extLst>
              <a:ext uri="{FF2B5EF4-FFF2-40B4-BE49-F238E27FC236}">
                <a16:creationId xmlns:a16="http://schemas.microsoft.com/office/drawing/2014/main" id="{FA346745-1B90-C0BF-993A-25DE76A5A069}"/>
              </a:ext>
            </a:extLst>
          </p:cNvPr>
          <p:cNvSpPr/>
          <p:nvPr/>
        </p:nvSpPr>
        <p:spPr>
          <a:xfrm>
            <a:off x="438150" y="5835046"/>
            <a:ext cx="11306175" cy="3657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dirty="0">
                <a:ln>
                  <a:noFill/>
                </a:ln>
                <a:solidFill>
                  <a:schemeClr val="tx1"/>
                </a:solidFill>
                <a:effectLst/>
                <a:uLnTx/>
                <a:uFillTx/>
              </a:rPr>
              <a:t>The audit committee shall also review the status of long-term (more than one year) or recurring RPTs on an annual basis. </a:t>
            </a:r>
          </a:p>
        </p:txBody>
      </p:sp>
      <p:sp>
        <p:nvSpPr>
          <p:cNvPr id="6" name="Rectangle 5">
            <a:extLst>
              <a:ext uri="{FF2B5EF4-FFF2-40B4-BE49-F238E27FC236}">
                <a16:creationId xmlns:a16="http://schemas.microsoft.com/office/drawing/2014/main" id="{A3DC703F-E6B0-BE50-5F25-7366AFF4635B}"/>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038542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46951-7BE5-CFF1-464D-BE120516106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DA79E8B-4E03-3092-79E0-92B234AE6033}"/>
              </a:ext>
            </a:extLst>
          </p:cNvPr>
          <p:cNvGraphicFramePr>
            <a:graphicFrameLocks noChangeAspect="1"/>
          </p:cNvGraphicFramePr>
          <p:nvPr>
            <p:custDataLst>
              <p:tags r:id="rId1"/>
            </p:custDataLst>
            <p:extLst>
              <p:ext uri="{D42A27DB-BD31-4B8C-83A1-F6EECF244321}">
                <p14:modId xmlns:p14="http://schemas.microsoft.com/office/powerpoint/2010/main" val="22593751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9DA79E8B-4E03-3092-79E0-92B234AE603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ACB2EAA-138E-97F9-89B7-B68141659E67}"/>
              </a:ext>
            </a:extLst>
          </p:cNvPr>
          <p:cNvSpPr>
            <a:spLocks noGrp="1"/>
          </p:cNvSpPr>
          <p:nvPr>
            <p:ph type="title"/>
          </p:nvPr>
        </p:nvSpPr>
        <p:spPr/>
        <p:txBody>
          <a:bodyPr vert="horz">
            <a:normAutofit/>
          </a:bodyPr>
          <a:lstStyle/>
          <a:p>
            <a:r>
              <a:rPr lang="en-US" dirty="0"/>
              <a:t>Appendix A. Governing Statutes – SEBI LODR</a:t>
            </a:r>
            <a:br>
              <a:rPr lang="en-US" dirty="0"/>
            </a:br>
            <a:r>
              <a:rPr lang="en-US" dirty="0"/>
              <a:t>Information for Audit Committee approval</a:t>
            </a:r>
          </a:p>
        </p:txBody>
      </p:sp>
      <p:sp>
        <p:nvSpPr>
          <p:cNvPr id="3" name="Slide Number Placeholder 2">
            <a:extLst>
              <a:ext uri="{FF2B5EF4-FFF2-40B4-BE49-F238E27FC236}">
                <a16:creationId xmlns:a16="http://schemas.microsoft.com/office/drawing/2014/main" id="{58436144-D678-B0F8-89C8-4D75F238B380}"/>
              </a:ext>
            </a:extLst>
          </p:cNvPr>
          <p:cNvSpPr>
            <a:spLocks noGrp="1"/>
          </p:cNvSpPr>
          <p:nvPr>
            <p:ph type="sldNum" sz="quarter" idx="11"/>
          </p:nvPr>
        </p:nvSpPr>
        <p:spPr/>
        <p:txBody>
          <a:bodyPr/>
          <a:lstStyle/>
          <a:p>
            <a:fld id="{7870704B-CE94-48CC-AF30-84932A1262A7}" type="slidenum">
              <a:rPr lang="en-GB" smtClean="0"/>
              <a:pPr/>
              <a:t>32</a:t>
            </a:fld>
            <a:endParaRPr lang="en-GB" dirty="0"/>
          </a:p>
        </p:txBody>
      </p:sp>
      <p:sp>
        <p:nvSpPr>
          <p:cNvPr id="4" name="Date Placeholder 3">
            <a:extLst>
              <a:ext uri="{FF2B5EF4-FFF2-40B4-BE49-F238E27FC236}">
                <a16:creationId xmlns:a16="http://schemas.microsoft.com/office/drawing/2014/main" id="{3672CA21-0405-8448-2607-F8C19C0EDDEF}"/>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6DEEA2F6-3DA3-1B01-780F-0A02482FD256}"/>
              </a:ext>
            </a:extLst>
          </p:cNvPr>
          <p:cNvSpPr>
            <a:spLocks noGrp="1"/>
          </p:cNvSpPr>
          <p:nvPr>
            <p:ph type="ftr" sz="quarter" idx="13"/>
          </p:nvPr>
        </p:nvSpPr>
        <p:spPr/>
        <p:txBody>
          <a:bodyPr/>
          <a:lstStyle/>
          <a:p>
            <a:pPr algn="l"/>
            <a:r>
              <a:rPr lang="en-US" dirty="0"/>
              <a:t>Related party transactions</a:t>
            </a:r>
          </a:p>
        </p:txBody>
      </p:sp>
      <p:grpSp>
        <p:nvGrpSpPr>
          <p:cNvPr id="10" name="Group 9">
            <a:extLst>
              <a:ext uri="{FF2B5EF4-FFF2-40B4-BE49-F238E27FC236}">
                <a16:creationId xmlns:a16="http://schemas.microsoft.com/office/drawing/2014/main" id="{2D708527-1ABC-9D13-5E66-5E914A2D0520}"/>
              </a:ext>
            </a:extLst>
          </p:cNvPr>
          <p:cNvGrpSpPr/>
          <p:nvPr/>
        </p:nvGrpSpPr>
        <p:grpSpPr>
          <a:xfrm>
            <a:off x="442913" y="1142999"/>
            <a:ext cx="11306175" cy="2415840"/>
            <a:chOff x="442913" y="1142999"/>
            <a:chExt cx="11306175" cy="2415840"/>
          </a:xfrm>
        </p:grpSpPr>
        <p:sp>
          <p:nvSpPr>
            <p:cNvPr id="9" name="Rectangle 8">
              <a:extLst>
                <a:ext uri="{FF2B5EF4-FFF2-40B4-BE49-F238E27FC236}">
                  <a16:creationId xmlns:a16="http://schemas.microsoft.com/office/drawing/2014/main" id="{CFC7EF43-853B-0B39-9986-35A7C7EE5775}"/>
                </a:ext>
              </a:extLst>
            </p:cNvPr>
            <p:cNvSpPr/>
            <p:nvPr/>
          </p:nvSpPr>
          <p:spPr>
            <a:xfrm>
              <a:off x="442913" y="1512125"/>
              <a:ext cx="11306174" cy="2046714"/>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spAutoFit/>
            </a:bodyPr>
            <a:lstStyle/>
            <a:p>
              <a:pPr marL="182880" indent="-182880">
                <a:spcAft>
                  <a:spcPts val="600"/>
                </a:spcAft>
                <a:buFont typeface="+mj-lt"/>
                <a:buAutoNum type="alphaLcPeriod"/>
              </a:pPr>
              <a:r>
                <a:rPr lang="en-US" sz="1200" b="0" i="0" u="none" dirty="0">
                  <a:solidFill>
                    <a:schemeClr val="tx1"/>
                  </a:solidFill>
                </a:rPr>
                <a:t>Summary of the information provided by the management of the listed entity to the audit committee as specified in point 4 above; </a:t>
              </a:r>
            </a:p>
            <a:p>
              <a:pPr marL="182880" indent="-182880">
                <a:spcAft>
                  <a:spcPts val="600"/>
                </a:spcAft>
                <a:buFont typeface="+mj-lt"/>
                <a:buAutoNum type="alphaLcPeriod"/>
              </a:pPr>
              <a:r>
                <a:rPr lang="en-US" sz="1200" b="0" i="0" u="none" dirty="0">
                  <a:solidFill>
                    <a:schemeClr val="tx1"/>
                  </a:solidFill>
                </a:rPr>
                <a:t>Justification for why the proposed transaction is in the interest of the listed entity; </a:t>
              </a:r>
            </a:p>
            <a:p>
              <a:pPr marL="182880" indent="-182880">
                <a:spcAft>
                  <a:spcPts val="600"/>
                </a:spcAft>
                <a:buFont typeface="+mj-lt"/>
                <a:buAutoNum type="alphaLcPeriod"/>
              </a:pPr>
              <a:r>
                <a:rPr lang="en-US" sz="1200" b="0" i="0" u="none" dirty="0">
                  <a:solidFill>
                    <a:schemeClr val="tx1"/>
                  </a:solidFill>
                </a:rPr>
                <a:t>Where the transaction relates to any loans, inter-corporate deposits, advances or investments made or given by the listed entity or its subsidiary, the details specified under point 4(f) above; (the requirement of disclosing source of funds and cost of funds shall not be applicable to listed banks/</a:t>
              </a:r>
              <a:r>
                <a:rPr lang="en-US" sz="1200" b="0" i="0" u="none" dirty="0" err="1">
                  <a:solidFill>
                    <a:schemeClr val="tx1"/>
                  </a:solidFill>
                </a:rPr>
                <a:t>nbfcs</a:t>
              </a:r>
              <a:r>
                <a:rPr lang="en-US" sz="1200" b="0" i="0" u="none" dirty="0">
                  <a:solidFill>
                    <a:schemeClr val="tx1"/>
                  </a:solidFill>
                </a:rPr>
                <a:t>.) </a:t>
              </a:r>
            </a:p>
            <a:p>
              <a:pPr marL="182880" indent="-182880">
                <a:spcAft>
                  <a:spcPts val="600"/>
                </a:spcAft>
                <a:buFont typeface="+mj-lt"/>
                <a:buAutoNum type="alphaLcPeriod"/>
              </a:pPr>
              <a:r>
                <a:rPr lang="en-US" sz="1200" b="0" i="0" u="none" dirty="0">
                  <a:solidFill>
                    <a:schemeClr val="tx1"/>
                  </a:solidFill>
                </a:rPr>
                <a:t>A statement that the valuation or other external report, if any, relied upon by the listed entity in relation to the proposed transaction will be made available through the registered email address of the shareholders; </a:t>
              </a:r>
            </a:p>
            <a:p>
              <a:pPr marL="182880" indent="-182880">
                <a:spcAft>
                  <a:spcPts val="600"/>
                </a:spcAft>
                <a:buFont typeface="+mj-lt"/>
                <a:buAutoNum type="alphaLcPeriod"/>
              </a:pPr>
              <a:r>
                <a:rPr lang="en-US" sz="1200" b="0" i="0" u="none" dirty="0">
                  <a:solidFill>
                    <a:schemeClr val="tx1"/>
                  </a:solidFill>
                </a:rPr>
                <a:t>Percentage of the counter-party’s annual consolidated turnover that is represented by the value of the proposed </a:t>
              </a:r>
              <a:r>
                <a:rPr lang="en-US" sz="1200" b="0" i="0" u="none" dirty="0" err="1">
                  <a:solidFill>
                    <a:schemeClr val="tx1"/>
                  </a:solidFill>
                </a:rPr>
                <a:t>rpt</a:t>
              </a:r>
              <a:r>
                <a:rPr lang="en-US" sz="1200" b="0" i="0" u="none" dirty="0">
                  <a:solidFill>
                    <a:schemeClr val="tx1"/>
                  </a:solidFill>
                </a:rPr>
                <a:t>, on a voluntary basis; </a:t>
              </a:r>
            </a:p>
            <a:p>
              <a:pPr marL="182880" indent="-182880">
                <a:spcAft>
                  <a:spcPts val="600"/>
                </a:spcAft>
                <a:buFont typeface="+mj-lt"/>
                <a:buAutoNum type="alphaLcPeriod"/>
              </a:pPr>
              <a:r>
                <a:rPr lang="en-US" sz="1200" b="0" i="0" u="none" dirty="0">
                  <a:solidFill>
                    <a:schemeClr val="tx1"/>
                  </a:solidFill>
                </a:rPr>
                <a:t>Any other information that may be relevant. </a:t>
              </a:r>
            </a:p>
          </p:txBody>
        </p:sp>
        <p:sp>
          <p:nvSpPr>
            <p:cNvPr id="8" name="Rectangle 7">
              <a:extLst>
                <a:ext uri="{FF2B5EF4-FFF2-40B4-BE49-F238E27FC236}">
                  <a16:creationId xmlns:a16="http://schemas.microsoft.com/office/drawing/2014/main" id="{544E22D7-2E08-21A9-9A57-8A2C0C40E1BE}"/>
                </a:ext>
              </a:extLst>
            </p:cNvPr>
            <p:cNvSpPr/>
            <p:nvPr/>
          </p:nvSpPr>
          <p:spPr>
            <a:xfrm>
              <a:off x="442913" y="1142999"/>
              <a:ext cx="11306175" cy="36576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r>
                <a:rPr kumimoji="0" lang="en-GB" sz="1200" b="1" i="0" u="none" strike="noStrike" kern="0" cap="none" spc="0" normalizeH="0" baseline="0" noProof="0" dirty="0">
                  <a:ln>
                    <a:noFill/>
                  </a:ln>
                  <a:solidFill>
                    <a:srgbClr val="FFFFFF"/>
                  </a:solidFill>
                  <a:effectLst/>
                  <a:uLnTx/>
                  <a:uFillTx/>
                </a:rPr>
                <a:t>The listed entity shall provide the following information, for review of the audit committee for approval of a proposed RPT: </a:t>
              </a:r>
            </a:p>
          </p:txBody>
        </p:sp>
      </p:grpSp>
      <p:pic>
        <p:nvPicPr>
          <p:cNvPr id="13" name="Picture 12" descr="A person and person standing next to a board with pie charts and graphs&#10;&#10;Description automatically generated">
            <a:extLst>
              <a:ext uri="{FF2B5EF4-FFF2-40B4-BE49-F238E27FC236}">
                <a16:creationId xmlns:a16="http://schemas.microsoft.com/office/drawing/2014/main" id="{70704CE0-8E58-EE32-0972-22628A1683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8754" y="3797778"/>
            <a:ext cx="3625882" cy="2374422"/>
          </a:xfrm>
          <a:prstGeom prst="rect">
            <a:avLst/>
          </a:prstGeom>
        </p:spPr>
      </p:pic>
      <p:sp>
        <p:nvSpPr>
          <p:cNvPr id="6" name="Rectangle 5">
            <a:extLst>
              <a:ext uri="{FF2B5EF4-FFF2-40B4-BE49-F238E27FC236}">
                <a16:creationId xmlns:a16="http://schemas.microsoft.com/office/drawing/2014/main" id="{B201F180-19EF-CA81-9385-D130B701A543}"/>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678820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234762D-E10E-6D61-6445-73E6318E20B6}"/>
              </a:ext>
            </a:extLst>
          </p:cNvPr>
          <p:cNvGraphicFramePr>
            <a:graphicFrameLocks noChangeAspect="1"/>
          </p:cNvGraphicFramePr>
          <p:nvPr>
            <p:custDataLst>
              <p:tags r:id="rId1"/>
            </p:custDataLst>
            <p:extLst>
              <p:ext uri="{D42A27DB-BD31-4B8C-83A1-F6EECF244321}">
                <p14:modId xmlns:p14="http://schemas.microsoft.com/office/powerpoint/2010/main" val="5000677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8234762D-E10E-6D61-6445-73E6318E20B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545E463-5FF5-BC6A-1F95-F186E064F0D3}"/>
              </a:ext>
            </a:extLst>
          </p:cNvPr>
          <p:cNvSpPr>
            <a:spLocks noGrp="1"/>
          </p:cNvSpPr>
          <p:nvPr>
            <p:ph type="title"/>
          </p:nvPr>
        </p:nvSpPr>
        <p:spPr/>
        <p:txBody>
          <a:bodyPr vert="horz"/>
          <a:lstStyle/>
          <a:p>
            <a:r>
              <a:rPr lang="en-US" dirty="0"/>
              <a:t>Appendix B. Judicial Precedents - Compliance of RPT Disclosures/ Approvals</a:t>
            </a:r>
          </a:p>
        </p:txBody>
      </p:sp>
      <p:sp>
        <p:nvSpPr>
          <p:cNvPr id="3" name="Slide Number Placeholder 2">
            <a:extLst>
              <a:ext uri="{FF2B5EF4-FFF2-40B4-BE49-F238E27FC236}">
                <a16:creationId xmlns:a16="http://schemas.microsoft.com/office/drawing/2014/main" id="{BA045E12-3FF1-9344-36A4-6D50E1894DE3}"/>
              </a:ext>
            </a:extLst>
          </p:cNvPr>
          <p:cNvSpPr>
            <a:spLocks noGrp="1"/>
          </p:cNvSpPr>
          <p:nvPr>
            <p:ph type="sldNum" sz="quarter" idx="11"/>
          </p:nvPr>
        </p:nvSpPr>
        <p:spPr/>
        <p:txBody>
          <a:bodyPr/>
          <a:lstStyle/>
          <a:p>
            <a:fld id="{7870704B-CE94-48CC-AF30-84932A1262A7}" type="slidenum">
              <a:rPr lang="en-GB" smtClean="0"/>
              <a:pPr/>
              <a:t>33</a:t>
            </a:fld>
            <a:endParaRPr lang="en-GB" dirty="0"/>
          </a:p>
        </p:txBody>
      </p:sp>
      <p:sp>
        <p:nvSpPr>
          <p:cNvPr id="4" name="Date Placeholder 3">
            <a:extLst>
              <a:ext uri="{FF2B5EF4-FFF2-40B4-BE49-F238E27FC236}">
                <a16:creationId xmlns:a16="http://schemas.microsoft.com/office/drawing/2014/main" id="{55730B11-71E8-4882-4FF2-07F7B567E059}"/>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E6B3845F-F34A-60A9-8A5A-9EF89968CC03}"/>
              </a:ext>
            </a:extLst>
          </p:cNvPr>
          <p:cNvSpPr>
            <a:spLocks noGrp="1"/>
          </p:cNvSpPr>
          <p:nvPr>
            <p:ph type="ftr" sz="quarter" idx="13"/>
          </p:nvPr>
        </p:nvSpPr>
        <p:spPr/>
        <p:txBody>
          <a:bodyPr/>
          <a:lstStyle/>
          <a:p>
            <a:pPr algn="l"/>
            <a:r>
              <a:rPr lang="en-US"/>
              <a:t>Related party transactions</a:t>
            </a:r>
            <a:endParaRPr lang="en-US" dirty="0"/>
          </a:p>
        </p:txBody>
      </p:sp>
      <p:grpSp>
        <p:nvGrpSpPr>
          <p:cNvPr id="25" name="Group 24">
            <a:extLst>
              <a:ext uri="{FF2B5EF4-FFF2-40B4-BE49-F238E27FC236}">
                <a16:creationId xmlns:a16="http://schemas.microsoft.com/office/drawing/2014/main" id="{02409C0B-20B6-F191-18E9-768246B52F13}"/>
              </a:ext>
            </a:extLst>
          </p:cNvPr>
          <p:cNvGrpSpPr/>
          <p:nvPr/>
        </p:nvGrpSpPr>
        <p:grpSpPr>
          <a:xfrm>
            <a:off x="442913" y="1142999"/>
            <a:ext cx="11302999" cy="4019988"/>
            <a:chOff x="442913" y="1142999"/>
            <a:chExt cx="11302999" cy="4019988"/>
          </a:xfrm>
        </p:grpSpPr>
        <p:grpSp>
          <p:nvGrpSpPr>
            <p:cNvPr id="13" name="Group 12">
              <a:extLst>
                <a:ext uri="{FF2B5EF4-FFF2-40B4-BE49-F238E27FC236}">
                  <a16:creationId xmlns:a16="http://schemas.microsoft.com/office/drawing/2014/main" id="{4DC138D1-1EBB-3127-49C1-AD70A02BAB2D}"/>
                </a:ext>
              </a:extLst>
            </p:cNvPr>
            <p:cNvGrpSpPr/>
            <p:nvPr/>
          </p:nvGrpSpPr>
          <p:grpSpPr>
            <a:xfrm>
              <a:off x="442913" y="1142999"/>
              <a:ext cx="3808453" cy="4019988"/>
              <a:chOff x="442913" y="1142999"/>
              <a:chExt cx="11306175" cy="4019988"/>
            </a:xfrm>
          </p:grpSpPr>
          <p:sp>
            <p:nvSpPr>
              <p:cNvPr id="14" name="Rectangle 13">
                <a:extLst>
                  <a:ext uri="{FF2B5EF4-FFF2-40B4-BE49-F238E27FC236}">
                    <a16:creationId xmlns:a16="http://schemas.microsoft.com/office/drawing/2014/main" id="{E547F181-7947-F2DF-5497-AC1E49FF81D6}"/>
                  </a:ext>
                </a:extLst>
              </p:cNvPr>
              <p:cNvSpPr/>
              <p:nvPr/>
            </p:nvSpPr>
            <p:spPr>
              <a:xfrm>
                <a:off x="442913" y="1512122"/>
                <a:ext cx="11306175"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0" lvl="0" indent="0" rtl="0">
                  <a:spcBef>
                    <a:spcPts val="0"/>
                  </a:spcBef>
                  <a:spcAft>
                    <a:spcPts val="600"/>
                  </a:spcAft>
                  <a:buNone/>
                </a:pPr>
                <a:r>
                  <a:rPr lang="en-US" sz="1200" i="0" u="none" strike="noStrike" dirty="0">
                    <a:solidFill>
                      <a:schemeClr val="tx1"/>
                    </a:solidFill>
                    <a:effectLst/>
                  </a:rPr>
                  <a:t>ROC: 'Arm's length' plea no excuse for inadequate RPT disclosures; Fines Gautam Adani, Adani Power</a:t>
                </a:r>
                <a:endParaRPr lang="en-US" sz="1200" dirty="0">
                  <a:solidFill>
                    <a:schemeClr val="tx1"/>
                  </a:solidFill>
                </a:endParaRPr>
              </a:p>
            </p:txBody>
          </p:sp>
          <p:sp>
            <p:nvSpPr>
              <p:cNvPr id="15" name="Rectangle 14">
                <a:extLst>
                  <a:ext uri="{FF2B5EF4-FFF2-40B4-BE49-F238E27FC236}">
                    <a16:creationId xmlns:a16="http://schemas.microsoft.com/office/drawing/2014/main" id="{A655EDEB-FD33-44D8-85F6-8B7EABC9D277}"/>
                  </a:ext>
                </a:extLst>
              </p:cNvPr>
              <p:cNvSpPr/>
              <p:nvPr/>
            </p:nvSpPr>
            <p:spPr>
              <a:xfrm>
                <a:off x="442913" y="1142999"/>
                <a:ext cx="11306175" cy="36576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lt1"/>
                    </a:solidFill>
                  </a:rPr>
                  <a:t>Observation</a:t>
                </a:r>
              </a:p>
            </p:txBody>
          </p:sp>
        </p:grpSp>
        <p:grpSp>
          <p:nvGrpSpPr>
            <p:cNvPr id="16" name="Group 15">
              <a:extLst>
                <a:ext uri="{FF2B5EF4-FFF2-40B4-BE49-F238E27FC236}">
                  <a16:creationId xmlns:a16="http://schemas.microsoft.com/office/drawing/2014/main" id="{E608CCD7-C2F9-C2F3-185D-101E299A9FDF}"/>
                </a:ext>
              </a:extLst>
            </p:cNvPr>
            <p:cNvGrpSpPr/>
            <p:nvPr/>
          </p:nvGrpSpPr>
          <p:grpSpPr>
            <a:xfrm>
              <a:off x="4326144" y="1142999"/>
              <a:ext cx="7419768" cy="4019988"/>
              <a:chOff x="442913" y="1142999"/>
              <a:chExt cx="11306175" cy="4019988"/>
            </a:xfrm>
          </p:grpSpPr>
          <p:sp>
            <p:nvSpPr>
              <p:cNvPr id="17" name="Rectangle 16">
                <a:extLst>
                  <a:ext uri="{FF2B5EF4-FFF2-40B4-BE49-F238E27FC236}">
                    <a16:creationId xmlns:a16="http://schemas.microsoft.com/office/drawing/2014/main" id="{8109A762-B233-B09F-8ACF-55C37A3D8DBC}"/>
                  </a:ext>
                </a:extLst>
              </p:cNvPr>
              <p:cNvSpPr/>
              <p:nvPr/>
            </p:nvSpPr>
            <p:spPr>
              <a:xfrm>
                <a:off x="442913" y="1512122"/>
                <a:ext cx="11306175"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171450" lvl="0" indent="-171450" rtl="0">
                  <a:spcBef>
                    <a:spcPts val="0"/>
                  </a:spcBef>
                  <a:spcAft>
                    <a:spcPts val="0"/>
                  </a:spcAft>
                  <a:buFont typeface="Arial" panose="020B0604020202020204" pitchFamily="34" charset="0"/>
                  <a:buChar char="•"/>
                </a:pPr>
                <a:r>
                  <a:rPr lang="en-US" sz="1200" i="0" u="none" strike="noStrike" dirty="0">
                    <a:solidFill>
                      <a:schemeClr val="tx1"/>
                    </a:solidFill>
                    <a:effectLst/>
                  </a:rPr>
                  <a:t>ROC (Gujarat) penalizes Gautam Adani, Rajesh Shantilal Adani and </a:t>
                </a:r>
                <a:r>
                  <a:rPr lang="en-US" sz="1200" i="0" u="none" strike="noStrike" dirty="0" err="1">
                    <a:solidFill>
                      <a:schemeClr val="tx1"/>
                    </a:solidFill>
                    <a:effectLst/>
                  </a:rPr>
                  <a:t>Vneet</a:t>
                </a:r>
                <a:r>
                  <a:rPr lang="en-US" sz="1200" i="0" u="none" strike="noStrike" dirty="0">
                    <a:solidFill>
                      <a:schemeClr val="tx1"/>
                    </a:solidFill>
                    <a:effectLst/>
                  </a:rPr>
                  <a:t> S. Jain, the Chairman and Director, MD and Whole Time Director respectively, of Adani Power Ltd. for failing to enter related party transactions in the register of contracts as required u/s 189 of the Companies Act, for FYs 2017-18, 2018-19 and 2019-20; Further, the Presenting Officer submitted that the company also did not furnish documentary evidence related to transactions in ordinary course of business and arm's length basis, to the inquiry officer, and hence, every Director of the company should be liable for penalty for each FY separately; Adani Power’s authorized representatives contended that all the transactions disclosed in the Financial Statements were at arm's length and done in ordinary course of business and thus, were not covered under the provisions of Sec. 188 of the Companies Act, and hence, no penalty should be imposed; However, considering the facts of the case, ROC states that it has reasonable cause to believe that the company and its officers in default have violated the provisions of Sec. 188 and 189 of the Companies Act, 2013, and accordingly, imposes penalty of Rs. 75,000 each.</a:t>
                </a:r>
              </a:p>
            </p:txBody>
          </p:sp>
          <p:sp>
            <p:nvSpPr>
              <p:cNvPr id="18" name="Rectangle 17">
                <a:extLst>
                  <a:ext uri="{FF2B5EF4-FFF2-40B4-BE49-F238E27FC236}">
                    <a16:creationId xmlns:a16="http://schemas.microsoft.com/office/drawing/2014/main" id="{324096DB-44A6-A8D4-3D7F-88D5EFF13554}"/>
                  </a:ext>
                </a:extLst>
              </p:cNvPr>
              <p:cNvSpPr/>
              <p:nvPr/>
            </p:nvSpPr>
            <p:spPr>
              <a:xfrm>
                <a:off x="442913" y="1142999"/>
                <a:ext cx="11306175" cy="3657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tx1"/>
                    </a:solidFill>
                  </a:rPr>
                  <a:t>Detailed observation</a:t>
                </a:r>
              </a:p>
            </p:txBody>
          </p:sp>
        </p:grpSp>
      </p:grpSp>
      <p:sp>
        <p:nvSpPr>
          <p:cNvPr id="30" name="TextBox 29">
            <a:extLst>
              <a:ext uri="{FF2B5EF4-FFF2-40B4-BE49-F238E27FC236}">
                <a16:creationId xmlns:a16="http://schemas.microsoft.com/office/drawing/2014/main" id="{E72F0528-7F73-9429-A491-CB8D676FF56C}"/>
              </a:ext>
            </a:extLst>
          </p:cNvPr>
          <p:cNvSpPr txBox="1"/>
          <p:nvPr/>
        </p:nvSpPr>
        <p:spPr>
          <a:xfrm>
            <a:off x="442913" y="5209822"/>
            <a:ext cx="11306176" cy="457200"/>
          </a:xfrm>
          <a:prstGeom prst="rect">
            <a:avLst/>
          </a:prstGeom>
          <a:solidFill>
            <a:srgbClr val="414042"/>
          </a:solidFill>
        </p:spPr>
        <p:txBody>
          <a:bodyPr wrap="square" lIns="91440" tIns="91440" rIns="91440" bIns="91440" anchor="ctr">
            <a:noAutofit/>
          </a:bodyPr>
          <a:lstStyle/>
          <a:p>
            <a:pPr algn="ctr"/>
            <a:r>
              <a:rPr lang="en-US" sz="1200" b="1" i="0" dirty="0">
                <a:solidFill>
                  <a:schemeClr val="bg1"/>
                </a:solidFill>
                <a:effectLst/>
              </a:rPr>
              <a:t>http://</a:t>
            </a:r>
            <a:r>
              <a:rPr lang="en-US" sz="1200" b="1" i="0" dirty="0" err="1">
                <a:solidFill>
                  <a:schemeClr val="bg1"/>
                </a:solidFill>
                <a:effectLst/>
              </a:rPr>
              <a:t>www.lawstreetindia.com</a:t>
            </a:r>
            <a:r>
              <a:rPr lang="en-US" sz="1200" b="1" i="0" dirty="0">
                <a:solidFill>
                  <a:schemeClr val="bg1"/>
                </a:solidFill>
                <a:effectLst/>
              </a:rPr>
              <a:t>/news/10170/ROC-Arm-s-length-plea-no-excuse-for-inadequate-RPT-disclosures-Fines-Gautam-Adani-Adani-Power</a:t>
            </a:r>
            <a:endParaRPr lang="en-US" sz="1200" b="1" dirty="0">
              <a:solidFill>
                <a:schemeClr val="bg1"/>
              </a:solidFill>
            </a:endParaRPr>
          </a:p>
        </p:txBody>
      </p:sp>
      <p:sp>
        <p:nvSpPr>
          <p:cNvPr id="31" name="TextBox 30">
            <a:extLst>
              <a:ext uri="{FF2B5EF4-FFF2-40B4-BE49-F238E27FC236}">
                <a16:creationId xmlns:a16="http://schemas.microsoft.com/office/drawing/2014/main" id="{AE4030C1-31C0-2E5A-67B0-5F7A9350A906}"/>
              </a:ext>
            </a:extLst>
          </p:cNvPr>
          <p:cNvSpPr txBox="1"/>
          <p:nvPr/>
        </p:nvSpPr>
        <p:spPr>
          <a:xfrm>
            <a:off x="442913" y="5720991"/>
            <a:ext cx="11306175" cy="457200"/>
          </a:xfrm>
          <a:prstGeom prst="rect">
            <a:avLst/>
          </a:prstGeom>
          <a:solidFill>
            <a:srgbClr val="7D7D7D"/>
          </a:solidFill>
        </p:spPr>
        <p:txBody>
          <a:bodyPr wrap="square" lIns="91440" tIns="91440" rIns="91440" bIns="91440" anchor="ctr">
            <a:noAutofit/>
          </a:bodyPr>
          <a:lstStyle/>
          <a:p>
            <a:pPr algn="ctr"/>
            <a:r>
              <a:rPr lang="en-US" sz="1200" b="1" i="0" u="none" strike="noStrike" dirty="0">
                <a:solidFill>
                  <a:schemeClr val="bg1"/>
                </a:solidFill>
                <a:effectLst/>
              </a:rPr>
              <a:t>Adani failed to prove the arm’s length nature of the transactions with adequate documentary evidence.</a:t>
            </a:r>
            <a:endParaRPr lang="en-US" sz="1600" b="1" dirty="0">
              <a:solidFill>
                <a:schemeClr val="bg1"/>
              </a:solidFill>
            </a:endParaRPr>
          </a:p>
        </p:txBody>
      </p:sp>
      <p:sp>
        <p:nvSpPr>
          <p:cNvPr id="6" name="Rectangle 5">
            <a:extLst>
              <a:ext uri="{FF2B5EF4-FFF2-40B4-BE49-F238E27FC236}">
                <a16:creationId xmlns:a16="http://schemas.microsoft.com/office/drawing/2014/main" id="{B68E14B3-BAB4-199E-5774-69C5B659E63A}"/>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668919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D60EA-D279-77E3-BD01-905D1CC3DBE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E78939-4B97-5CAD-9AB2-8C6A0DE8E4C3}"/>
              </a:ext>
            </a:extLst>
          </p:cNvPr>
          <p:cNvGraphicFramePr>
            <a:graphicFrameLocks noChangeAspect="1"/>
          </p:cNvGraphicFramePr>
          <p:nvPr>
            <p:custDataLst>
              <p:tags r:id="rId1"/>
            </p:custDataLst>
            <p:extLst>
              <p:ext uri="{D42A27DB-BD31-4B8C-83A1-F6EECF244321}">
                <p14:modId xmlns:p14="http://schemas.microsoft.com/office/powerpoint/2010/main" val="21460814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E7E78939-4B97-5CAD-9AB2-8C6A0DE8E4C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2FF721-B822-1A6B-12D7-A65945C24200}"/>
              </a:ext>
            </a:extLst>
          </p:cNvPr>
          <p:cNvSpPr>
            <a:spLocks noGrp="1"/>
          </p:cNvSpPr>
          <p:nvPr>
            <p:ph type="title"/>
          </p:nvPr>
        </p:nvSpPr>
        <p:spPr/>
        <p:txBody>
          <a:bodyPr vert="horz"/>
          <a:lstStyle/>
          <a:p>
            <a:r>
              <a:rPr lang="en-US" dirty="0"/>
              <a:t>Appendix B. Judicial Precedents - Compliance of RPT Disclosures/ Approvals</a:t>
            </a:r>
          </a:p>
        </p:txBody>
      </p:sp>
      <p:sp>
        <p:nvSpPr>
          <p:cNvPr id="3" name="Slide Number Placeholder 2">
            <a:extLst>
              <a:ext uri="{FF2B5EF4-FFF2-40B4-BE49-F238E27FC236}">
                <a16:creationId xmlns:a16="http://schemas.microsoft.com/office/drawing/2014/main" id="{DD61FE9A-607D-8936-EAE1-E919B2624E38}"/>
              </a:ext>
            </a:extLst>
          </p:cNvPr>
          <p:cNvSpPr>
            <a:spLocks noGrp="1"/>
          </p:cNvSpPr>
          <p:nvPr>
            <p:ph type="sldNum" sz="quarter" idx="11"/>
          </p:nvPr>
        </p:nvSpPr>
        <p:spPr/>
        <p:txBody>
          <a:bodyPr/>
          <a:lstStyle/>
          <a:p>
            <a:fld id="{7870704B-CE94-48CC-AF30-84932A1262A7}" type="slidenum">
              <a:rPr lang="en-GB" smtClean="0"/>
              <a:pPr/>
              <a:t>34</a:t>
            </a:fld>
            <a:endParaRPr lang="en-GB" dirty="0"/>
          </a:p>
        </p:txBody>
      </p:sp>
      <p:sp>
        <p:nvSpPr>
          <p:cNvPr id="4" name="Date Placeholder 3">
            <a:extLst>
              <a:ext uri="{FF2B5EF4-FFF2-40B4-BE49-F238E27FC236}">
                <a16:creationId xmlns:a16="http://schemas.microsoft.com/office/drawing/2014/main" id="{18F2976B-3FA2-77EC-249E-28BAA4EC7667}"/>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F716D8C6-4BDC-975E-C260-71351045D810}"/>
              </a:ext>
            </a:extLst>
          </p:cNvPr>
          <p:cNvSpPr>
            <a:spLocks noGrp="1"/>
          </p:cNvSpPr>
          <p:nvPr>
            <p:ph type="ftr" sz="quarter" idx="13"/>
          </p:nvPr>
        </p:nvSpPr>
        <p:spPr/>
        <p:txBody>
          <a:bodyPr/>
          <a:lstStyle/>
          <a:p>
            <a:pPr algn="l"/>
            <a:r>
              <a:rPr lang="en-US"/>
              <a:t>Related party transactions</a:t>
            </a:r>
            <a:endParaRPr lang="en-US" dirty="0"/>
          </a:p>
        </p:txBody>
      </p:sp>
      <p:grpSp>
        <p:nvGrpSpPr>
          <p:cNvPr id="25" name="Group 24">
            <a:extLst>
              <a:ext uri="{FF2B5EF4-FFF2-40B4-BE49-F238E27FC236}">
                <a16:creationId xmlns:a16="http://schemas.microsoft.com/office/drawing/2014/main" id="{3279012F-0D54-2205-BC86-CBEA25358689}"/>
              </a:ext>
            </a:extLst>
          </p:cNvPr>
          <p:cNvGrpSpPr/>
          <p:nvPr/>
        </p:nvGrpSpPr>
        <p:grpSpPr>
          <a:xfrm>
            <a:off x="442914" y="1142999"/>
            <a:ext cx="11302999" cy="4019988"/>
            <a:chOff x="442914" y="1142999"/>
            <a:chExt cx="11302999" cy="4019988"/>
          </a:xfrm>
        </p:grpSpPr>
        <p:grpSp>
          <p:nvGrpSpPr>
            <p:cNvPr id="13" name="Group 12">
              <a:extLst>
                <a:ext uri="{FF2B5EF4-FFF2-40B4-BE49-F238E27FC236}">
                  <a16:creationId xmlns:a16="http://schemas.microsoft.com/office/drawing/2014/main" id="{FF6E8DFA-7E3E-D72E-66C9-EFCE2717B92C}"/>
                </a:ext>
              </a:extLst>
            </p:cNvPr>
            <p:cNvGrpSpPr/>
            <p:nvPr/>
          </p:nvGrpSpPr>
          <p:grpSpPr>
            <a:xfrm>
              <a:off x="442914" y="1142999"/>
              <a:ext cx="1195881" cy="4019988"/>
              <a:chOff x="442916" y="1142999"/>
              <a:chExt cx="3550219" cy="4019988"/>
            </a:xfrm>
          </p:grpSpPr>
          <p:sp>
            <p:nvSpPr>
              <p:cNvPr id="14" name="Rectangle 13">
                <a:extLst>
                  <a:ext uri="{FF2B5EF4-FFF2-40B4-BE49-F238E27FC236}">
                    <a16:creationId xmlns:a16="http://schemas.microsoft.com/office/drawing/2014/main" id="{1F991327-3FD4-7CED-DA59-71DB4775921A}"/>
                  </a:ext>
                </a:extLst>
              </p:cNvPr>
              <p:cNvSpPr/>
              <p:nvPr/>
            </p:nvSpPr>
            <p:spPr>
              <a:xfrm>
                <a:off x="442916" y="1512122"/>
                <a:ext cx="3550219"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0" lvl="0" indent="0" rtl="0">
                  <a:spcBef>
                    <a:spcPts val="0"/>
                  </a:spcBef>
                  <a:spcAft>
                    <a:spcPts val="600"/>
                  </a:spcAft>
                  <a:buNone/>
                </a:pPr>
                <a:r>
                  <a:rPr lang="en-US" sz="1200" i="0" u="none" strike="noStrike" dirty="0">
                    <a:solidFill>
                      <a:schemeClr val="tx1"/>
                    </a:solidFill>
                    <a:effectLst/>
                  </a:rPr>
                  <a:t>Failure to report Sun Pharma’s RPTs lands Deloitte, Secretarial Auditor in trouble, ROC slaps penalties</a:t>
                </a:r>
              </a:p>
              <a:p>
                <a:pPr marL="0" lvl="0" indent="0" rtl="0">
                  <a:spcBef>
                    <a:spcPts val="0"/>
                  </a:spcBef>
                  <a:spcAft>
                    <a:spcPts val="600"/>
                  </a:spcAft>
                  <a:buNone/>
                </a:pPr>
                <a:endParaRPr lang="en-US" sz="1200" i="0" u="none" strike="noStrike" dirty="0">
                  <a:solidFill>
                    <a:schemeClr val="tx1"/>
                  </a:solidFill>
                  <a:effectLst/>
                </a:endParaRPr>
              </a:p>
            </p:txBody>
          </p:sp>
          <p:sp>
            <p:nvSpPr>
              <p:cNvPr id="15" name="Rectangle 14">
                <a:extLst>
                  <a:ext uri="{FF2B5EF4-FFF2-40B4-BE49-F238E27FC236}">
                    <a16:creationId xmlns:a16="http://schemas.microsoft.com/office/drawing/2014/main" id="{0170B827-5D44-BC9C-81B8-CD9F0EDA4610}"/>
                  </a:ext>
                </a:extLst>
              </p:cNvPr>
              <p:cNvSpPr/>
              <p:nvPr/>
            </p:nvSpPr>
            <p:spPr>
              <a:xfrm>
                <a:off x="442916" y="1142999"/>
                <a:ext cx="3550219" cy="36576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lt1"/>
                    </a:solidFill>
                  </a:rPr>
                  <a:t>Observation</a:t>
                </a:r>
              </a:p>
            </p:txBody>
          </p:sp>
        </p:grpSp>
        <p:grpSp>
          <p:nvGrpSpPr>
            <p:cNvPr id="16" name="Group 15">
              <a:extLst>
                <a:ext uri="{FF2B5EF4-FFF2-40B4-BE49-F238E27FC236}">
                  <a16:creationId xmlns:a16="http://schemas.microsoft.com/office/drawing/2014/main" id="{D9530F59-45B0-6436-83F5-56C7ABC9A3ED}"/>
                </a:ext>
              </a:extLst>
            </p:cNvPr>
            <p:cNvGrpSpPr/>
            <p:nvPr/>
          </p:nvGrpSpPr>
          <p:grpSpPr>
            <a:xfrm>
              <a:off x="1721923" y="1142999"/>
              <a:ext cx="10023990" cy="4019988"/>
              <a:chOff x="-3525376" y="1142999"/>
              <a:chExt cx="15274466" cy="4019988"/>
            </a:xfrm>
          </p:grpSpPr>
          <p:sp>
            <p:nvSpPr>
              <p:cNvPr id="17" name="Rectangle 16">
                <a:extLst>
                  <a:ext uri="{FF2B5EF4-FFF2-40B4-BE49-F238E27FC236}">
                    <a16:creationId xmlns:a16="http://schemas.microsoft.com/office/drawing/2014/main" id="{8C6659A0-CFE1-8C53-16AC-2B45906C5111}"/>
                  </a:ext>
                </a:extLst>
              </p:cNvPr>
              <p:cNvSpPr/>
              <p:nvPr/>
            </p:nvSpPr>
            <p:spPr>
              <a:xfrm>
                <a:off x="-3525376" y="1512122"/>
                <a:ext cx="15274466"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171450" lvl="0" indent="-171450" rtl="0">
                  <a:spcBef>
                    <a:spcPts val="0"/>
                  </a:spcBef>
                  <a:spcAft>
                    <a:spcPts val="600"/>
                  </a:spcAft>
                  <a:buFont typeface="Arial" panose="020B0604020202020204" pitchFamily="34" charset="0"/>
                  <a:buChar char="•"/>
                </a:pPr>
                <a:r>
                  <a:rPr lang="en-US" sz="1200" i="0" u="none" strike="noStrike" dirty="0">
                    <a:solidFill>
                      <a:schemeClr val="tx1"/>
                    </a:solidFill>
                    <a:effectLst/>
                  </a:rPr>
                  <a:t>Registrar of Companies (Gujarat) slaps a penalty of Rs. 1,50,000 each on Audit firm Deloitte Haskins &amp; Sells LLP, and the Secretarial Auditor of Sun Pharmaceutical Industries Ltd. for not reporting related party transactions of Sun Pharma, with its sole distributor and promoter entity Aditya </a:t>
                </a:r>
                <a:r>
                  <a:rPr lang="en-US" sz="1200" i="0" u="none" strike="noStrike" dirty="0" err="1">
                    <a:solidFill>
                      <a:schemeClr val="tx1"/>
                    </a:solidFill>
                    <a:effectLst/>
                  </a:rPr>
                  <a:t>Medisales</a:t>
                </a:r>
                <a:r>
                  <a:rPr lang="en-US" sz="1200" i="0" u="none" strike="noStrike" dirty="0">
                    <a:solidFill>
                      <a:schemeClr val="tx1"/>
                    </a:solidFill>
                    <a:effectLst/>
                  </a:rPr>
                  <a:t> Ltd.; MCA had ordered an inquiry u/s 206(4) of the Companies Act, 2013, into the affairs of Sun Pharma covering FYs 2014-15 to 2017-18, which revealed that the statutory auditor had not reported Aditya </a:t>
                </a:r>
                <a:r>
                  <a:rPr lang="en-US" sz="1200" i="0" u="none" strike="noStrike" dirty="0" err="1">
                    <a:solidFill>
                      <a:schemeClr val="tx1"/>
                    </a:solidFill>
                    <a:effectLst/>
                  </a:rPr>
                  <a:t>Medisales</a:t>
                </a:r>
                <a:r>
                  <a:rPr lang="en-US" sz="1200" i="0" u="none" strike="noStrike" dirty="0">
                    <a:solidFill>
                      <a:schemeClr val="tx1"/>
                    </a:solidFill>
                    <a:effectLst/>
                  </a:rPr>
                  <a:t> Ltd. as related party of the company, as per Ind AS 24/AS-18 in the Financial Statement and hence, a Show Cause Notice was issued; Deloitte submitted that the Company’s Board of Directors is responsible for the matters stated u/s 134(5) [Directors’ Responsibility Statement] of the Companies Act </a:t>
                </a:r>
                <a:r>
                  <a:rPr lang="en-US" sz="1200" i="0" u="none" strike="noStrike" dirty="0" err="1">
                    <a:solidFill>
                      <a:schemeClr val="tx1"/>
                    </a:solidFill>
                    <a:effectLst/>
                  </a:rPr>
                  <a:t>w.r.t.</a:t>
                </a:r>
                <a:r>
                  <a:rPr lang="en-US" sz="1200" i="0" u="none" strike="noStrike" dirty="0">
                    <a:solidFill>
                      <a:schemeClr val="tx1"/>
                    </a:solidFill>
                    <a:effectLst/>
                  </a:rPr>
                  <a:t> the preparation of the financial statements that give a true and fair view of the company's affairs, in accordance with the Ind AS/Accounting Standards and other accounting principles generally accepted in India, and the Auditor’s responsibility is to conduct the audit in accordance with Accounting Standards specified u/s 143(10), for forming and expressing opinion on the financial statements that have been prepared by the management with oversight of those charged with governance; On the other hand, the Presenting Officer stated that although the shareholders of Aditya </a:t>
                </a:r>
                <a:r>
                  <a:rPr lang="en-US" sz="1200" i="0" u="none" strike="noStrike" dirty="0" err="1">
                    <a:solidFill>
                      <a:schemeClr val="tx1"/>
                    </a:solidFill>
                    <a:effectLst/>
                  </a:rPr>
                  <a:t>Medisales</a:t>
                </a:r>
                <a:r>
                  <a:rPr lang="en-US" sz="1200" i="0" u="none" strike="noStrike" dirty="0">
                    <a:solidFill>
                      <a:schemeClr val="tx1"/>
                    </a:solidFill>
                    <a:effectLst/>
                  </a:rPr>
                  <a:t> are Body Corporates, but the main control person of all these body corporates is Managing Director of Sun Pharma, and that Sun Pharma’s RPTs with Aditya </a:t>
                </a:r>
                <a:r>
                  <a:rPr lang="en-US" sz="1200" i="0" u="none" strike="noStrike" dirty="0" err="1">
                    <a:solidFill>
                      <a:schemeClr val="tx1"/>
                    </a:solidFill>
                    <a:effectLst/>
                  </a:rPr>
                  <a:t>Medisales</a:t>
                </a:r>
                <a:r>
                  <a:rPr lang="en-US" sz="1200" i="0" u="none" strike="noStrike" dirty="0">
                    <a:solidFill>
                      <a:schemeClr val="tx1"/>
                    </a:solidFill>
                    <a:effectLst/>
                  </a:rPr>
                  <a:t> exceeded Rs. 100 Cr. which formed material and significant transactions, and it is the Statutory Auditor’s duty to check significant transactions; Presenting Officer added that the Forensic Audit conducted by SEBI, based on several Whistleblower complaints against Sun Pharma, is an additional confirmation regarding RPTs between the two companies; The Presenting Officer further stated that as Aditya </a:t>
                </a:r>
                <a:r>
                  <a:rPr lang="en-US" sz="1200" i="0" u="none" strike="noStrike" dirty="0" err="1">
                    <a:solidFill>
                      <a:schemeClr val="tx1"/>
                    </a:solidFill>
                    <a:effectLst/>
                  </a:rPr>
                  <a:t>Medisales</a:t>
                </a:r>
                <a:r>
                  <a:rPr lang="en-US" sz="1200" i="0" u="none" strike="noStrike" dirty="0">
                    <a:solidFill>
                      <a:schemeClr val="tx1"/>
                    </a:solidFill>
                    <a:effectLst/>
                  </a:rPr>
                  <a:t> is the sole distributor of Sun Pharma, and Deloitte has been Sun Pharma’s statutory auditor for more than 20 years, the auditor’s statement they are not aware of the fact, is not acceptable; In light of the facts and submissions, ROC states that it has reasonable cause to believe that the Statutory Auditor has failed to discharge its duty as per the provisions of Sec. 143(3) of the Companies Act read with the relevant Accounting Standards, and hence the auditor is liable for penalty as per Sec. 450 of the Act; Similarly, ROC specifies that the Secretarial Auditor is liable for penalty u/s 143(14) </a:t>
                </a:r>
                <a:r>
                  <a:rPr lang="en-US" sz="1200" i="0" u="none" strike="noStrike" dirty="0" err="1">
                    <a:solidFill>
                      <a:schemeClr val="tx1"/>
                    </a:solidFill>
                    <a:effectLst/>
                  </a:rPr>
                  <a:t>r.w.s</a:t>
                </a:r>
                <a:r>
                  <a:rPr lang="en-US" sz="1200" i="0" u="none" strike="noStrike" dirty="0">
                    <a:solidFill>
                      <a:schemeClr val="tx1"/>
                    </a:solidFill>
                    <a:effectLst/>
                  </a:rPr>
                  <a:t>. 188 and 204 of the Companies Act: ROC Gujarat.</a:t>
                </a:r>
              </a:p>
              <a:p>
                <a:pPr marL="171450" lvl="0" indent="-171450" rtl="0">
                  <a:spcBef>
                    <a:spcPts val="0"/>
                  </a:spcBef>
                  <a:spcAft>
                    <a:spcPts val="600"/>
                  </a:spcAft>
                  <a:buFont typeface="Arial" panose="020B0604020202020204" pitchFamily="34" charset="0"/>
                  <a:buChar char="•"/>
                </a:pPr>
                <a:endParaRPr lang="en-US" sz="1200" i="0" u="none" strike="noStrike" dirty="0">
                  <a:solidFill>
                    <a:schemeClr val="tx1"/>
                  </a:solidFill>
                  <a:effectLst/>
                </a:endParaRPr>
              </a:p>
            </p:txBody>
          </p:sp>
          <p:sp>
            <p:nvSpPr>
              <p:cNvPr id="18" name="Rectangle 17">
                <a:extLst>
                  <a:ext uri="{FF2B5EF4-FFF2-40B4-BE49-F238E27FC236}">
                    <a16:creationId xmlns:a16="http://schemas.microsoft.com/office/drawing/2014/main" id="{AB18C348-4072-FEEB-E34A-33B0169D4893}"/>
                  </a:ext>
                </a:extLst>
              </p:cNvPr>
              <p:cNvSpPr/>
              <p:nvPr/>
            </p:nvSpPr>
            <p:spPr>
              <a:xfrm>
                <a:off x="-3525376" y="1142999"/>
                <a:ext cx="15274466" cy="3657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tx1"/>
                    </a:solidFill>
                  </a:rPr>
                  <a:t>Detailed observation</a:t>
                </a:r>
              </a:p>
            </p:txBody>
          </p:sp>
        </p:grpSp>
      </p:grpSp>
      <p:sp>
        <p:nvSpPr>
          <p:cNvPr id="9" name="TextBox 8">
            <a:extLst>
              <a:ext uri="{FF2B5EF4-FFF2-40B4-BE49-F238E27FC236}">
                <a16:creationId xmlns:a16="http://schemas.microsoft.com/office/drawing/2014/main" id="{EE465B6B-2A4A-11FF-768A-B19BA5A44B2A}"/>
              </a:ext>
            </a:extLst>
          </p:cNvPr>
          <p:cNvSpPr txBox="1"/>
          <p:nvPr/>
        </p:nvSpPr>
        <p:spPr>
          <a:xfrm>
            <a:off x="442913" y="5209822"/>
            <a:ext cx="11306176" cy="457200"/>
          </a:xfrm>
          <a:prstGeom prst="rect">
            <a:avLst/>
          </a:prstGeom>
          <a:solidFill>
            <a:srgbClr val="414042"/>
          </a:solidFill>
        </p:spPr>
        <p:txBody>
          <a:bodyPr wrap="square" lIns="91440" tIns="91440" rIns="91440" bIns="91440" anchor="ctr">
            <a:noAutofit/>
          </a:bodyPr>
          <a:lstStyle/>
          <a:p>
            <a:pPr algn="ctr"/>
            <a:r>
              <a:rPr lang="en-US" sz="1200" b="1" i="0" dirty="0">
                <a:solidFill>
                  <a:schemeClr val="bg1"/>
                </a:solidFill>
                <a:effectLst/>
              </a:rPr>
              <a:t>http://</a:t>
            </a:r>
            <a:r>
              <a:rPr lang="en-US" sz="1200" b="1" i="0" dirty="0" err="1">
                <a:solidFill>
                  <a:schemeClr val="bg1"/>
                </a:solidFill>
                <a:effectLst/>
              </a:rPr>
              <a:t>www.lawstreetindia.com</a:t>
            </a:r>
            <a:r>
              <a:rPr lang="en-US" sz="1200" b="1" i="0" dirty="0">
                <a:solidFill>
                  <a:schemeClr val="bg1"/>
                </a:solidFill>
                <a:effectLst/>
              </a:rPr>
              <a:t>/news/10122/Failure-to-report-Sun-Pharma-s-RPTs-lands-Deloitte-Secretarial-Auditor-in-trouble-ROC-slaps-penalties</a:t>
            </a:r>
          </a:p>
        </p:txBody>
      </p:sp>
      <p:sp>
        <p:nvSpPr>
          <p:cNvPr id="10" name="TextBox 9">
            <a:extLst>
              <a:ext uri="{FF2B5EF4-FFF2-40B4-BE49-F238E27FC236}">
                <a16:creationId xmlns:a16="http://schemas.microsoft.com/office/drawing/2014/main" id="{5818FA20-244F-9F05-A3E7-87A6CAD833EA}"/>
              </a:ext>
            </a:extLst>
          </p:cNvPr>
          <p:cNvSpPr txBox="1"/>
          <p:nvPr/>
        </p:nvSpPr>
        <p:spPr>
          <a:xfrm>
            <a:off x="442913" y="5720991"/>
            <a:ext cx="11306175" cy="457200"/>
          </a:xfrm>
          <a:prstGeom prst="rect">
            <a:avLst/>
          </a:prstGeom>
          <a:solidFill>
            <a:srgbClr val="7D7D7D"/>
          </a:solidFill>
        </p:spPr>
        <p:txBody>
          <a:bodyPr wrap="square" lIns="91440" tIns="91440" rIns="91440" bIns="91440" anchor="ctr">
            <a:noAutofit/>
          </a:bodyPr>
          <a:lstStyle/>
          <a:p>
            <a:pPr algn="ctr"/>
            <a:r>
              <a:rPr lang="en-US" sz="1200" b="1" i="0" u="none" strike="noStrike" dirty="0">
                <a:solidFill>
                  <a:schemeClr val="bg1"/>
                </a:solidFill>
                <a:effectLst/>
              </a:rPr>
              <a:t>Company had failed to disclose the transactions with RPT, Auditors and Company Secretary are held liable for the action done by the company.</a:t>
            </a:r>
          </a:p>
        </p:txBody>
      </p:sp>
      <p:sp>
        <p:nvSpPr>
          <p:cNvPr id="6" name="Rectangle 5">
            <a:extLst>
              <a:ext uri="{FF2B5EF4-FFF2-40B4-BE49-F238E27FC236}">
                <a16:creationId xmlns:a16="http://schemas.microsoft.com/office/drawing/2014/main" id="{C6EBA7DE-5E5F-E8DA-E46A-34A676620867}"/>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531024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0995-CDE0-B0DE-EA56-EAB9BE6F0E8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4335509-A154-A3C0-51EF-0450EDED4D2A}"/>
              </a:ext>
            </a:extLst>
          </p:cNvPr>
          <p:cNvGraphicFramePr>
            <a:graphicFrameLocks noChangeAspect="1"/>
          </p:cNvGraphicFramePr>
          <p:nvPr>
            <p:custDataLst>
              <p:tags r:id="rId1"/>
            </p:custDataLst>
            <p:extLst>
              <p:ext uri="{D42A27DB-BD31-4B8C-83A1-F6EECF244321}">
                <p14:modId xmlns:p14="http://schemas.microsoft.com/office/powerpoint/2010/main" val="8346167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44335509-A154-A3C0-51EF-0450EDED4D2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21B277-FB7C-EA8C-08D6-78D7AB1D43C7}"/>
              </a:ext>
            </a:extLst>
          </p:cNvPr>
          <p:cNvSpPr>
            <a:spLocks noGrp="1"/>
          </p:cNvSpPr>
          <p:nvPr>
            <p:ph type="title"/>
          </p:nvPr>
        </p:nvSpPr>
        <p:spPr/>
        <p:txBody>
          <a:bodyPr vert="horz"/>
          <a:lstStyle/>
          <a:p>
            <a:r>
              <a:rPr lang="en-US" dirty="0"/>
              <a:t>Appendix B. Judicial Precedents - Compliance of RPT Disclosures/ Approvals</a:t>
            </a:r>
          </a:p>
        </p:txBody>
      </p:sp>
      <p:sp>
        <p:nvSpPr>
          <p:cNvPr id="3" name="Slide Number Placeholder 2">
            <a:extLst>
              <a:ext uri="{FF2B5EF4-FFF2-40B4-BE49-F238E27FC236}">
                <a16:creationId xmlns:a16="http://schemas.microsoft.com/office/drawing/2014/main" id="{2BA52F17-9FC2-CCC1-3105-CCF035F3D567}"/>
              </a:ext>
            </a:extLst>
          </p:cNvPr>
          <p:cNvSpPr>
            <a:spLocks noGrp="1"/>
          </p:cNvSpPr>
          <p:nvPr>
            <p:ph type="sldNum" sz="quarter" idx="11"/>
          </p:nvPr>
        </p:nvSpPr>
        <p:spPr/>
        <p:txBody>
          <a:bodyPr/>
          <a:lstStyle/>
          <a:p>
            <a:fld id="{7870704B-CE94-48CC-AF30-84932A1262A7}" type="slidenum">
              <a:rPr lang="en-GB" smtClean="0"/>
              <a:pPr/>
              <a:t>35</a:t>
            </a:fld>
            <a:endParaRPr lang="en-GB" dirty="0"/>
          </a:p>
        </p:txBody>
      </p:sp>
      <p:sp>
        <p:nvSpPr>
          <p:cNvPr id="4" name="Date Placeholder 3">
            <a:extLst>
              <a:ext uri="{FF2B5EF4-FFF2-40B4-BE49-F238E27FC236}">
                <a16:creationId xmlns:a16="http://schemas.microsoft.com/office/drawing/2014/main" id="{8E5E5AB7-4595-C759-1217-123F56F6D58B}"/>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D630C2D6-CCFC-062C-ED3A-C0BAC9604A2C}"/>
              </a:ext>
            </a:extLst>
          </p:cNvPr>
          <p:cNvSpPr>
            <a:spLocks noGrp="1"/>
          </p:cNvSpPr>
          <p:nvPr>
            <p:ph type="ftr" sz="quarter" idx="13"/>
          </p:nvPr>
        </p:nvSpPr>
        <p:spPr/>
        <p:txBody>
          <a:bodyPr/>
          <a:lstStyle/>
          <a:p>
            <a:pPr algn="l"/>
            <a:r>
              <a:rPr lang="en-US"/>
              <a:t>Related party transactions</a:t>
            </a:r>
            <a:endParaRPr lang="en-US" dirty="0"/>
          </a:p>
        </p:txBody>
      </p:sp>
      <p:grpSp>
        <p:nvGrpSpPr>
          <p:cNvPr id="25" name="Group 24">
            <a:extLst>
              <a:ext uri="{FF2B5EF4-FFF2-40B4-BE49-F238E27FC236}">
                <a16:creationId xmlns:a16="http://schemas.microsoft.com/office/drawing/2014/main" id="{2665B6A1-70C8-F77D-164E-964C23A022AE}"/>
              </a:ext>
            </a:extLst>
          </p:cNvPr>
          <p:cNvGrpSpPr/>
          <p:nvPr/>
        </p:nvGrpSpPr>
        <p:grpSpPr>
          <a:xfrm>
            <a:off x="442913" y="1142999"/>
            <a:ext cx="11302999" cy="4019988"/>
            <a:chOff x="442913" y="1142999"/>
            <a:chExt cx="11302999" cy="4019988"/>
          </a:xfrm>
        </p:grpSpPr>
        <p:grpSp>
          <p:nvGrpSpPr>
            <p:cNvPr id="13" name="Group 12">
              <a:extLst>
                <a:ext uri="{FF2B5EF4-FFF2-40B4-BE49-F238E27FC236}">
                  <a16:creationId xmlns:a16="http://schemas.microsoft.com/office/drawing/2014/main" id="{B115336C-FF15-5195-441D-56D456050DD0}"/>
                </a:ext>
              </a:extLst>
            </p:cNvPr>
            <p:cNvGrpSpPr/>
            <p:nvPr/>
          </p:nvGrpSpPr>
          <p:grpSpPr>
            <a:xfrm>
              <a:off x="442913" y="1142999"/>
              <a:ext cx="3808453" cy="4019988"/>
              <a:chOff x="442913" y="1142999"/>
              <a:chExt cx="11306175" cy="4019988"/>
            </a:xfrm>
          </p:grpSpPr>
          <p:sp>
            <p:nvSpPr>
              <p:cNvPr id="14" name="Rectangle 13">
                <a:extLst>
                  <a:ext uri="{FF2B5EF4-FFF2-40B4-BE49-F238E27FC236}">
                    <a16:creationId xmlns:a16="http://schemas.microsoft.com/office/drawing/2014/main" id="{8913FEFF-5826-EC04-2FD7-B7597644E9FD}"/>
                  </a:ext>
                </a:extLst>
              </p:cNvPr>
              <p:cNvSpPr/>
              <p:nvPr/>
            </p:nvSpPr>
            <p:spPr>
              <a:xfrm>
                <a:off x="442913" y="1512122"/>
                <a:ext cx="11306175"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0" lvl="0" indent="0" rtl="0">
                  <a:spcBef>
                    <a:spcPts val="0"/>
                  </a:spcBef>
                  <a:spcAft>
                    <a:spcPts val="600"/>
                  </a:spcAft>
                  <a:buNone/>
                </a:pPr>
                <a:r>
                  <a:rPr lang="en-US" sz="1200" i="0" u="none" strike="noStrike" dirty="0">
                    <a:solidFill>
                      <a:schemeClr val="tx1"/>
                    </a:solidFill>
                    <a:effectLst/>
                  </a:rPr>
                  <a:t>SEBI Levies Rs 11 Lakh Penalty On 7 Entities For Violating RPT Disclosure - Feb 2023</a:t>
                </a:r>
              </a:p>
              <a:p>
                <a:pPr marL="0" lvl="0" indent="0" rtl="0">
                  <a:spcBef>
                    <a:spcPts val="0"/>
                  </a:spcBef>
                  <a:spcAft>
                    <a:spcPts val="600"/>
                  </a:spcAft>
                  <a:buNone/>
                </a:pPr>
                <a:endParaRPr lang="en-US" sz="1200" i="0" u="none" strike="noStrike" dirty="0">
                  <a:solidFill>
                    <a:schemeClr val="tx1"/>
                  </a:solidFill>
                  <a:effectLst/>
                </a:endParaRPr>
              </a:p>
            </p:txBody>
          </p:sp>
          <p:sp>
            <p:nvSpPr>
              <p:cNvPr id="15" name="Rectangle 14">
                <a:extLst>
                  <a:ext uri="{FF2B5EF4-FFF2-40B4-BE49-F238E27FC236}">
                    <a16:creationId xmlns:a16="http://schemas.microsoft.com/office/drawing/2014/main" id="{C36DAB50-6289-56D6-0822-24C66769F70D}"/>
                  </a:ext>
                </a:extLst>
              </p:cNvPr>
              <p:cNvSpPr/>
              <p:nvPr/>
            </p:nvSpPr>
            <p:spPr>
              <a:xfrm>
                <a:off x="442913" y="1142999"/>
                <a:ext cx="11306175" cy="36576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lt1"/>
                    </a:solidFill>
                  </a:rPr>
                  <a:t>Observation</a:t>
                </a:r>
              </a:p>
            </p:txBody>
          </p:sp>
        </p:grpSp>
        <p:grpSp>
          <p:nvGrpSpPr>
            <p:cNvPr id="16" name="Group 15">
              <a:extLst>
                <a:ext uri="{FF2B5EF4-FFF2-40B4-BE49-F238E27FC236}">
                  <a16:creationId xmlns:a16="http://schemas.microsoft.com/office/drawing/2014/main" id="{ACCB9804-F822-F6B2-D370-562105F2B0E3}"/>
                </a:ext>
              </a:extLst>
            </p:cNvPr>
            <p:cNvGrpSpPr/>
            <p:nvPr/>
          </p:nvGrpSpPr>
          <p:grpSpPr>
            <a:xfrm>
              <a:off x="4326144" y="1142999"/>
              <a:ext cx="7419768" cy="4019988"/>
              <a:chOff x="442913" y="1142999"/>
              <a:chExt cx="11306175" cy="4019988"/>
            </a:xfrm>
          </p:grpSpPr>
          <p:sp>
            <p:nvSpPr>
              <p:cNvPr id="17" name="Rectangle 16">
                <a:extLst>
                  <a:ext uri="{FF2B5EF4-FFF2-40B4-BE49-F238E27FC236}">
                    <a16:creationId xmlns:a16="http://schemas.microsoft.com/office/drawing/2014/main" id="{0D91AB73-2EAE-07AA-02ED-71611AD0A77B}"/>
                  </a:ext>
                </a:extLst>
              </p:cNvPr>
              <p:cNvSpPr/>
              <p:nvPr/>
            </p:nvSpPr>
            <p:spPr>
              <a:xfrm>
                <a:off x="442913" y="1512122"/>
                <a:ext cx="11306175"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182880" lvl="0" indent="-182880" rtl="0">
                  <a:spcBef>
                    <a:spcPts val="0"/>
                  </a:spcBef>
                  <a:spcAft>
                    <a:spcPts val="600"/>
                  </a:spcAft>
                  <a:buFont typeface="Arial" panose="020B0604020202020204" pitchFamily="34" charset="0"/>
                  <a:buChar char="•"/>
                </a:pPr>
                <a:r>
                  <a:rPr lang="en-US" sz="1200" i="0" u="none" strike="noStrike" dirty="0">
                    <a:solidFill>
                      <a:schemeClr val="tx1"/>
                    </a:solidFill>
                    <a:effectLst/>
                  </a:rPr>
                  <a:t>Capital market regulator SEBI on Monday levied fines </a:t>
                </a:r>
                <a:r>
                  <a:rPr lang="en-US" sz="1200" i="0" u="none" strike="noStrike" dirty="0" err="1">
                    <a:solidFill>
                      <a:schemeClr val="tx1"/>
                    </a:solidFill>
                    <a:effectLst/>
                  </a:rPr>
                  <a:t>totalling</a:t>
                </a:r>
                <a:r>
                  <a:rPr lang="en-US" sz="1200" i="0" u="none" strike="noStrike" dirty="0">
                    <a:solidFill>
                      <a:schemeClr val="tx1"/>
                    </a:solidFill>
                    <a:effectLst/>
                  </a:rPr>
                  <a:t> Rs 11 lakh on seven entities for flouting regulatory norms in the matter related to SS Organics Ltd (now known as </a:t>
                </a:r>
                <a:r>
                  <a:rPr lang="en-US" sz="1200" i="0" u="none" strike="noStrike" dirty="0" err="1">
                    <a:solidFill>
                      <a:schemeClr val="tx1"/>
                    </a:solidFill>
                    <a:effectLst/>
                  </a:rPr>
                  <a:t>Oxygenta</a:t>
                </a:r>
                <a:r>
                  <a:rPr lang="en-US" sz="1200" i="0" u="none" strike="noStrike" dirty="0">
                    <a:solidFill>
                      <a:schemeClr val="tx1"/>
                    </a:solidFill>
                    <a:effectLst/>
                  </a:rPr>
                  <a:t> Pharmaceutical Ltd). The regulator slapped a fine of Rs 5 lakh on SS Organics Ltd (SSOL) and Rs 6 lakh on six individuals --Sai Sudhakar </a:t>
                </a:r>
                <a:r>
                  <a:rPr lang="en-US" sz="1200" i="0" u="none" strike="noStrike" dirty="0" err="1">
                    <a:solidFill>
                      <a:schemeClr val="tx1"/>
                    </a:solidFill>
                    <a:effectLst/>
                  </a:rPr>
                  <a:t>Vankineni</a:t>
                </a:r>
                <a:r>
                  <a:rPr lang="en-US" sz="1200" i="0" u="none" strike="noStrike" dirty="0">
                    <a:solidFill>
                      <a:schemeClr val="tx1"/>
                    </a:solidFill>
                    <a:effectLst/>
                  </a:rPr>
                  <a:t>, D </a:t>
                </a:r>
                <a:r>
                  <a:rPr lang="en-US" sz="1200" i="0" u="none" strike="noStrike" dirty="0" err="1">
                    <a:solidFill>
                      <a:schemeClr val="tx1"/>
                    </a:solidFill>
                    <a:effectLst/>
                  </a:rPr>
                  <a:t>Sadasiva</a:t>
                </a:r>
                <a:r>
                  <a:rPr lang="en-US" sz="1200" i="0" u="none" strike="noStrike" dirty="0">
                    <a:solidFill>
                      <a:schemeClr val="tx1"/>
                    </a:solidFill>
                    <a:effectLst/>
                  </a:rPr>
                  <a:t> Reddy, </a:t>
                </a:r>
                <a:r>
                  <a:rPr lang="en-US" sz="1200" i="0" u="none" strike="noStrike" dirty="0" err="1">
                    <a:solidFill>
                      <a:schemeClr val="tx1"/>
                    </a:solidFill>
                    <a:effectLst/>
                  </a:rPr>
                  <a:t>Gunreddy</a:t>
                </a:r>
                <a:r>
                  <a:rPr lang="en-US" sz="1200" i="0" u="none" strike="noStrike" dirty="0">
                    <a:solidFill>
                      <a:schemeClr val="tx1"/>
                    </a:solidFill>
                    <a:effectLst/>
                  </a:rPr>
                  <a:t> Krishna Reddy, Muralidhar </a:t>
                </a:r>
                <a:r>
                  <a:rPr lang="en-US" sz="1200" i="0" u="none" strike="noStrike" dirty="0" err="1">
                    <a:solidFill>
                      <a:schemeClr val="tx1"/>
                    </a:solidFill>
                    <a:effectLst/>
                  </a:rPr>
                  <a:t>Rambathri</a:t>
                </a:r>
                <a:r>
                  <a:rPr lang="en-US" sz="1200" i="0" u="none" strike="noStrike" dirty="0">
                    <a:solidFill>
                      <a:schemeClr val="tx1"/>
                    </a:solidFill>
                    <a:effectLst/>
                  </a:rPr>
                  <a:t>, Rajasekhar Reddy </a:t>
                </a:r>
                <a:r>
                  <a:rPr lang="en-US" sz="1200" i="0" u="none" strike="noStrike" dirty="0" err="1">
                    <a:solidFill>
                      <a:schemeClr val="tx1"/>
                    </a:solidFill>
                    <a:effectLst/>
                  </a:rPr>
                  <a:t>Puchakayala</a:t>
                </a:r>
                <a:r>
                  <a:rPr lang="en-US" sz="1200" i="0" u="none" strike="noStrike" dirty="0">
                    <a:solidFill>
                      <a:schemeClr val="tx1"/>
                    </a:solidFill>
                    <a:effectLst/>
                  </a:rPr>
                  <a:t> and </a:t>
                </a:r>
                <a:r>
                  <a:rPr lang="en-US" sz="1200" i="0" u="none" strike="noStrike" dirty="0" err="1">
                    <a:solidFill>
                      <a:schemeClr val="tx1"/>
                    </a:solidFill>
                    <a:effectLst/>
                  </a:rPr>
                  <a:t>Raghavender</a:t>
                </a:r>
                <a:r>
                  <a:rPr lang="en-US" sz="1200" i="0" u="none" strike="noStrike" dirty="0">
                    <a:solidFill>
                      <a:schemeClr val="tx1"/>
                    </a:solidFill>
                    <a:effectLst/>
                  </a:rPr>
                  <a:t> Rao.</a:t>
                </a:r>
              </a:p>
              <a:p>
                <a:pPr marL="182880" lvl="0" indent="-182880" rtl="0">
                  <a:spcBef>
                    <a:spcPts val="0"/>
                  </a:spcBef>
                  <a:spcAft>
                    <a:spcPts val="600"/>
                  </a:spcAft>
                  <a:buFont typeface="Arial" panose="020B0604020202020204" pitchFamily="34" charset="0"/>
                  <a:buChar char="•"/>
                </a:pPr>
                <a:r>
                  <a:rPr lang="en-US" sz="1200" i="0" u="none" strike="noStrike" dirty="0">
                    <a:solidFill>
                      <a:schemeClr val="tx1"/>
                    </a:solidFill>
                    <a:effectLst/>
                  </a:rPr>
                  <a:t>The order came after SEBI conducted an examination in respect of the process followed by SSOL for approval and disclosure of related party transactions with ARR Capital Investment Pvt Ltd. The focus of the examination was to ascertain if there was any possible violation of LODR (Listing Obligations and Disclosure Requirements) rules.</a:t>
                </a:r>
              </a:p>
              <a:p>
                <a:pPr marL="182880" lvl="0" indent="-182880" rtl="0">
                  <a:spcBef>
                    <a:spcPts val="0"/>
                  </a:spcBef>
                  <a:spcAft>
                    <a:spcPts val="600"/>
                  </a:spcAft>
                  <a:buFont typeface="Arial" panose="020B0604020202020204" pitchFamily="34" charset="0"/>
                  <a:buChar char="•"/>
                </a:pPr>
                <a:r>
                  <a:rPr lang="en-US" sz="1200" i="0" u="none" strike="noStrike" dirty="0">
                    <a:solidFill>
                      <a:schemeClr val="tx1"/>
                    </a:solidFill>
                    <a:effectLst/>
                  </a:rPr>
                  <a:t>The regulator found that a loan transaction of Rs 15 crore executed between ARR and SSOL, which was further extended to Rs 35 crore, was more than the turnover of the firm for FY 2019-20. Hence, the transaction with ARR exceeds the limit of material transaction. It also found that ARR was the related party of SSOL and the three directors of ARR were holding directorship at SSOL as on the date of </a:t>
                </a:r>
                <a:br>
                  <a:rPr lang="en-US" sz="1200" i="0" u="none" strike="noStrike" dirty="0">
                    <a:solidFill>
                      <a:schemeClr val="tx1"/>
                    </a:solidFill>
                    <a:effectLst/>
                  </a:rPr>
                </a:br>
                <a:r>
                  <a:rPr lang="en-US" sz="1200" i="0" u="none" strike="noStrike" dirty="0">
                    <a:solidFill>
                      <a:schemeClr val="tx1"/>
                    </a:solidFill>
                    <a:effectLst/>
                  </a:rPr>
                  <a:t>loan transaction.</a:t>
                </a:r>
              </a:p>
              <a:p>
                <a:pPr marL="182880" lvl="0" indent="-182880" rtl="0">
                  <a:spcBef>
                    <a:spcPts val="0"/>
                  </a:spcBef>
                  <a:spcAft>
                    <a:spcPts val="600"/>
                  </a:spcAft>
                  <a:buFont typeface="Arial" panose="020B0604020202020204" pitchFamily="34" charset="0"/>
                  <a:buChar char="•"/>
                </a:pPr>
                <a:endParaRPr lang="en-US" sz="1200" i="0" u="none" strike="noStrike" dirty="0">
                  <a:solidFill>
                    <a:schemeClr val="tx1"/>
                  </a:solidFill>
                  <a:effectLst/>
                </a:endParaRPr>
              </a:p>
            </p:txBody>
          </p:sp>
          <p:sp>
            <p:nvSpPr>
              <p:cNvPr id="18" name="Rectangle 17">
                <a:extLst>
                  <a:ext uri="{FF2B5EF4-FFF2-40B4-BE49-F238E27FC236}">
                    <a16:creationId xmlns:a16="http://schemas.microsoft.com/office/drawing/2014/main" id="{47422057-365D-ED9D-4094-C7130E4F4E76}"/>
                  </a:ext>
                </a:extLst>
              </p:cNvPr>
              <p:cNvSpPr/>
              <p:nvPr/>
            </p:nvSpPr>
            <p:spPr>
              <a:xfrm>
                <a:off x="442913" y="1142999"/>
                <a:ext cx="11306175" cy="3657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tx1"/>
                    </a:solidFill>
                  </a:rPr>
                  <a:t>Detailed observation</a:t>
                </a:r>
              </a:p>
            </p:txBody>
          </p:sp>
        </p:grpSp>
      </p:grpSp>
      <p:sp>
        <p:nvSpPr>
          <p:cNvPr id="27" name="TextBox 26">
            <a:extLst>
              <a:ext uri="{FF2B5EF4-FFF2-40B4-BE49-F238E27FC236}">
                <a16:creationId xmlns:a16="http://schemas.microsoft.com/office/drawing/2014/main" id="{3E54E038-E57E-A98A-CF77-110EE55E5336}"/>
              </a:ext>
            </a:extLst>
          </p:cNvPr>
          <p:cNvSpPr txBox="1"/>
          <p:nvPr/>
        </p:nvSpPr>
        <p:spPr>
          <a:xfrm>
            <a:off x="442913" y="5209822"/>
            <a:ext cx="11306176" cy="457200"/>
          </a:xfrm>
          <a:prstGeom prst="rect">
            <a:avLst/>
          </a:prstGeom>
          <a:solidFill>
            <a:srgbClr val="414042"/>
          </a:solidFill>
        </p:spPr>
        <p:txBody>
          <a:bodyPr wrap="square" lIns="91440" tIns="91440" rIns="91440" bIns="91440" anchor="ctr">
            <a:noAutofit/>
          </a:bodyPr>
          <a:lstStyle/>
          <a:p>
            <a:pPr algn="ctr"/>
            <a:r>
              <a:rPr lang="en-US" sz="1200" b="1" i="0" dirty="0">
                <a:solidFill>
                  <a:schemeClr val="bg1"/>
                </a:solidFill>
                <a:effectLst/>
              </a:rPr>
              <a:t>https://</a:t>
            </a:r>
            <a:r>
              <a:rPr lang="en-US" sz="1200" b="1" i="0" dirty="0" err="1">
                <a:solidFill>
                  <a:schemeClr val="bg1"/>
                </a:solidFill>
                <a:effectLst/>
              </a:rPr>
              <a:t>www.outlookindia.com</a:t>
            </a:r>
            <a:r>
              <a:rPr lang="en-US" sz="1200" b="1" i="0" dirty="0">
                <a:solidFill>
                  <a:schemeClr val="bg1"/>
                </a:solidFill>
                <a:effectLst/>
              </a:rPr>
              <a:t>/business/sebi-levies-rs-11-lakh-penalty-on-7-entities-for-violating-market-norms-news-263870</a:t>
            </a:r>
          </a:p>
        </p:txBody>
      </p:sp>
      <p:sp>
        <p:nvSpPr>
          <p:cNvPr id="28" name="TextBox 27">
            <a:extLst>
              <a:ext uri="{FF2B5EF4-FFF2-40B4-BE49-F238E27FC236}">
                <a16:creationId xmlns:a16="http://schemas.microsoft.com/office/drawing/2014/main" id="{D270B435-2C3B-C1AC-3DF0-F846AC6C4846}"/>
              </a:ext>
            </a:extLst>
          </p:cNvPr>
          <p:cNvSpPr txBox="1"/>
          <p:nvPr/>
        </p:nvSpPr>
        <p:spPr>
          <a:xfrm>
            <a:off x="442913" y="5720991"/>
            <a:ext cx="11306175" cy="457200"/>
          </a:xfrm>
          <a:prstGeom prst="rect">
            <a:avLst/>
          </a:prstGeom>
          <a:solidFill>
            <a:srgbClr val="7D7D7D"/>
          </a:solidFill>
        </p:spPr>
        <p:txBody>
          <a:bodyPr wrap="square" lIns="91440" tIns="91440" rIns="91440" bIns="91440" anchor="ctr">
            <a:noAutofit/>
          </a:bodyPr>
          <a:lstStyle/>
          <a:p>
            <a:pPr algn="ctr"/>
            <a:r>
              <a:rPr lang="en-US" sz="1200" b="1" i="0" u="none" strike="noStrike" dirty="0">
                <a:solidFill>
                  <a:schemeClr val="bg1"/>
                </a:solidFill>
                <a:effectLst/>
              </a:rPr>
              <a:t>Extended Loan transaction was more than the turnover of the firm, hence exceeds the limit of material transaction.</a:t>
            </a:r>
          </a:p>
        </p:txBody>
      </p:sp>
      <p:sp>
        <p:nvSpPr>
          <p:cNvPr id="6" name="Rectangle 5">
            <a:extLst>
              <a:ext uri="{FF2B5EF4-FFF2-40B4-BE49-F238E27FC236}">
                <a16:creationId xmlns:a16="http://schemas.microsoft.com/office/drawing/2014/main" id="{DFF31651-1F98-0B09-D5C0-A9B5F6E5E648}"/>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444437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C544D-F3B1-8CF9-5406-CA0A3A9A7DF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34BB213-A5CE-32C4-29E6-A2FE5ECF8881}"/>
              </a:ext>
            </a:extLst>
          </p:cNvPr>
          <p:cNvGraphicFramePr>
            <a:graphicFrameLocks noChangeAspect="1"/>
          </p:cNvGraphicFramePr>
          <p:nvPr>
            <p:custDataLst>
              <p:tags r:id="rId1"/>
            </p:custDataLst>
            <p:extLst>
              <p:ext uri="{D42A27DB-BD31-4B8C-83A1-F6EECF244321}">
                <p14:modId xmlns:p14="http://schemas.microsoft.com/office/powerpoint/2010/main" val="19892722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534BB213-A5CE-32C4-29E6-A2FE5ECF888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E5B36EA-F653-FE32-7FD9-3443FFD406DC}"/>
              </a:ext>
            </a:extLst>
          </p:cNvPr>
          <p:cNvSpPr>
            <a:spLocks noGrp="1"/>
          </p:cNvSpPr>
          <p:nvPr>
            <p:ph type="title"/>
          </p:nvPr>
        </p:nvSpPr>
        <p:spPr/>
        <p:txBody>
          <a:bodyPr vert="horz"/>
          <a:lstStyle/>
          <a:p>
            <a:r>
              <a:rPr lang="en-US" dirty="0"/>
              <a:t>Appendix B. Judicial Precedents - Compliance of RPT Disclosures/ Approvals</a:t>
            </a:r>
          </a:p>
        </p:txBody>
      </p:sp>
      <p:sp>
        <p:nvSpPr>
          <p:cNvPr id="3" name="Slide Number Placeholder 2">
            <a:extLst>
              <a:ext uri="{FF2B5EF4-FFF2-40B4-BE49-F238E27FC236}">
                <a16:creationId xmlns:a16="http://schemas.microsoft.com/office/drawing/2014/main" id="{27812D1D-2173-39BE-706F-AE3238349B48}"/>
              </a:ext>
            </a:extLst>
          </p:cNvPr>
          <p:cNvSpPr>
            <a:spLocks noGrp="1"/>
          </p:cNvSpPr>
          <p:nvPr>
            <p:ph type="sldNum" sz="quarter" idx="11"/>
          </p:nvPr>
        </p:nvSpPr>
        <p:spPr/>
        <p:txBody>
          <a:bodyPr/>
          <a:lstStyle/>
          <a:p>
            <a:fld id="{7870704B-CE94-48CC-AF30-84932A1262A7}" type="slidenum">
              <a:rPr lang="en-GB" smtClean="0"/>
              <a:pPr/>
              <a:t>36</a:t>
            </a:fld>
            <a:endParaRPr lang="en-GB" dirty="0"/>
          </a:p>
        </p:txBody>
      </p:sp>
      <p:sp>
        <p:nvSpPr>
          <p:cNvPr id="4" name="Date Placeholder 3">
            <a:extLst>
              <a:ext uri="{FF2B5EF4-FFF2-40B4-BE49-F238E27FC236}">
                <a16:creationId xmlns:a16="http://schemas.microsoft.com/office/drawing/2014/main" id="{893CFF7E-2236-FA75-0E2A-F8C2774BC327}"/>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BF64E844-2D4C-F810-E698-9807B2BB8CD6}"/>
              </a:ext>
            </a:extLst>
          </p:cNvPr>
          <p:cNvSpPr>
            <a:spLocks noGrp="1"/>
          </p:cNvSpPr>
          <p:nvPr>
            <p:ph type="ftr" sz="quarter" idx="13"/>
          </p:nvPr>
        </p:nvSpPr>
        <p:spPr/>
        <p:txBody>
          <a:bodyPr/>
          <a:lstStyle/>
          <a:p>
            <a:pPr algn="l"/>
            <a:r>
              <a:rPr lang="en-US"/>
              <a:t>Related party transactions</a:t>
            </a:r>
            <a:endParaRPr lang="en-US" dirty="0"/>
          </a:p>
        </p:txBody>
      </p:sp>
      <p:grpSp>
        <p:nvGrpSpPr>
          <p:cNvPr id="25" name="Group 24">
            <a:extLst>
              <a:ext uri="{FF2B5EF4-FFF2-40B4-BE49-F238E27FC236}">
                <a16:creationId xmlns:a16="http://schemas.microsoft.com/office/drawing/2014/main" id="{43433491-5191-F40C-91DD-B283FABF9477}"/>
              </a:ext>
            </a:extLst>
          </p:cNvPr>
          <p:cNvGrpSpPr/>
          <p:nvPr/>
        </p:nvGrpSpPr>
        <p:grpSpPr>
          <a:xfrm>
            <a:off x="442913" y="1142999"/>
            <a:ext cx="11302999" cy="4019988"/>
            <a:chOff x="442913" y="1142999"/>
            <a:chExt cx="11302999" cy="4019988"/>
          </a:xfrm>
        </p:grpSpPr>
        <p:grpSp>
          <p:nvGrpSpPr>
            <p:cNvPr id="13" name="Group 12">
              <a:extLst>
                <a:ext uri="{FF2B5EF4-FFF2-40B4-BE49-F238E27FC236}">
                  <a16:creationId xmlns:a16="http://schemas.microsoft.com/office/drawing/2014/main" id="{0A3A4896-2439-54CB-87D7-2D65BF59B4BD}"/>
                </a:ext>
              </a:extLst>
            </p:cNvPr>
            <p:cNvGrpSpPr/>
            <p:nvPr/>
          </p:nvGrpSpPr>
          <p:grpSpPr>
            <a:xfrm>
              <a:off x="442913" y="1142999"/>
              <a:ext cx="3808453" cy="4019988"/>
              <a:chOff x="442913" y="1142999"/>
              <a:chExt cx="11306175" cy="4019988"/>
            </a:xfrm>
          </p:grpSpPr>
          <p:sp>
            <p:nvSpPr>
              <p:cNvPr id="14" name="Rectangle 13">
                <a:extLst>
                  <a:ext uri="{FF2B5EF4-FFF2-40B4-BE49-F238E27FC236}">
                    <a16:creationId xmlns:a16="http://schemas.microsoft.com/office/drawing/2014/main" id="{DFDA3E10-92BC-9DFC-A315-CBB75AFD0A8B}"/>
                  </a:ext>
                </a:extLst>
              </p:cNvPr>
              <p:cNvSpPr/>
              <p:nvPr/>
            </p:nvSpPr>
            <p:spPr>
              <a:xfrm>
                <a:off x="442913" y="1512122"/>
                <a:ext cx="11306175"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0" lvl="0" indent="0" rtl="0">
                  <a:spcBef>
                    <a:spcPts val="0"/>
                  </a:spcBef>
                  <a:spcAft>
                    <a:spcPts val="600"/>
                  </a:spcAft>
                  <a:buNone/>
                </a:pPr>
                <a:r>
                  <a:rPr lang="en-US" sz="1200" i="0" u="none" strike="noStrike" dirty="0">
                    <a:solidFill>
                      <a:schemeClr val="tx1"/>
                    </a:solidFill>
                    <a:effectLst/>
                  </a:rPr>
                  <a:t>Sebi fines IL&amp;FS Transportation Networks Rs 1 crore for related party transactions￼ - Sep 2022</a:t>
                </a:r>
              </a:p>
            </p:txBody>
          </p:sp>
          <p:sp>
            <p:nvSpPr>
              <p:cNvPr id="15" name="Rectangle 14">
                <a:extLst>
                  <a:ext uri="{FF2B5EF4-FFF2-40B4-BE49-F238E27FC236}">
                    <a16:creationId xmlns:a16="http://schemas.microsoft.com/office/drawing/2014/main" id="{2A63D75D-EC88-ACE8-5AC8-51EC4522FB28}"/>
                  </a:ext>
                </a:extLst>
              </p:cNvPr>
              <p:cNvSpPr/>
              <p:nvPr/>
            </p:nvSpPr>
            <p:spPr>
              <a:xfrm>
                <a:off x="442913" y="1142999"/>
                <a:ext cx="11306175" cy="36576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lt1"/>
                    </a:solidFill>
                  </a:rPr>
                  <a:t>Observation</a:t>
                </a:r>
              </a:p>
            </p:txBody>
          </p:sp>
        </p:grpSp>
        <p:grpSp>
          <p:nvGrpSpPr>
            <p:cNvPr id="16" name="Group 15">
              <a:extLst>
                <a:ext uri="{FF2B5EF4-FFF2-40B4-BE49-F238E27FC236}">
                  <a16:creationId xmlns:a16="http://schemas.microsoft.com/office/drawing/2014/main" id="{78EC1DEB-CF6F-861E-04D9-5F05275EF06B}"/>
                </a:ext>
              </a:extLst>
            </p:cNvPr>
            <p:cNvGrpSpPr/>
            <p:nvPr/>
          </p:nvGrpSpPr>
          <p:grpSpPr>
            <a:xfrm>
              <a:off x="4326144" y="1142999"/>
              <a:ext cx="7419768" cy="4019988"/>
              <a:chOff x="442913" y="1142999"/>
              <a:chExt cx="11306175" cy="4019988"/>
            </a:xfrm>
          </p:grpSpPr>
          <p:sp>
            <p:nvSpPr>
              <p:cNvPr id="17" name="Rectangle 16">
                <a:extLst>
                  <a:ext uri="{FF2B5EF4-FFF2-40B4-BE49-F238E27FC236}">
                    <a16:creationId xmlns:a16="http://schemas.microsoft.com/office/drawing/2014/main" id="{03E3DAE1-6F3E-FF42-7905-ABA1A7846200}"/>
                  </a:ext>
                </a:extLst>
              </p:cNvPr>
              <p:cNvSpPr/>
              <p:nvPr/>
            </p:nvSpPr>
            <p:spPr>
              <a:xfrm>
                <a:off x="442913" y="1512122"/>
                <a:ext cx="11306175"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171450" lvl="0" indent="-171450" rtl="0">
                  <a:spcBef>
                    <a:spcPts val="0"/>
                  </a:spcBef>
                  <a:spcAft>
                    <a:spcPts val="600"/>
                  </a:spcAft>
                  <a:buFont typeface="Arial" panose="020B0604020202020204" pitchFamily="34" charset="0"/>
                  <a:buChar char="•"/>
                </a:pPr>
                <a:r>
                  <a:rPr lang="en-US" sz="1200" i="0" u="none" strike="noStrike" dirty="0">
                    <a:solidFill>
                      <a:schemeClr val="tx1"/>
                    </a:solidFill>
                    <a:effectLst/>
                  </a:rPr>
                  <a:t>The Securities and Exchange Board of India (Sebi) on Thursday fined IL&amp;FS Transportation Networks (ITN) Rs 1 crore for related party transactions in group companies of IL&amp;FS Financial Services (IFIN). In addition, </a:t>
                </a:r>
                <a:r>
                  <a:rPr lang="en-US" sz="1200" i="0" u="none" strike="noStrike" dirty="0" err="1">
                    <a:solidFill>
                      <a:schemeClr val="tx1"/>
                    </a:solidFill>
                    <a:effectLst/>
                  </a:rPr>
                  <a:t>Ramchand</a:t>
                </a:r>
                <a:r>
                  <a:rPr lang="en-US" sz="1200" i="0" u="none" strike="noStrike" dirty="0">
                    <a:solidFill>
                      <a:schemeClr val="tx1"/>
                    </a:solidFill>
                    <a:effectLst/>
                  </a:rPr>
                  <a:t> Karunakaran, then managing director of ITN, Dilip Bhatia, its chief financial officer and Krishna </a:t>
                </a:r>
                <a:r>
                  <a:rPr lang="en-US" sz="1200" i="0" u="none" strike="noStrike" dirty="0" err="1">
                    <a:solidFill>
                      <a:schemeClr val="tx1"/>
                    </a:solidFill>
                    <a:effectLst/>
                  </a:rPr>
                  <a:t>Ghag</a:t>
                </a:r>
                <a:r>
                  <a:rPr lang="en-US" sz="1200" i="0" u="none" strike="noStrike" dirty="0">
                    <a:solidFill>
                      <a:schemeClr val="tx1"/>
                    </a:solidFill>
                    <a:effectLst/>
                  </a:rPr>
                  <a:t>, the secretary of the audit committee of ITN during the examination period were fined Rs 25 lakh each.</a:t>
                </a:r>
              </a:p>
              <a:p>
                <a:pPr marL="171450" lvl="0" indent="-171450" rtl="0">
                  <a:spcBef>
                    <a:spcPts val="0"/>
                  </a:spcBef>
                  <a:spcAft>
                    <a:spcPts val="600"/>
                  </a:spcAft>
                  <a:buFont typeface="Arial" panose="020B0604020202020204" pitchFamily="34" charset="0"/>
                  <a:buChar char="•"/>
                </a:pPr>
                <a:r>
                  <a:rPr lang="en-US" sz="1200" i="0" u="none" strike="noStrike" dirty="0">
                    <a:solidFill>
                      <a:schemeClr val="tx1"/>
                    </a:solidFill>
                    <a:effectLst/>
                  </a:rPr>
                  <a:t>Sebi had observed certain RPTs in the form of loans borrowed by ITN from IL&amp;FS group companies in the financial years 2015-16, 2016-17 and 2017-18, which allegedly violated the provisions of Sebi (Listing Obligations and Disclosure Requirements) Regulations, 2015, Uniform Listing Agreement dated November 24, 2015 and accounting standards on related party disclosures such as AS18 for FY 2015-16 and </a:t>
                </a:r>
                <a:r>
                  <a:rPr lang="en-US" sz="1200" i="0" u="none" strike="noStrike" dirty="0" err="1">
                    <a:solidFill>
                      <a:schemeClr val="tx1"/>
                    </a:solidFill>
                    <a:effectLst/>
                  </a:rPr>
                  <a:t>IndAS</a:t>
                </a:r>
                <a:r>
                  <a:rPr lang="en-US" sz="1200" i="0" u="none" strike="noStrike" dirty="0">
                    <a:solidFill>
                      <a:schemeClr val="tx1"/>
                    </a:solidFill>
                    <a:effectLst/>
                  </a:rPr>
                  <a:t> 24 for FY 2016-17 and 2017-18.</a:t>
                </a:r>
              </a:p>
              <a:p>
                <a:pPr lvl="0" rtl="0">
                  <a:spcBef>
                    <a:spcPts val="0"/>
                  </a:spcBef>
                  <a:spcAft>
                    <a:spcPts val="600"/>
                  </a:spcAft>
                </a:pPr>
                <a:endParaRPr lang="en-US" sz="1200" i="0" u="none" strike="noStrike" dirty="0">
                  <a:solidFill>
                    <a:schemeClr val="tx1"/>
                  </a:solidFill>
                  <a:effectLst/>
                </a:endParaRPr>
              </a:p>
            </p:txBody>
          </p:sp>
          <p:sp>
            <p:nvSpPr>
              <p:cNvPr id="18" name="Rectangle 17">
                <a:extLst>
                  <a:ext uri="{FF2B5EF4-FFF2-40B4-BE49-F238E27FC236}">
                    <a16:creationId xmlns:a16="http://schemas.microsoft.com/office/drawing/2014/main" id="{102AD761-E666-FF35-BC92-F075438629BA}"/>
                  </a:ext>
                </a:extLst>
              </p:cNvPr>
              <p:cNvSpPr/>
              <p:nvPr/>
            </p:nvSpPr>
            <p:spPr>
              <a:xfrm>
                <a:off x="442913" y="1142999"/>
                <a:ext cx="11306175" cy="3657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tx1"/>
                    </a:solidFill>
                  </a:rPr>
                  <a:t>Detailed observation</a:t>
                </a:r>
              </a:p>
            </p:txBody>
          </p:sp>
        </p:grpSp>
      </p:grpSp>
      <p:sp>
        <p:nvSpPr>
          <p:cNvPr id="27" name="TextBox 26">
            <a:extLst>
              <a:ext uri="{FF2B5EF4-FFF2-40B4-BE49-F238E27FC236}">
                <a16:creationId xmlns:a16="http://schemas.microsoft.com/office/drawing/2014/main" id="{C842D3B8-6C21-3C2F-05D0-0BE3E54786DF}"/>
              </a:ext>
            </a:extLst>
          </p:cNvPr>
          <p:cNvSpPr txBox="1"/>
          <p:nvPr/>
        </p:nvSpPr>
        <p:spPr>
          <a:xfrm>
            <a:off x="442913" y="5209822"/>
            <a:ext cx="11306176" cy="457200"/>
          </a:xfrm>
          <a:prstGeom prst="rect">
            <a:avLst/>
          </a:prstGeom>
          <a:solidFill>
            <a:srgbClr val="414042"/>
          </a:solidFill>
        </p:spPr>
        <p:txBody>
          <a:bodyPr wrap="square" lIns="91440" tIns="91440" rIns="91440" bIns="91440" anchor="ctr">
            <a:noAutofit/>
          </a:bodyPr>
          <a:lstStyle/>
          <a:p>
            <a:pPr algn="ctr"/>
            <a:r>
              <a:rPr lang="en-US" sz="1200" b="1" i="0" dirty="0">
                <a:solidFill>
                  <a:schemeClr val="bg1"/>
                </a:solidFill>
                <a:effectLst/>
              </a:rPr>
              <a:t>https://</a:t>
            </a:r>
            <a:r>
              <a:rPr lang="en-US" sz="1200" b="1" i="0" dirty="0" err="1">
                <a:solidFill>
                  <a:schemeClr val="bg1"/>
                </a:solidFill>
                <a:effectLst/>
              </a:rPr>
              <a:t>www.financialexpress.com</a:t>
            </a:r>
            <a:r>
              <a:rPr lang="en-US" sz="1200" b="1" i="0" dirty="0">
                <a:solidFill>
                  <a:schemeClr val="bg1"/>
                </a:solidFill>
                <a:effectLst/>
              </a:rPr>
              <a:t>/market/sebi-fines-ilfs-transportation-networks-rs-1-crore-for-related-party-transactions/2668791/</a:t>
            </a:r>
          </a:p>
        </p:txBody>
      </p:sp>
      <p:sp>
        <p:nvSpPr>
          <p:cNvPr id="28" name="TextBox 27">
            <a:extLst>
              <a:ext uri="{FF2B5EF4-FFF2-40B4-BE49-F238E27FC236}">
                <a16:creationId xmlns:a16="http://schemas.microsoft.com/office/drawing/2014/main" id="{285F9EC4-B303-05D6-E377-F24A834BC549}"/>
              </a:ext>
            </a:extLst>
          </p:cNvPr>
          <p:cNvSpPr txBox="1"/>
          <p:nvPr/>
        </p:nvSpPr>
        <p:spPr>
          <a:xfrm>
            <a:off x="442913" y="5720991"/>
            <a:ext cx="11306175" cy="457200"/>
          </a:xfrm>
          <a:prstGeom prst="rect">
            <a:avLst/>
          </a:prstGeom>
          <a:solidFill>
            <a:srgbClr val="7D7D7D"/>
          </a:solidFill>
        </p:spPr>
        <p:txBody>
          <a:bodyPr wrap="square" lIns="91440" tIns="91440" rIns="91440" bIns="91440" anchor="ctr">
            <a:noAutofit/>
          </a:bodyPr>
          <a:lstStyle/>
          <a:p>
            <a:pPr algn="ctr"/>
            <a:r>
              <a:rPr lang="en-US" sz="1200" b="1" i="0" u="none" strike="noStrike" dirty="0">
                <a:solidFill>
                  <a:schemeClr val="bg1"/>
                </a:solidFill>
                <a:effectLst/>
              </a:rPr>
              <a:t>Further, ITN failed to take approval of shareholders in terms of LODR regulations for the RPTs with IFIN for FY15-16 and FY17-18 when the transactions were more than three times the materiality threshold.</a:t>
            </a:r>
          </a:p>
        </p:txBody>
      </p:sp>
      <p:sp>
        <p:nvSpPr>
          <p:cNvPr id="6" name="Rectangle 5">
            <a:extLst>
              <a:ext uri="{FF2B5EF4-FFF2-40B4-BE49-F238E27FC236}">
                <a16:creationId xmlns:a16="http://schemas.microsoft.com/office/drawing/2014/main" id="{641763F5-F2EC-2DE8-5733-512A7F160862}"/>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434444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339FC-632A-6FD6-174A-FBCAB3EC9A1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5D3E14D-7A66-248E-1971-3937F58F4FA4}"/>
              </a:ext>
            </a:extLst>
          </p:cNvPr>
          <p:cNvGraphicFramePr>
            <a:graphicFrameLocks noChangeAspect="1"/>
          </p:cNvGraphicFramePr>
          <p:nvPr>
            <p:custDataLst>
              <p:tags r:id="rId1"/>
            </p:custDataLst>
            <p:extLst>
              <p:ext uri="{D42A27DB-BD31-4B8C-83A1-F6EECF244321}">
                <p14:modId xmlns:p14="http://schemas.microsoft.com/office/powerpoint/2010/main" val="28957231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C5D3E14D-7A66-248E-1971-3937F58F4FA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88ECD02-F922-3325-4BD2-8CB9E15C8FF7}"/>
              </a:ext>
            </a:extLst>
          </p:cNvPr>
          <p:cNvSpPr>
            <a:spLocks noGrp="1"/>
          </p:cNvSpPr>
          <p:nvPr>
            <p:ph type="title"/>
          </p:nvPr>
        </p:nvSpPr>
        <p:spPr/>
        <p:txBody>
          <a:bodyPr vert="horz"/>
          <a:lstStyle/>
          <a:p>
            <a:r>
              <a:rPr lang="en-US" dirty="0"/>
              <a:t>Appendix B. Judicial Precedents - Compliance of RPT Disclosures/ Approvals</a:t>
            </a:r>
          </a:p>
        </p:txBody>
      </p:sp>
      <p:sp>
        <p:nvSpPr>
          <p:cNvPr id="3" name="Slide Number Placeholder 2">
            <a:extLst>
              <a:ext uri="{FF2B5EF4-FFF2-40B4-BE49-F238E27FC236}">
                <a16:creationId xmlns:a16="http://schemas.microsoft.com/office/drawing/2014/main" id="{10EBD89F-4112-A24F-C495-4AF7A6AEAD1A}"/>
              </a:ext>
            </a:extLst>
          </p:cNvPr>
          <p:cNvSpPr>
            <a:spLocks noGrp="1"/>
          </p:cNvSpPr>
          <p:nvPr>
            <p:ph type="sldNum" sz="quarter" idx="11"/>
          </p:nvPr>
        </p:nvSpPr>
        <p:spPr/>
        <p:txBody>
          <a:bodyPr/>
          <a:lstStyle/>
          <a:p>
            <a:fld id="{7870704B-CE94-48CC-AF30-84932A1262A7}" type="slidenum">
              <a:rPr lang="en-GB" smtClean="0"/>
              <a:pPr/>
              <a:t>37</a:t>
            </a:fld>
            <a:endParaRPr lang="en-GB" dirty="0"/>
          </a:p>
        </p:txBody>
      </p:sp>
      <p:sp>
        <p:nvSpPr>
          <p:cNvPr id="4" name="Date Placeholder 3">
            <a:extLst>
              <a:ext uri="{FF2B5EF4-FFF2-40B4-BE49-F238E27FC236}">
                <a16:creationId xmlns:a16="http://schemas.microsoft.com/office/drawing/2014/main" id="{6DAF8C2C-3C36-5EC8-0B93-DDA72A615436}"/>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77CFB7AA-0FB3-D488-7D69-01787CA6CD05}"/>
              </a:ext>
            </a:extLst>
          </p:cNvPr>
          <p:cNvSpPr>
            <a:spLocks noGrp="1"/>
          </p:cNvSpPr>
          <p:nvPr>
            <p:ph type="ftr" sz="quarter" idx="13"/>
          </p:nvPr>
        </p:nvSpPr>
        <p:spPr/>
        <p:txBody>
          <a:bodyPr/>
          <a:lstStyle/>
          <a:p>
            <a:pPr algn="l"/>
            <a:r>
              <a:rPr lang="en-US"/>
              <a:t>Related party transactions</a:t>
            </a:r>
            <a:endParaRPr lang="en-US" dirty="0"/>
          </a:p>
        </p:txBody>
      </p:sp>
      <p:grpSp>
        <p:nvGrpSpPr>
          <p:cNvPr id="25" name="Group 24">
            <a:extLst>
              <a:ext uri="{FF2B5EF4-FFF2-40B4-BE49-F238E27FC236}">
                <a16:creationId xmlns:a16="http://schemas.microsoft.com/office/drawing/2014/main" id="{E18A4F16-99F3-8E37-F582-743C64224CE3}"/>
              </a:ext>
            </a:extLst>
          </p:cNvPr>
          <p:cNvGrpSpPr/>
          <p:nvPr/>
        </p:nvGrpSpPr>
        <p:grpSpPr>
          <a:xfrm>
            <a:off x="442913" y="1142999"/>
            <a:ext cx="11302999" cy="4019988"/>
            <a:chOff x="442913" y="1142999"/>
            <a:chExt cx="11302999" cy="4019988"/>
          </a:xfrm>
        </p:grpSpPr>
        <p:grpSp>
          <p:nvGrpSpPr>
            <p:cNvPr id="13" name="Group 12">
              <a:extLst>
                <a:ext uri="{FF2B5EF4-FFF2-40B4-BE49-F238E27FC236}">
                  <a16:creationId xmlns:a16="http://schemas.microsoft.com/office/drawing/2014/main" id="{F9F2E1CA-3E7B-5B4A-AEC9-CBC28538F21E}"/>
                </a:ext>
              </a:extLst>
            </p:cNvPr>
            <p:cNvGrpSpPr/>
            <p:nvPr/>
          </p:nvGrpSpPr>
          <p:grpSpPr>
            <a:xfrm>
              <a:off x="442913" y="1142999"/>
              <a:ext cx="3808453" cy="4019988"/>
              <a:chOff x="442913" y="1142999"/>
              <a:chExt cx="11306175" cy="4019988"/>
            </a:xfrm>
          </p:grpSpPr>
          <p:sp>
            <p:nvSpPr>
              <p:cNvPr id="14" name="Rectangle 13">
                <a:extLst>
                  <a:ext uri="{FF2B5EF4-FFF2-40B4-BE49-F238E27FC236}">
                    <a16:creationId xmlns:a16="http://schemas.microsoft.com/office/drawing/2014/main" id="{BD5432C3-731B-05CB-F931-56B50C366CF0}"/>
                  </a:ext>
                </a:extLst>
              </p:cNvPr>
              <p:cNvSpPr/>
              <p:nvPr/>
            </p:nvSpPr>
            <p:spPr>
              <a:xfrm>
                <a:off x="442913" y="1512122"/>
                <a:ext cx="11306175"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0" lvl="0" indent="0" rtl="0">
                  <a:spcBef>
                    <a:spcPts val="0"/>
                  </a:spcBef>
                  <a:spcAft>
                    <a:spcPts val="600"/>
                  </a:spcAft>
                  <a:buNone/>
                </a:pPr>
                <a:r>
                  <a:rPr lang="en-US" sz="1200" i="0" u="none" strike="noStrike" dirty="0">
                    <a:solidFill>
                      <a:schemeClr val="tx1"/>
                    </a:solidFill>
                    <a:effectLst/>
                  </a:rPr>
                  <a:t>Sebi slaps Rs 35 lakh fine on promoters, shareholder of RT Exports for violating market norms</a:t>
                </a:r>
              </a:p>
              <a:p>
                <a:pPr marL="0" lvl="0" indent="0" rtl="0">
                  <a:spcBef>
                    <a:spcPts val="0"/>
                  </a:spcBef>
                  <a:spcAft>
                    <a:spcPts val="600"/>
                  </a:spcAft>
                  <a:buNone/>
                </a:pPr>
                <a:endParaRPr lang="en-US" sz="1200" i="0" u="none" strike="noStrike" dirty="0">
                  <a:solidFill>
                    <a:schemeClr val="tx1"/>
                  </a:solidFill>
                  <a:effectLst/>
                </a:endParaRPr>
              </a:p>
            </p:txBody>
          </p:sp>
          <p:sp>
            <p:nvSpPr>
              <p:cNvPr id="15" name="Rectangle 14">
                <a:extLst>
                  <a:ext uri="{FF2B5EF4-FFF2-40B4-BE49-F238E27FC236}">
                    <a16:creationId xmlns:a16="http://schemas.microsoft.com/office/drawing/2014/main" id="{63A4C3A6-C111-D07A-A404-10F5BC292340}"/>
                  </a:ext>
                </a:extLst>
              </p:cNvPr>
              <p:cNvSpPr/>
              <p:nvPr/>
            </p:nvSpPr>
            <p:spPr>
              <a:xfrm>
                <a:off x="442913" y="1142999"/>
                <a:ext cx="11306175" cy="365760"/>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lt1"/>
                    </a:solidFill>
                  </a:rPr>
                  <a:t>Observation</a:t>
                </a:r>
              </a:p>
            </p:txBody>
          </p:sp>
        </p:grpSp>
        <p:grpSp>
          <p:nvGrpSpPr>
            <p:cNvPr id="16" name="Group 15">
              <a:extLst>
                <a:ext uri="{FF2B5EF4-FFF2-40B4-BE49-F238E27FC236}">
                  <a16:creationId xmlns:a16="http://schemas.microsoft.com/office/drawing/2014/main" id="{BAC68140-C22F-4A8B-353D-BE5412BA43A9}"/>
                </a:ext>
              </a:extLst>
            </p:cNvPr>
            <p:cNvGrpSpPr/>
            <p:nvPr/>
          </p:nvGrpSpPr>
          <p:grpSpPr>
            <a:xfrm>
              <a:off x="4326144" y="1142999"/>
              <a:ext cx="7419768" cy="4019988"/>
              <a:chOff x="442913" y="1142999"/>
              <a:chExt cx="11306175" cy="4019988"/>
            </a:xfrm>
          </p:grpSpPr>
          <p:sp>
            <p:nvSpPr>
              <p:cNvPr id="17" name="Rectangle 16">
                <a:extLst>
                  <a:ext uri="{FF2B5EF4-FFF2-40B4-BE49-F238E27FC236}">
                    <a16:creationId xmlns:a16="http://schemas.microsoft.com/office/drawing/2014/main" id="{2332F6BA-0DC8-A4DB-F8EB-5F9F22A8EC8B}"/>
                  </a:ext>
                </a:extLst>
              </p:cNvPr>
              <p:cNvSpPr/>
              <p:nvPr/>
            </p:nvSpPr>
            <p:spPr>
              <a:xfrm>
                <a:off x="442913" y="1512122"/>
                <a:ext cx="11306175" cy="365086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91440" tIns="91440" rIns="91440" bIns="91440" rtlCol="0" anchor="t" anchorCtr="0">
                <a:noAutofit/>
              </a:bodyPr>
              <a:lstStyle/>
              <a:p>
                <a:pPr marL="182880" lvl="0" indent="-182880" rtl="0">
                  <a:spcBef>
                    <a:spcPts val="0"/>
                  </a:spcBef>
                  <a:spcAft>
                    <a:spcPts val="600"/>
                  </a:spcAft>
                  <a:buFont typeface="Arial" panose="020B0604020202020204" pitchFamily="34" charset="0"/>
                  <a:buChar char="•"/>
                </a:pPr>
                <a:r>
                  <a:rPr lang="en-US" sz="1200" i="0" u="none" strike="noStrike" dirty="0">
                    <a:solidFill>
                      <a:schemeClr val="tx1"/>
                    </a:solidFill>
                    <a:effectLst/>
                  </a:rPr>
                  <a:t>Regulator Sebi on Wednesday imposed a total penalty of Rs 35 lakh on promoters of R T Exports Ltd and its shareholder Neelkanth </a:t>
                </a:r>
                <a:r>
                  <a:rPr lang="en-US" sz="1200" i="0" u="none" strike="noStrike" dirty="0" err="1">
                    <a:solidFill>
                      <a:schemeClr val="tx1"/>
                    </a:solidFill>
                    <a:effectLst/>
                  </a:rPr>
                  <a:t>Realors</a:t>
                </a:r>
                <a:r>
                  <a:rPr lang="en-US" sz="1200" i="0" u="none" strike="noStrike" dirty="0">
                    <a:solidFill>
                      <a:schemeClr val="tx1"/>
                    </a:solidFill>
                    <a:effectLst/>
                  </a:rPr>
                  <a:t> for flouting listing and disclosure requirement norms.</a:t>
                </a:r>
              </a:p>
              <a:p>
                <a:pPr marL="182880" lvl="0" indent="-182880" rtl="0">
                  <a:spcBef>
                    <a:spcPts val="0"/>
                  </a:spcBef>
                  <a:spcAft>
                    <a:spcPts val="600"/>
                  </a:spcAft>
                  <a:buFont typeface="Arial" panose="020B0604020202020204" pitchFamily="34" charset="0"/>
                  <a:buChar char="•"/>
                </a:pPr>
                <a:r>
                  <a:rPr lang="en-US" sz="1200" i="0" u="none" strike="noStrike" dirty="0">
                    <a:solidFill>
                      <a:schemeClr val="tx1"/>
                    </a:solidFill>
                    <a:effectLst/>
                  </a:rPr>
                  <a:t>The regulator noted that the firm RT Exports at its 34th annual general meeting (AGM) held in July 2014 adopted a special resolution to enter into a contract with Neelkanth Realtors for purchase of unidentified 40,000 sq ft of saleable area for an amount of Rs 40 crore wherein the related parties had abstained from voting on the resolution.</a:t>
                </a:r>
              </a:p>
              <a:p>
                <a:pPr marL="182880" lvl="0" indent="-182880" rtl="0">
                  <a:spcBef>
                    <a:spcPts val="0"/>
                  </a:spcBef>
                  <a:spcAft>
                    <a:spcPts val="600"/>
                  </a:spcAft>
                  <a:buFont typeface="Arial" panose="020B0604020202020204" pitchFamily="34" charset="0"/>
                  <a:buChar char="•"/>
                </a:pPr>
                <a:r>
                  <a:rPr lang="en-US" sz="1200" i="0" u="none" strike="noStrike" dirty="0">
                    <a:solidFill>
                      <a:schemeClr val="tx1"/>
                    </a:solidFill>
                    <a:effectLst/>
                  </a:rPr>
                  <a:t>In December 2016, the firm convened an extraordinary general meeting (EGM) and passed a resolution to rescind the resolution passed in the AGM held in July 2014. Sebi noted that the entire promoter and promoter group voted on the agenda to rescind the resolution.</a:t>
                </a:r>
              </a:p>
              <a:p>
                <a:pPr marL="182880" lvl="0" indent="-182880" rtl="0">
                  <a:spcBef>
                    <a:spcPts val="0"/>
                  </a:spcBef>
                  <a:spcAft>
                    <a:spcPts val="600"/>
                  </a:spcAft>
                  <a:buFont typeface="Arial" panose="020B0604020202020204" pitchFamily="34" charset="0"/>
                  <a:buChar char="•"/>
                </a:pPr>
                <a:r>
                  <a:rPr lang="en-US" sz="1200" i="0" u="none" strike="noStrike" dirty="0">
                    <a:solidFill>
                      <a:schemeClr val="tx1"/>
                    </a:solidFill>
                    <a:effectLst/>
                  </a:rPr>
                  <a:t>Consequently, this led to continuation of the resolution passed in the AGM since the requisite majority to rescind the resolution was not available during the EGM.</a:t>
                </a:r>
              </a:p>
              <a:p>
                <a:pPr marL="182880" lvl="0" indent="-182880" rtl="0">
                  <a:spcBef>
                    <a:spcPts val="0"/>
                  </a:spcBef>
                  <a:spcAft>
                    <a:spcPts val="600"/>
                  </a:spcAft>
                  <a:buFont typeface="Arial" panose="020B0604020202020204" pitchFamily="34" charset="0"/>
                  <a:buChar char="•"/>
                </a:pPr>
                <a:r>
                  <a:rPr lang="en-US" sz="1200" i="0" u="none" strike="noStrike" dirty="0">
                    <a:solidFill>
                      <a:schemeClr val="tx1"/>
                    </a:solidFill>
                    <a:effectLst/>
                  </a:rPr>
                  <a:t>"The promoter and promoter group by voting against the resolution ensured the continuation of the related party transaction with Neelkanth Realtors Private Limited," Sebi said.</a:t>
                </a:r>
              </a:p>
              <a:p>
                <a:pPr marL="182880" lvl="0" indent="-182880" rtl="0">
                  <a:spcBef>
                    <a:spcPts val="0"/>
                  </a:spcBef>
                  <a:spcAft>
                    <a:spcPts val="600"/>
                  </a:spcAft>
                  <a:buFont typeface="Arial" panose="020B0604020202020204" pitchFamily="34" charset="0"/>
                  <a:buChar char="•"/>
                </a:pPr>
                <a:endParaRPr lang="en-US" sz="1200" i="0" u="none" strike="noStrike" dirty="0">
                  <a:solidFill>
                    <a:schemeClr val="tx1"/>
                  </a:solidFill>
                  <a:effectLst/>
                </a:endParaRPr>
              </a:p>
            </p:txBody>
          </p:sp>
          <p:sp>
            <p:nvSpPr>
              <p:cNvPr id="18" name="Rectangle 17">
                <a:extLst>
                  <a:ext uri="{FF2B5EF4-FFF2-40B4-BE49-F238E27FC236}">
                    <a16:creationId xmlns:a16="http://schemas.microsoft.com/office/drawing/2014/main" id="{A0596C61-F1A4-F7DA-8DC8-7097710C6714}"/>
                  </a:ext>
                </a:extLst>
              </p:cNvPr>
              <p:cNvSpPr/>
              <p:nvPr/>
            </p:nvSpPr>
            <p:spPr>
              <a:xfrm>
                <a:off x="442913" y="1142999"/>
                <a:ext cx="11306175" cy="3657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tIns="91440" rIns="91440" bIns="91440" rtlCol="0" anchor="ctr"/>
              <a:lstStyle/>
              <a:p>
                <a:pPr marL="0" lvl="0" indent="0" rtl="0">
                  <a:spcBef>
                    <a:spcPts val="0"/>
                  </a:spcBef>
                  <a:spcAft>
                    <a:spcPts val="0"/>
                  </a:spcAft>
                  <a:buNone/>
                </a:pPr>
                <a:r>
                  <a:rPr lang="en-IN" sz="1200" b="1" dirty="0">
                    <a:solidFill>
                      <a:schemeClr val="tx1"/>
                    </a:solidFill>
                  </a:rPr>
                  <a:t>Detailed observation</a:t>
                </a:r>
              </a:p>
            </p:txBody>
          </p:sp>
        </p:grpSp>
      </p:grpSp>
      <p:sp>
        <p:nvSpPr>
          <p:cNvPr id="27" name="TextBox 26">
            <a:extLst>
              <a:ext uri="{FF2B5EF4-FFF2-40B4-BE49-F238E27FC236}">
                <a16:creationId xmlns:a16="http://schemas.microsoft.com/office/drawing/2014/main" id="{A1B6630A-4DD3-A417-BA09-458465679D77}"/>
              </a:ext>
            </a:extLst>
          </p:cNvPr>
          <p:cNvSpPr txBox="1"/>
          <p:nvPr/>
        </p:nvSpPr>
        <p:spPr>
          <a:xfrm>
            <a:off x="442913" y="5209822"/>
            <a:ext cx="11306176" cy="457200"/>
          </a:xfrm>
          <a:prstGeom prst="rect">
            <a:avLst/>
          </a:prstGeom>
          <a:solidFill>
            <a:srgbClr val="414042"/>
          </a:solidFill>
        </p:spPr>
        <p:txBody>
          <a:bodyPr wrap="square" lIns="91440" tIns="91440" rIns="91440" bIns="91440" anchor="ctr">
            <a:noAutofit/>
          </a:bodyPr>
          <a:lstStyle/>
          <a:p>
            <a:pPr algn="ctr"/>
            <a:r>
              <a:rPr lang="en-US" sz="1200" b="1" i="0" dirty="0">
                <a:solidFill>
                  <a:schemeClr val="bg1"/>
                </a:solidFill>
                <a:effectLst/>
              </a:rPr>
              <a:t>https://</a:t>
            </a:r>
            <a:r>
              <a:rPr lang="en-US" sz="1200" b="1" i="0" dirty="0" err="1">
                <a:solidFill>
                  <a:schemeClr val="bg1"/>
                </a:solidFill>
                <a:effectLst/>
              </a:rPr>
              <a:t>www.indiatvnews.com</a:t>
            </a:r>
            <a:r>
              <a:rPr lang="en-US" sz="1200" b="1" i="0" dirty="0">
                <a:solidFill>
                  <a:schemeClr val="bg1"/>
                </a:solidFill>
                <a:effectLst/>
              </a:rPr>
              <a:t>/news/</a:t>
            </a:r>
            <a:r>
              <a:rPr lang="en-US" sz="1200" b="1" i="0" dirty="0" err="1">
                <a:solidFill>
                  <a:schemeClr val="bg1"/>
                </a:solidFill>
                <a:effectLst/>
              </a:rPr>
              <a:t>india</a:t>
            </a:r>
            <a:r>
              <a:rPr lang="en-US" sz="1200" b="1" i="0" dirty="0">
                <a:solidFill>
                  <a:schemeClr val="bg1"/>
                </a:solidFill>
                <a:effectLst/>
              </a:rPr>
              <a:t>/sebi-slaps-rs-35-lakh-fine-on-promoters-shareholder-of-rt-exports-for-violating-market-norms-550560</a:t>
            </a:r>
          </a:p>
        </p:txBody>
      </p:sp>
      <p:sp>
        <p:nvSpPr>
          <p:cNvPr id="28" name="TextBox 27">
            <a:extLst>
              <a:ext uri="{FF2B5EF4-FFF2-40B4-BE49-F238E27FC236}">
                <a16:creationId xmlns:a16="http://schemas.microsoft.com/office/drawing/2014/main" id="{56500B63-461B-DBEA-EFF0-E9511FF14EF5}"/>
              </a:ext>
            </a:extLst>
          </p:cNvPr>
          <p:cNvSpPr txBox="1"/>
          <p:nvPr/>
        </p:nvSpPr>
        <p:spPr>
          <a:xfrm>
            <a:off x="442913" y="5720991"/>
            <a:ext cx="11306175" cy="457200"/>
          </a:xfrm>
          <a:prstGeom prst="rect">
            <a:avLst/>
          </a:prstGeom>
          <a:solidFill>
            <a:srgbClr val="7D7D7D"/>
          </a:solidFill>
        </p:spPr>
        <p:txBody>
          <a:bodyPr wrap="square" lIns="91440" tIns="91440" rIns="91440" bIns="91440" anchor="ctr">
            <a:noAutofit/>
          </a:bodyPr>
          <a:lstStyle/>
          <a:p>
            <a:pPr algn="ctr"/>
            <a:r>
              <a:rPr lang="en-US" sz="1200" b="1" i="0" u="none" strike="noStrike" dirty="0">
                <a:solidFill>
                  <a:schemeClr val="bg1"/>
                </a:solidFill>
                <a:effectLst/>
              </a:rPr>
              <a:t>Related Parties (Interested Persons) participated in the voting of the resolution. </a:t>
            </a:r>
          </a:p>
        </p:txBody>
      </p:sp>
      <p:sp>
        <p:nvSpPr>
          <p:cNvPr id="6" name="Rectangle 5">
            <a:extLst>
              <a:ext uri="{FF2B5EF4-FFF2-40B4-BE49-F238E27FC236}">
                <a16:creationId xmlns:a16="http://schemas.microsoft.com/office/drawing/2014/main" id="{EC757B15-5410-3801-D9B6-CC185FA742FF}"/>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267453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D112BD3-72B5-100D-E1E1-C6392841B967}"/>
              </a:ext>
            </a:extLst>
          </p:cNvPr>
          <p:cNvGraphicFramePr>
            <a:graphicFrameLocks noChangeAspect="1"/>
          </p:cNvGraphicFramePr>
          <p:nvPr>
            <p:custDataLst>
              <p:tags r:id="rId1"/>
            </p:custDataLst>
            <p:extLst>
              <p:ext uri="{D42A27DB-BD31-4B8C-83A1-F6EECF244321}">
                <p14:modId xmlns:p14="http://schemas.microsoft.com/office/powerpoint/2010/main" val="13916509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FD112BD3-72B5-100D-E1E1-C6392841B96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EDC416AD-BCBB-5FC0-92FF-9C7DC2666062}"/>
              </a:ext>
            </a:extLst>
          </p:cNvPr>
          <p:cNvSpPr>
            <a:spLocks noGrp="1"/>
          </p:cNvSpPr>
          <p:nvPr>
            <p:ph type="ctrTitle"/>
          </p:nvPr>
        </p:nvSpPr>
        <p:spPr/>
        <p:txBody>
          <a:bodyPr vert="horz"/>
          <a:lstStyle/>
          <a:p>
            <a:r>
              <a:rPr lang="en-US" dirty="0">
                <a:solidFill>
                  <a:schemeClr val="accent1"/>
                </a:solidFill>
              </a:rPr>
              <a:t>Thank you</a:t>
            </a:r>
          </a:p>
        </p:txBody>
      </p:sp>
      <p:sp>
        <p:nvSpPr>
          <p:cNvPr id="8" name="Text Placeholder 7">
            <a:extLst>
              <a:ext uri="{FF2B5EF4-FFF2-40B4-BE49-F238E27FC236}">
                <a16:creationId xmlns:a16="http://schemas.microsoft.com/office/drawing/2014/main" id="{1B9761BB-CCF1-8794-25D4-547F205EFB07}"/>
              </a:ext>
            </a:extLst>
          </p:cNvPr>
          <p:cNvSpPr>
            <a:spLocks noGrp="1"/>
          </p:cNvSpPr>
          <p:nvPr>
            <p:ph type="body" idx="1"/>
          </p:nvPr>
        </p:nvSpPr>
        <p:spPr/>
        <p:txBody>
          <a:bodyPr/>
          <a:lstStyle/>
          <a:p>
            <a:pPr>
              <a:spcAft>
                <a:spcPts val="600"/>
              </a:spcAft>
            </a:pPr>
            <a:r>
              <a:rPr lang="en-US" sz="1100" dirty="0"/>
              <a:t>Data Classification: DC0 (Public)</a:t>
            </a:r>
          </a:p>
          <a:p>
            <a:pPr>
              <a:spcAft>
                <a:spcPts val="600"/>
              </a:spcAft>
            </a:pPr>
            <a:r>
              <a:rPr lang="en-US" sz="1100" dirty="0"/>
              <a:t>All images in this presentation are protected by copyright, trademark, patent, trade secret and other intellectual property laws and treaties. Any </a:t>
            </a:r>
            <a:r>
              <a:rPr lang="en-US" sz="1100" dirty="0" err="1"/>
              <a:t>unauthorised</a:t>
            </a:r>
            <a:r>
              <a:rPr lang="en-US" sz="1100" dirty="0"/>
              <a:t> use of these images may violate such laws and shall be punishable under appropriate laws. Our sharing of this presentation along with such protected images with you does not </a:t>
            </a:r>
            <a:r>
              <a:rPr lang="en-US" sz="1100" dirty="0" err="1"/>
              <a:t>authorise</a:t>
            </a:r>
            <a:r>
              <a:rPr lang="en-US" sz="1100" dirty="0"/>
              <a:t> you to copy, republish, frame, link to, download, transmit, modify, adapt, create derivative works based on, rent, lease, loan, sell, assign, distribute, display, perform, license, sub-license or reverse engineer the images. In addition, you should desist from employing any data mining, robots or similar data and/or image gathering and extraction methods in connection with the presentation.</a:t>
            </a:r>
          </a:p>
          <a:p>
            <a:pPr>
              <a:spcAft>
                <a:spcPts val="600"/>
              </a:spcAft>
            </a:pPr>
            <a:r>
              <a:rPr lang="en-US" sz="1100" dirty="0"/>
              <a:t>SA/October – M&amp;C 41323</a:t>
            </a:r>
          </a:p>
        </p:txBody>
      </p:sp>
      <p:pic>
        <p:nvPicPr>
          <p:cNvPr id="2" name="Picture 1" descr="A black and orange diagonal stripes&#10;&#10;Description automatically generated">
            <a:extLst>
              <a:ext uri="{FF2B5EF4-FFF2-40B4-BE49-F238E27FC236}">
                <a16:creationId xmlns:a16="http://schemas.microsoft.com/office/drawing/2014/main" id="{45981AC6-A7FF-2E5A-11CE-420EA60BEB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1503025" y="0"/>
            <a:ext cx="685800" cy="685800"/>
          </a:xfrm>
          <a:prstGeom prst="rect">
            <a:avLst/>
          </a:prstGeom>
        </p:spPr>
      </p:pic>
      <p:pic>
        <p:nvPicPr>
          <p:cNvPr id="4" name="Picture 3" descr="A black and orange striped background&#10;&#10;Description automatically generated">
            <a:extLst>
              <a:ext uri="{FF2B5EF4-FFF2-40B4-BE49-F238E27FC236}">
                <a16:creationId xmlns:a16="http://schemas.microsoft.com/office/drawing/2014/main" id="{0AFF9BCD-48AE-FD06-EBCB-E9EB384B9F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95096" y="6172200"/>
            <a:ext cx="685800" cy="685800"/>
          </a:xfrm>
          <a:prstGeom prst="rect">
            <a:avLst/>
          </a:prstGeom>
        </p:spPr>
      </p:pic>
    </p:spTree>
    <p:extLst>
      <p:ext uri="{BB962C8B-B14F-4D97-AF65-F5344CB8AC3E}">
        <p14:creationId xmlns:p14="http://schemas.microsoft.com/office/powerpoint/2010/main" val="351932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3FA4B5B-83C5-64EF-7A30-A387A5A55837}"/>
              </a:ext>
            </a:extLst>
          </p:cNvPr>
          <p:cNvGraphicFramePr>
            <a:graphicFrameLocks noChangeAspect="1"/>
          </p:cNvGraphicFramePr>
          <p:nvPr>
            <p:custDataLst>
              <p:tags r:id="rId1"/>
            </p:custDataLst>
            <p:extLst>
              <p:ext uri="{D42A27DB-BD31-4B8C-83A1-F6EECF244321}">
                <p14:modId xmlns:p14="http://schemas.microsoft.com/office/powerpoint/2010/main" val="40705164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63FA4B5B-83C5-64EF-7A30-A387A5A5583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C595CF3-119A-2B1F-E932-707B4B508DC6}"/>
              </a:ext>
            </a:extLst>
          </p:cNvPr>
          <p:cNvSpPr>
            <a:spLocks noGrp="1"/>
          </p:cNvSpPr>
          <p:nvPr>
            <p:ph type="title"/>
          </p:nvPr>
        </p:nvSpPr>
        <p:spPr/>
        <p:txBody>
          <a:bodyPr vert="horz"/>
          <a:lstStyle/>
          <a:p>
            <a:r>
              <a:rPr lang="en-US" dirty="0"/>
              <a:t>Question 1</a:t>
            </a:r>
            <a:br>
              <a:rPr lang="en-US" dirty="0"/>
            </a:br>
            <a:endParaRPr lang="en-US" dirty="0"/>
          </a:p>
        </p:txBody>
      </p:sp>
      <p:sp>
        <p:nvSpPr>
          <p:cNvPr id="3" name="Slide Number Placeholder 2">
            <a:extLst>
              <a:ext uri="{FF2B5EF4-FFF2-40B4-BE49-F238E27FC236}">
                <a16:creationId xmlns:a16="http://schemas.microsoft.com/office/drawing/2014/main" id="{E96AD08F-F9F1-AC23-B906-C895D6628762}"/>
              </a:ext>
            </a:extLst>
          </p:cNvPr>
          <p:cNvSpPr>
            <a:spLocks noGrp="1"/>
          </p:cNvSpPr>
          <p:nvPr>
            <p:ph type="sldNum" sz="quarter" idx="11"/>
          </p:nvPr>
        </p:nvSpPr>
        <p:spPr/>
        <p:txBody>
          <a:bodyPr/>
          <a:lstStyle/>
          <a:p>
            <a:fld id="{7870704B-CE94-48CC-AF30-84932A1262A7}" type="slidenum">
              <a:rPr lang="en-GB" smtClean="0"/>
              <a:pPr/>
              <a:t>4</a:t>
            </a:fld>
            <a:endParaRPr lang="en-GB" dirty="0"/>
          </a:p>
        </p:txBody>
      </p:sp>
      <p:sp>
        <p:nvSpPr>
          <p:cNvPr id="4" name="Date Placeholder 3">
            <a:extLst>
              <a:ext uri="{FF2B5EF4-FFF2-40B4-BE49-F238E27FC236}">
                <a16:creationId xmlns:a16="http://schemas.microsoft.com/office/drawing/2014/main" id="{B08376B4-DB0C-DC54-FF86-54ACD61E7301}"/>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2F9B88A7-6A1F-53D3-886B-887C73B0101C}"/>
              </a:ext>
            </a:extLst>
          </p:cNvPr>
          <p:cNvSpPr>
            <a:spLocks noGrp="1"/>
          </p:cNvSpPr>
          <p:nvPr>
            <p:ph type="ftr" sz="quarter" idx="13"/>
          </p:nvPr>
        </p:nvSpPr>
        <p:spPr/>
        <p:txBody>
          <a:bodyPr/>
          <a:lstStyle/>
          <a:p>
            <a:pPr algn="l"/>
            <a:r>
              <a:rPr lang="en-US"/>
              <a:t>Related party transactions</a:t>
            </a:r>
            <a:endParaRPr lang="en-US" dirty="0"/>
          </a:p>
        </p:txBody>
      </p:sp>
      <p:sp>
        <p:nvSpPr>
          <p:cNvPr id="8" name="Google Shape;658;p5">
            <a:extLst>
              <a:ext uri="{FF2B5EF4-FFF2-40B4-BE49-F238E27FC236}">
                <a16:creationId xmlns:a16="http://schemas.microsoft.com/office/drawing/2014/main" id="{00E888AA-2718-15CF-5879-8057DC12368E}"/>
              </a:ext>
            </a:extLst>
          </p:cNvPr>
          <p:cNvSpPr txBox="1">
            <a:spLocks/>
          </p:cNvSpPr>
          <p:nvPr/>
        </p:nvSpPr>
        <p:spPr>
          <a:xfrm>
            <a:off x="442912" y="1143000"/>
            <a:ext cx="11303115" cy="184666"/>
          </a:xfrm>
          <a:prstGeom prst="rect">
            <a:avLst/>
          </a:prstGeom>
          <a:noFill/>
          <a:ln>
            <a:noFill/>
          </a:ln>
        </p:spPr>
        <p:txBody>
          <a:bodyPr spcFirstLastPara="1" vert="horz" wrap="square" lIns="0" tIns="0" rIns="0" bIns="0" rtlCol="0" anchor="ctr" anchorCtr="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spcAft>
                <a:spcPts val="0"/>
              </a:spcAft>
              <a:buSzPts val="1400"/>
              <a:buFont typeface="Georgia"/>
              <a:buNone/>
            </a:pPr>
            <a:r>
              <a:rPr lang="en-US" sz="1200" dirty="0">
                <a:solidFill>
                  <a:schemeClr val="tx1"/>
                </a:solidFill>
                <a:latin typeface="Arial" panose="020B0604020202020204" pitchFamily="34" charset="0"/>
                <a:cs typeface="Arial" panose="020B0604020202020204" pitchFamily="34" charset="0"/>
              </a:rPr>
              <a:t>Under what circumstances will the sec 2(76)(viii) </a:t>
            </a:r>
            <a:r>
              <a:rPr lang="en-US" sz="1200" dirty="0" err="1">
                <a:solidFill>
                  <a:schemeClr val="tx1"/>
                </a:solidFill>
                <a:latin typeface="Arial" panose="020B0604020202020204" pitchFamily="34" charset="0"/>
                <a:cs typeface="Arial" panose="020B0604020202020204" pitchFamily="34" charset="0"/>
              </a:rPr>
              <a:t>w.r.t.</a:t>
            </a:r>
            <a:r>
              <a:rPr lang="en-US" sz="1200" dirty="0">
                <a:solidFill>
                  <a:schemeClr val="tx1"/>
                </a:solidFill>
                <a:latin typeface="Arial" panose="020B0604020202020204" pitchFamily="34" charset="0"/>
                <a:cs typeface="Arial" panose="020B0604020202020204" pitchFamily="34" charset="0"/>
              </a:rPr>
              <a:t> sec 188 be applicable for  Private Limited Company:</a:t>
            </a:r>
          </a:p>
        </p:txBody>
      </p:sp>
      <p:grpSp>
        <p:nvGrpSpPr>
          <p:cNvPr id="17" name="Group 16">
            <a:extLst>
              <a:ext uri="{FF2B5EF4-FFF2-40B4-BE49-F238E27FC236}">
                <a16:creationId xmlns:a16="http://schemas.microsoft.com/office/drawing/2014/main" id="{CAA0535E-1162-62E4-09B3-B07D7C748A64}"/>
              </a:ext>
            </a:extLst>
          </p:cNvPr>
          <p:cNvGrpSpPr/>
          <p:nvPr/>
        </p:nvGrpSpPr>
        <p:grpSpPr>
          <a:xfrm>
            <a:off x="442913" y="1435088"/>
            <a:ext cx="11302999" cy="534389"/>
            <a:chOff x="442913" y="1413164"/>
            <a:chExt cx="11302999" cy="534389"/>
          </a:xfrm>
        </p:grpSpPr>
        <p:sp>
          <p:nvSpPr>
            <p:cNvPr id="18" name="Rectangle 17">
              <a:extLst>
                <a:ext uri="{FF2B5EF4-FFF2-40B4-BE49-F238E27FC236}">
                  <a16:creationId xmlns:a16="http://schemas.microsoft.com/office/drawing/2014/main" id="{1950F6FA-885C-EF50-9746-54F44DFA47EF}"/>
                </a:ext>
              </a:extLst>
            </p:cNvPr>
            <p:cNvSpPr/>
            <p:nvPr/>
          </p:nvSpPr>
          <p:spPr>
            <a:xfrm>
              <a:off x="442913" y="1413164"/>
              <a:ext cx="11302999" cy="534389"/>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82880" indent="-182880">
                <a:spcAft>
                  <a:spcPts val="600"/>
                </a:spcAft>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If the holding company, subsidiary, fellow subsidiary, and/ or associate company is a public company </a:t>
              </a:r>
            </a:p>
            <a:p>
              <a:pPr marL="182880" indent="-182880">
                <a:spcAft>
                  <a:spcPts val="600"/>
                </a:spcAft>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A private company which is a subsidiary of a company is deemed to be public company</a:t>
              </a:r>
            </a:p>
          </p:txBody>
        </p:sp>
        <p:sp>
          <p:nvSpPr>
            <p:cNvPr id="19" name="Rectangle 18">
              <a:extLst>
                <a:ext uri="{FF2B5EF4-FFF2-40B4-BE49-F238E27FC236}">
                  <a16:creationId xmlns:a16="http://schemas.microsoft.com/office/drawing/2014/main" id="{2D86606D-0A88-5423-A77D-8A29E934293E}"/>
                </a:ext>
              </a:extLst>
            </p:cNvPr>
            <p:cNvSpPr/>
            <p:nvPr/>
          </p:nvSpPr>
          <p:spPr>
            <a:xfrm>
              <a:off x="442913" y="1413164"/>
              <a:ext cx="27432" cy="534389"/>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b="1" dirty="0"/>
            </a:p>
          </p:txBody>
        </p:sp>
      </p:grpSp>
      <p:pic>
        <p:nvPicPr>
          <p:cNvPr id="9" name="Picture 8" descr="A group of people standing in a building&#10;&#10;Description automatically generated">
            <a:extLst>
              <a:ext uri="{FF2B5EF4-FFF2-40B4-BE49-F238E27FC236}">
                <a16:creationId xmlns:a16="http://schemas.microsoft.com/office/drawing/2014/main" id="{E21A8987-EF60-E346-5AB5-68BA8D45F24B}"/>
              </a:ext>
            </a:extLst>
          </p:cNvPr>
          <p:cNvPicPr>
            <a:picLocks noChangeAspect="1"/>
          </p:cNvPicPr>
          <p:nvPr/>
        </p:nvPicPr>
        <p:blipFill>
          <a:blip r:embed="rId6" cstate="screen">
            <a:extLst>
              <a:ext uri="{28A0092B-C50C-407E-A947-70E740481C1C}">
                <a14:useLocalDpi xmlns:a14="http://schemas.microsoft.com/office/drawing/2010/main"/>
              </a:ext>
            </a:extLst>
          </a:blip>
          <a:srcRect r="-151"/>
          <a:stretch/>
        </p:blipFill>
        <p:spPr>
          <a:xfrm>
            <a:off x="459954" y="2076899"/>
            <a:ext cx="11302998" cy="4095301"/>
          </a:xfrm>
          <a:prstGeom prst="rect">
            <a:avLst/>
          </a:prstGeom>
        </p:spPr>
      </p:pic>
      <p:sp>
        <p:nvSpPr>
          <p:cNvPr id="6" name="Rectangle 5">
            <a:extLst>
              <a:ext uri="{FF2B5EF4-FFF2-40B4-BE49-F238E27FC236}">
                <a16:creationId xmlns:a16="http://schemas.microsoft.com/office/drawing/2014/main" id="{5AD1BF9D-B3FF-0104-46AD-F054CE29EACD}"/>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6516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3DFEE594-CAC8-AA90-A155-B628B5EDA4A1}"/>
              </a:ext>
            </a:extLst>
          </p:cNvPr>
          <p:cNvGraphicFramePr>
            <a:graphicFrameLocks noChangeAspect="1"/>
          </p:cNvGraphicFramePr>
          <p:nvPr>
            <p:custDataLst>
              <p:tags r:id="rId1"/>
            </p:custDataLst>
            <p:extLst>
              <p:ext uri="{D42A27DB-BD31-4B8C-83A1-F6EECF244321}">
                <p14:modId xmlns:p14="http://schemas.microsoft.com/office/powerpoint/2010/main" val="41983117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3DFEE594-CAC8-AA90-A155-B628B5EDA4A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8BF6AC-5651-D8A4-A35F-D52D312113EB}"/>
              </a:ext>
            </a:extLst>
          </p:cNvPr>
          <p:cNvSpPr>
            <a:spLocks noGrp="1"/>
          </p:cNvSpPr>
          <p:nvPr>
            <p:ph type="title"/>
          </p:nvPr>
        </p:nvSpPr>
        <p:spPr/>
        <p:txBody>
          <a:bodyPr vert="horz"/>
          <a:lstStyle/>
          <a:p>
            <a:r>
              <a:rPr lang="en-US" dirty="0"/>
              <a:t>CA 2013 - Related parties at company level</a:t>
            </a:r>
          </a:p>
        </p:txBody>
      </p:sp>
      <p:sp>
        <p:nvSpPr>
          <p:cNvPr id="3" name="Slide Number Placeholder 2">
            <a:extLst>
              <a:ext uri="{FF2B5EF4-FFF2-40B4-BE49-F238E27FC236}">
                <a16:creationId xmlns:a16="http://schemas.microsoft.com/office/drawing/2014/main" id="{1D6CD54F-9882-5B57-2C9F-49356EEE801B}"/>
              </a:ext>
            </a:extLst>
          </p:cNvPr>
          <p:cNvSpPr>
            <a:spLocks noGrp="1"/>
          </p:cNvSpPr>
          <p:nvPr>
            <p:ph type="sldNum" sz="quarter" idx="11"/>
          </p:nvPr>
        </p:nvSpPr>
        <p:spPr/>
        <p:txBody>
          <a:bodyPr/>
          <a:lstStyle/>
          <a:p>
            <a:fld id="{7870704B-CE94-48CC-AF30-84932A1262A7}" type="slidenum">
              <a:rPr lang="en-GB" smtClean="0"/>
              <a:pPr/>
              <a:t>5</a:t>
            </a:fld>
            <a:endParaRPr lang="en-GB" dirty="0"/>
          </a:p>
        </p:txBody>
      </p:sp>
      <p:sp>
        <p:nvSpPr>
          <p:cNvPr id="4" name="Date Placeholder 3">
            <a:extLst>
              <a:ext uri="{FF2B5EF4-FFF2-40B4-BE49-F238E27FC236}">
                <a16:creationId xmlns:a16="http://schemas.microsoft.com/office/drawing/2014/main" id="{E04D13DD-6379-C1AF-DDA5-F0BBD3B5E3E3}"/>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1367F572-4721-9976-62C1-E24A03C5847F}"/>
              </a:ext>
            </a:extLst>
          </p:cNvPr>
          <p:cNvSpPr>
            <a:spLocks noGrp="1"/>
          </p:cNvSpPr>
          <p:nvPr>
            <p:ph type="ftr" sz="quarter" idx="13"/>
          </p:nvPr>
        </p:nvSpPr>
        <p:spPr/>
        <p:txBody>
          <a:bodyPr/>
          <a:lstStyle/>
          <a:p>
            <a:pPr algn="l"/>
            <a:r>
              <a:rPr lang="en-US"/>
              <a:t>Related party transactions</a:t>
            </a:r>
            <a:endParaRPr lang="en-US" dirty="0"/>
          </a:p>
        </p:txBody>
      </p:sp>
      <p:pic>
        <p:nvPicPr>
          <p:cNvPr id="10" name="Google Shape;666;p6">
            <a:extLst>
              <a:ext uri="{FF2B5EF4-FFF2-40B4-BE49-F238E27FC236}">
                <a16:creationId xmlns:a16="http://schemas.microsoft.com/office/drawing/2014/main" id="{CF681E04-4E6A-741E-A854-9DEF0EE80FF5}"/>
              </a:ext>
            </a:extLst>
          </p:cNvPr>
          <p:cNvPicPr preferRelativeResize="0"/>
          <p:nvPr/>
        </p:nvPicPr>
        <p:blipFill rotWithShape="1">
          <a:blip r:embed="rId6" cstate="screen">
            <a:grayscl/>
            <a:extLst>
              <a:ext uri="{28A0092B-C50C-407E-A947-70E740481C1C}">
                <a14:useLocalDpi xmlns:a14="http://schemas.microsoft.com/office/drawing/2010/main"/>
              </a:ext>
            </a:extLst>
          </a:blip>
          <a:stretch/>
        </p:blipFill>
        <p:spPr>
          <a:xfrm>
            <a:off x="358420" y="1143000"/>
            <a:ext cx="4943959" cy="5029200"/>
          </a:xfrm>
          <a:prstGeom prst="rect">
            <a:avLst/>
          </a:prstGeom>
        </p:spPr>
      </p:pic>
      <p:pic>
        <p:nvPicPr>
          <p:cNvPr id="11" name="Picture 10">
            <a:extLst>
              <a:ext uri="{FF2B5EF4-FFF2-40B4-BE49-F238E27FC236}">
                <a16:creationId xmlns:a16="http://schemas.microsoft.com/office/drawing/2014/main" id="{032D583B-4DD0-A823-33D2-607166D2390D}"/>
              </a:ext>
            </a:extLst>
          </p:cNvPr>
          <p:cNvPicPr>
            <a:picLocks noChangeAspect="1"/>
          </p:cNvPicPr>
          <p:nvPr/>
        </p:nvPicPr>
        <p:blipFill>
          <a:blip r:embed="rId7"/>
          <a:stretch>
            <a:fillRect/>
          </a:stretch>
        </p:blipFill>
        <p:spPr>
          <a:xfrm>
            <a:off x="6272213" y="2111318"/>
            <a:ext cx="5248275" cy="4060882"/>
          </a:xfrm>
          <a:prstGeom prst="rect">
            <a:avLst/>
          </a:prstGeom>
        </p:spPr>
      </p:pic>
      <p:sp>
        <p:nvSpPr>
          <p:cNvPr id="6" name="Rectangle 5">
            <a:extLst>
              <a:ext uri="{FF2B5EF4-FFF2-40B4-BE49-F238E27FC236}">
                <a16:creationId xmlns:a16="http://schemas.microsoft.com/office/drawing/2014/main" id="{EF089E92-BFB2-A404-0F73-6E59A3C2956C}"/>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53580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D6FD8C5-C8E0-08DF-3962-4A440E384A73}"/>
              </a:ext>
            </a:extLst>
          </p:cNvPr>
          <p:cNvGraphicFramePr>
            <a:graphicFrameLocks noChangeAspect="1"/>
          </p:cNvGraphicFramePr>
          <p:nvPr>
            <p:custDataLst>
              <p:tags r:id="rId1"/>
            </p:custDataLst>
            <p:extLst>
              <p:ext uri="{D42A27DB-BD31-4B8C-83A1-F6EECF244321}">
                <p14:modId xmlns:p14="http://schemas.microsoft.com/office/powerpoint/2010/main" val="158811725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3D6FD8C5-C8E0-08DF-3962-4A440E384A7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E1B84D-FA8C-3788-0032-BE81146C40A2}"/>
              </a:ext>
            </a:extLst>
          </p:cNvPr>
          <p:cNvSpPr>
            <a:spLocks noGrp="1"/>
          </p:cNvSpPr>
          <p:nvPr>
            <p:ph type="title"/>
          </p:nvPr>
        </p:nvSpPr>
        <p:spPr/>
        <p:txBody>
          <a:bodyPr vert="horz"/>
          <a:lstStyle/>
          <a:p>
            <a:r>
              <a:rPr lang="en-US" dirty="0"/>
              <a:t>CA 2013 - Related parties at management level</a:t>
            </a:r>
          </a:p>
        </p:txBody>
      </p:sp>
      <p:sp>
        <p:nvSpPr>
          <p:cNvPr id="3" name="Slide Number Placeholder 2">
            <a:extLst>
              <a:ext uri="{FF2B5EF4-FFF2-40B4-BE49-F238E27FC236}">
                <a16:creationId xmlns:a16="http://schemas.microsoft.com/office/drawing/2014/main" id="{C1801D78-63B7-D6C2-E182-0325B6C2C69D}"/>
              </a:ext>
            </a:extLst>
          </p:cNvPr>
          <p:cNvSpPr>
            <a:spLocks noGrp="1"/>
          </p:cNvSpPr>
          <p:nvPr>
            <p:ph type="sldNum" sz="quarter" idx="11"/>
          </p:nvPr>
        </p:nvSpPr>
        <p:spPr/>
        <p:txBody>
          <a:bodyPr/>
          <a:lstStyle/>
          <a:p>
            <a:fld id="{7870704B-CE94-48CC-AF30-84932A1262A7}" type="slidenum">
              <a:rPr lang="en-GB" smtClean="0"/>
              <a:pPr/>
              <a:t>6</a:t>
            </a:fld>
            <a:endParaRPr lang="en-GB" dirty="0"/>
          </a:p>
        </p:txBody>
      </p:sp>
      <p:sp>
        <p:nvSpPr>
          <p:cNvPr id="4" name="Date Placeholder 3">
            <a:extLst>
              <a:ext uri="{FF2B5EF4-FFF2-40B4-BE49-F238E27FC236}">
                <a16:creationId xmlns:a16="http://schemas.microsoft.com/office/drawing/2014/main" id="{06399BB8-F4A8-B01A-F893-00C88E38BB0B}"/>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EEC81672-FE51-FCFA-C2FD-4996126205B1}"/>
              </a:ext>
            </a:extLst>
          </p:cNvPr>
          <p:cNvSpPr>
            <a:spLocks noGrp="1"/>
          </p:cNvSpPr>
          <p:nvPr>
            <p:ph type="ftr" sz="quarter" idx="13"/>
          </p:nvPr>
        </p:nvSpPr>
        <p:spPr/>
        <p:txBody>
          <a:bodyPr/>
          <a:lstStyle/>
          <a:p>
            <a:pPr algn="l"/>
            <a:r>
              <a:rPr lang="en-US"/>
              <a:t>Related party transactions</a:t>
            </a:r>
            <a:endParaRPr lang="en-US" dirty="0"/>
          </a:p>
        </p:txBody>
      </p:sp>
      <p:pic>
        <p:nvPicPr>
          <p:cNvPr id="8" name="Google Shape;674;p7">
            <a:extLst>
              <a:ext uri="{FF2B5EF4-FFF2-40B4-BE49-F238E27FC236}">
                <a16:creationId xmlns:a16="http://schemas.microsoft.com/office/drawing/2014/main" id="{728D67D1-7E69-E002-40C8-DBEB46D912C8}"/>
              </a:ext>
            </a:extLst>
          </p:cNvPr>
          <p:cNvPicPr preferRelativeResize="0"/>
          <p:nvPr/>
        </p:nvPicPr>
        <p:blipFill rotWithShape="1">
          <a:blip r:embed="rId5" cstate="screen">
            <a:grayscl/>
            <a:extLst>
              <a:ext uri="{28A0092B-C50C-407E-A947-70E740481C1C}">
                <a14:useLocalDpi xmlns:a14="http://schemas.microsoft.com/office/drawing/2010/main"/>
              </a:ext>
            </a:extLst>
          </a:blip>
          <a:stretch/>
        </p:blipFill>
        <p:spPr>
          <a:xfrm>
            <a:off x="359672" y="1117980"/>
            <a:ext cx="7243606" cy="5054220"/>
          </a:xfrm>
          <a:prstGeom prst="rect">
            <a:avLst/>
          </a:prstGeom>
        </p:spPr>
      </p:pic>
      <p:pic>
        <p:nvPicPr>
          <p:cNvPr id="9" name="Picture 8" descr="A person and person working on a computer&#10;&#10;Description automatically generated">
            <a:extLst>
              <a:ext uri="{FF2B5EF4-FFF2-40B4-BE49-F238E27FC236}">
                <a16:creationId xmlns:a16="http://schemas.microsoft.com/office/drawing/2014/main" id="{349CC8B0-410A-BEFB-8A79-5C45358F62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9750" t="4453" r="27292" b="10299"/>
          <a:stretch/>
        </p:blipFill>
        <p:spPr>
          <a:xfrm>
            <a:off x="8407731" y="2331539"/>
            <a:ext cx="2821525" cy="3911912"/>
          </a:xfrm>
          <a:prstGeom prst="rect">
            <a:avLst/>
          </a:prstGeom>
        </p:spPr>
      </p:pic>
      <p:sp>
        <p:nvSpPr>
          <p:cNvPr id="6" name="Rectangle 5">
            <a:extLst>
              <a:ext uri="{FF2B5EF4-FFF2-40B4-BE49-F238E27FC236}">
                <a16:creationId xmlns:a16="http://schemas.microsoft.com/office/drawing/2014/main" id="{1051A6F5-2267-F61A-3E7E-B7554CFC7BE0}"/>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68922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6B7D-739B-A683-D4B8-092336C9B77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69D4F58-C9E9-5366-DB8C-DA3ACC2DC70E}"/>
              </a:ext>
            </a:extLst>
          </p:cNvPr>
          <p:cNvGraphicFramePr>
            <a:graphicFrameLocks noChangeAspect="1"/>
          </p:cNvGraphicFramePr>
          <p:nvPr>
            <p:custDataLst>
              <p:tags r:id="rId1"/>
            </p:custDataLst>
            <p:extLst>
              <p:ext uri="{D42A27DB-BD31-4B8C-83A1-F6EECF244321}">
                <p14:modId xmlns:p14="http://schemas.microsoft.com/office/powerpoint/2010/main" val="35330266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69D4F58-C9E9-5366-DB8C-DA3ACC2DC70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97C2B8C-F6BC-408E-748F-3F09B960CFE2}"/>
              </a:ext>
            </a:extLst>
          </p:cNvPr>
          <p:cNvSpPr>
            <a:spLocks noGrp="1"/>
          </p:cNvSpPr>
          <p:nvPr>
            <p:ph type="title"/>
          </p:nvPr>
        </p:nvSpPr>
        <p:spPr/>
        <p:txBody>
          <a:bodyPr vert="horz"/>
          <a:lstStyle/>
          <a:p>
            <a:r>
              <a:rPr lang="en-US" dirty="0"/>
              <a:t>Question 2</a:t>
            </a:r>
            <a:br>
              <a:rPr lang="en-US" dirty="0"/>
            </a:br>
            <a:endParaRPr lang="en-US" dirty="0"/>
          </a:p>
        </p:txBody>
      </p:sp>
      <p:sp>
        <p:nvSpPr>
          <p:cNvPr id="3" name="Slide Number Placeholder 2">
            <a:extLst>
              <a:ext uri="{FF2B5EF4-FFF2-40B4-BE49-F238E27FC236}">
                <a16:creationId xmlns:a16="http://schemas.microsoft.com/office/drawing/2014/main" id="{D8A46560-671E-97A6-5A8E-CA453AB7F395}"/>
              </a:ext>
            </a:extLst>
          </p:cNvPr>
          <p:cNvSpPr>
            <a:spLocks noGrp="1"/>
          </p:cNvSpPr>
          <p:nvPr>
            <p:ph type="sldNum" sz="quarter" idx="11"/>
          </p:nvPr>
        </p:nvSpPr>
        <p:spPr/>
        <p:txBody>
          <a:bodyPr/>
          <a:lstStyle/>
          <a:p>
            <a:fld id="{7870704B-CE94-48CC-AF30-84932A1262A7}" type="slidenum">
              <a:rPr lang="en-GB" smtClean="0"/>
              <a:pPr/>
              <a:t>7</a:t>
            </a:fld>
            <a:endParaRPr lang="en-GB" dirty="0"/>
          </a:p>
        </p:txBody>
      </p:sp>
      <p:sp>
        <p:nvSpPr>
          <p:cNvPr id="4" name="Date Placeholder 3">
            <a:extLst>
              <a:ext uri="{FF2B5EF4-FFF2-40B4-BE49-F238E27FC236}">
                <a16:creationId xmlns:a16="http://schemas.microsoft.com/office/drawing/2014/main" id="{FD9B7E0E-148C-10AE-5418-DB37DE1326E9}"/>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4AC668F8-4165-34D1-5C98-25C0BA269CF7}"/>
              </a:ext>
            </a:extLst>
          </p:cNvPr>
          <p:cNvSpPr>
            <a:spLocks noGrp="1"/>
          </p:cNvSpPr>
          <p:nvPr>
            <p:ph type="ftr" sz="quarter" idx="13"/>
          </p:nvPr>
        </p:nvSpPr>
        <p:spPr/>
        <p:txBody>
          <a:bodyPr/>
          <a:lstStyle/>
          <a:p>
            <a:pPr algn="l"/>
            <a:r>
              <a:rPr lang="en-US"/>
              <a:t>Related party transactions</a:t>
            </a:r>
            <a:endParaRPr lang="en-US" dirty="0"/>
          </a:p>
        </p:txBody>
      </p:sp>
      <p:sp>
        <p:nvSpPr>
          <p:cNvPr id="8" name="Google Shape;658;p5">
            <a:extLst>
              <a:ext uri="{FF2B5EF4-FFF2-40B4-BE49-F238E27FC236}">
                <a16:creationId xmlns:a16="http://schemas.microsoft.com/office/drawing/2014/main" id="{F3C1CE88-4ACF-410D-11A4-4B34A9EA816B}"/>
              </a:ext>
            </a:extLst>
          </p:cNvPr>
          <p:cNvSpPr txBox="1">
            <a:spLocks/>
          </p:cNvSpPr>
          <p:nvPr/>
        </p:nvSpPr>
        <p:spPr>
          <a:xfrm>
            <a:off x="442912" y="1143000"/>
            <a:ext cx="11303115" cy="184666"/>
          </a:xfrm>
          <a:prstGeom prst="rect">
            <a:avLst/>
          </a:prstGeom>
          <a:noFill/>
          <a:ln>
            <a:noFill/>
          </a:ln>
        </p:spPr>
        <p:txBody>
          <a:bodyPr spcFirstLastPara="1" vert="horz" wrap="square" lIns="0" tIns="0" rIns="0" bIns="0" rtlCol="0" anchor="ctr" anchorCtr="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spcAft>
                <a:spcPts val="0"/>
              </a:spcAft>
              <a:buSzPts val="1400"/>
              <a:buFont typeface="Georgia"/>
              <a:buNone/>
            </a:pPr>
            <a:r>
              <a:rPr lang="en-US" sz="1200" dirty="0">
                <a:solidFill>
                  <a:schemeClr val="tx1"/>
                </a:solidFill>
                <a:latin typeface="Arial" panose="020B0604020202020204" pitchFamily="34" charset="0"/>
                <a:cs typeface="Arial" panose="020B0604020202020204" pitchFamily="34" charset="0"/>
              </a:rPr>
              <a:t>Will provisions of section 188 apply to foreign companies?</a:t>
            </a:r>
          </a:p>
        </p:txBody>
      </p:sp>
      <p:grpSp>
        <p:nvGrpSpPr>
          <p:cNvPr id="15" name="Group 14">
            <a:extLst>
              <a:ext uri="{FF2B5EF4-FFF2-40B4-BE49-F238E27FC236}">
                <a16:creationId xmlns:a16="http://schemas.microsoft.com/office/drawing/2014/main" id="{95A3FC00-077F-0DCB-9EA6-A2344FEC6485}"/>
              </a:ext>
            </a:extLst>
          </p:cNvPr>
          <p:cNvGrpSpPr/>
          <p:nvPr/>
        </p:nvGrpSpPr>
        <p:grpSpPr>
          <a:xfrm>
            <a:off x="442913" y="1435088"/>
            <a:ext cx="11302999" cy="534389"/>
            <a:chOff x="442913" y="1413164"/>
            <a:chExt cx="11302999" cy="534389"/>
          </a:xfrm>
        </p:grpSpPr>
        <p:sp>
          <p:nvSpPr>
            <p:cNvPr id="16" name="Rectangle 15">
              <a:extLst>
                <a:ext uri="{FF2B5EF4-FFF2-40B4-BE49-F238E27FC236}">
                  <a16:creationId xmlns:a16="http://schemas.microsoft.com/office/drawing/2014/main" id="{6B0CA20C-B62F-8505-73EA-DC3AA5556B00}"/>
                </a:ext>
              </a:extLst>
            </p:cNvPr>
            <p:cNvSpPr/>
            <p:nvPr/>
          </p:nvSpPr>
          <p:spPr>
            <a:xfrm>
              <a:off x="442913" y="1413164"/>
              <a:ext cx="11302999" cy="534389"/>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r>
                <a:rPr lang="en-US" sz="1200" b="0" dirty="0">
                  <a:solidFill>
                    <a:schemeClr val="tx1"/>
                  </a:solidFill>
                  <a:latin typeface="Arial" panose="020B0604020202020204" pitchFamily="34" charset="0"/>
                  <a:cs typeface="Arial" panose="020B0604020202020204" pitchFamily="34" charset="0"/>
                </a:rPr>
                <a:t>Yes, based on the understanding of the underlying intent of the Act; the ‘related party’ of an Indian ‘company’ can be a foreign company. Therefore, transactions by an Indian company with a foreign company, which is its subsidiary, associate, fellow subsidiary, or holding company would be covered by section 188.</a:t>
              </a:r>
            </a:p>
          </p:txBody>
        </p:sp>
        <p:sp>
          <p:nvSpPr>
            <p:cNvPr id="17" name="Rectangle 16">
              <a:extLst>
                <a:ext uri="{FF2B5EF4-FFF2-40B4-BE49-F238E27FC236}">
                  <a16:creationId xmlns:a16="http://schemas.microsoft.com/office/drawing/2014/main" id="{8B6D4650-0734-2A52-C094-6F982F7EB94E}"/>
                </a:ext>
              </a:extLst>
            </p:cNvPr>
            <p:cNvSpPr/>
            <p:nvPr/>
          </p:nvSpPr>
          <p:spPr>
            <a:xfrm>
              <a:off x="442913" y="1413164"/>
              <a:ext cx="27432" cy="534389"/>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b="1" dirty="0"/>
            </a:p>
          </p:txBody>
        </p:sp>
      </p:grpSp>
      <p:pic>
        <p:nvPicPr>
          <p:cNvPr id="9" name="Picture 8" descr="A group of people in a meeting&#10;&#10;Description automatically generated">
            <a:extLst>
              <a:ext uri="{FF2B5EF4-FFF2-40B4-BE49-F238E27FC236}">
                <a16:creationId xmlns:a16="http://schemas.microsoft.com/office/drawing/2014/main" id="{A262C59F-5644-004E-B6EC-3C69C72FB20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42912" y="2076899"/>
            <a:ext cx="11302999" cy="4095301"/>
          </a:xfrm>
          <a:prstGeom prst="rect">
            <a:avLst/>
          </a:prstGeom>
        </p:spPr>
      </p:pic>
      <p:sp>
        <p:nvSpPr>
          <p:cNvPr id="6" name="Rectangle 5">
            <a:extLst>
              <a:ext uri="{FF2B5EF4-FFF2-40B4-BE49-F238E27FC236}">
                <a16:creationId xmlns:a16="http://schemas.microsoft.com/office/drawing/2014/main" id="{4C7C0672-5616-321D-1217-B269B9022F23}"/>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9804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AAE1175-1D94-372F-71FE-082DFB639E3B}"/>
              </a:ext>
            </a:extLst>
          </p:cNvPr>
          <p:cNvGraphicFramePr>
            <a:graphicFrameLocks noChangeAspect="1"/>
          </p:cNvGraphicFramePr>
          <p:nvPr>
            <p:custDataLst>
              <p:tags r:id="rId1"/>
            </p:custDataLst>
            <p:extLst>
              <p:ext uri="{D42A27DB-BD31-4B8C-83A1-F6EECF244321}">
                <p14:modId xmlns:p14="http://schemas.microsoft.com/office/powerpoint/2010/main" val="14146623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5AAE1175-1D94-372F-71FE-082DFB639E3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A99468C-B8BB-AFD5-1DA9-70DAF408462B}"/>
              </a:ext>
            </a:extLst>
          </p:cNvPr>
          <p:cNvSpPr>
            <a:spLocks noGrp="1"/>
          </p:cNvSpPr>
          <p:nvPr>
            <p:ph type="title"/>
          </p:nvPr>
        </p:nvSpPr>
        <p:spPr/>
        <p:txBody>
          <a:bodyPr vert="horz"/>
          <a:lstStyle/>
          <a:p>
            <a:r>
              <a:rPr lang="en-US" dirty="0"/>
              <a:t>Which transactions are covered</a:t>
            </a:r>
          </a:p>
        </p:txBody>
      </p:sp>
      <p:sp>
        <p:nvSpPr>
          <p:cNvPr id="3" name="Slide Number Placeholder 2">
            <a:extLst>
              <a:ext uri="{FF2B5EF4-FFF2-40B4-BE49-F238E27FC236}">
                <a16:creationId xmlns:a16="http://schemas.microsoft.com/office/drawing/2014/main" id="{A81A1876-B06F-1D34-4CFE-4546ECA13A2D}"/>
              </a:ext>
            </a:extLst>
          </p:cNvPr>
          <p:cNvSpPr>
            <a:spLocks noGrp="1"/>
          </p:cNvSpPr>
          <p:nvPr>
            <p:ph type="sldNum" sz="quarter" idx="11"/>
          </p:nvPr>
        </p:nvSpPr>
        <p:spPr/>
        <p:txBody>
          <a:bodyPr/>
          <a:lstStyle/>
          <a:p>
            <a:fld id="{7870704B-CE94-48CC-AF30-84932A1262A7}" type="slidenum">
              <a:rPr lang="en-GB" smtClean="0"/>
              <a:pPr/>
              <a:t>8</a:t>
            </a:fld>
            <a:endParaRPr lang="en-GB" dirty="0"/>
          </a:p>
        </p:txBody>
      </p:sp>
      <p:sp>
        <p:nvSpPr>
          <p:cNvPr id="4" name="Date Placeholder 3">
            <a:extLst>
              <a:ext uri="{FF2B5EF4-FFF2-40B4-BE49-F238E27FC236}">
                <a16:creationId xmlns:a16="http://schemas.microsoft.com/office/drawing/2014/main" id="{96AA85C0-22EB-F327-ABAE-1F9BE3954229}"/>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DE70A933-F21B-CE4F-C78F-66BE85969E62}"/>
              </a:ext>
            </a:extLst>
          </p:cNvPr>
          <p:cNvSpPr>
            <a:spLocks noGrp="1"/>
          </p:cNvSpPr>
          <p:nvPr>
            <p:ph type="ftr" sz="quarter" idx="13"/>
          </p:nvPr>
        </p:nvSpPr>
        <p:spPr/>
        <p:txBody>
          <a:bodyPr/>
          <a:lstStyle/>
          <a:p>
            <a:pPr algn="l"/>
            <a:r>
              <a:rPr lang="en-US"/>
              <a:t>Related party transactions</a:t>
            </a:r>
            <a:endParaRPr lang="en-US" dirty="0"/>
          </a:p>
        </p:txBody>
      </p:sp>
      <p:grpSp>
        <p:nvGrpSpPr>
          <p:cNvPr id="38" name="Group 37">
            <a:extLst>
              <a:ext uri="{FF2B5EF4-FFF2-40B4-BE49-F238E27FC236}">
                <a16:creationId xmlns:a16="http://schemas.microsoft.com/office/drawing/2014/main" id="{C3DFF600-0003-B60F-37C8-E0095D1D1984}"/>
              </a:ext>
            </a:extLst>
          </p:cNvPr>
          <p:cNvGrpSpPr/>
          <p:nvPr/>
        </p:nvGrpSpPr>
        <p:grpSpPr>
          <a:xfrm>
            <a:off x="3949563" y="1642406"/>
            <a:ext cx="4289698" cy="4307428"/>
            <a:chOff x="3593338" y="914400"/>
            <a:chExt cx="5008499" cy="5029200"/>
          </a:xfrm>
        </p:grpSpPr>
        <p:grpSp>
          <p:nvGrpSpPr>
            <p:cNvPr id="8" name="Group 7">
              <a:extLst>
                <a:ext uri="{FF2B5EF4-FFF2-40B4-BE49-F238E27FC236}">
                  <a16:creationId xmlns:a16="http://schemas.microsoft.com/office/drawing/2014/main" id="{F796B9F4-5516-507E-FCBF-86C32AAFF45B}"/>
                </a:ext>
              </a:extLst>
            </p:cNvPr>
            <p:cNvGrpSpPr/>
            <p:nvPr/>
          </p:nvGrpSpPr>
          <p:grpSpPr>
            <a:xfrm>
              <a:off x="4239819" y="1103050"/>
              <a:ext cx="1467809" cy="1953243"/>
              <a:chOff x="1117138" y="1351360"/>
              <a:chExt cx="759619" cy="1010839"/>
            </a:xfrm>
          </p:grpSpPr>
          <p:sp>
            <p:nvSpPr>
              <p:cNvPr id="9" name="Freeform 5">
                <a:extLst>
                  <a:ext uri="{FF2B5EF4-FFF2-40B4-BE49-F238E27FC236}">
                    <a16:creationId xmlns:a16="http://schemas.microsoft.com/office/drawing/2014/main" id="{7C6698CF-D6AB-E541-7B53-F62850F1FCAE}"/>
                  </a:ext>
                </a:extLst>
              </p:cNvPr>
              <p:cNvSpPr>
                <a:spLocks/>
              </p:cNvSpPr>
              <p:nvPr/>
            </p:nvSpPr>
            <p:spPr bwMode="auto">
              <a:xfrm>
                <a:off x="1117138" y="1385887"/>
                <a:ext cx="747713" cy="976312"/>
              </a:xfrm>
              <a:custGeom>
                <a:avLst/>
                <a:gdLst>
                  <a:gd name="T0" fmla="*/ 233 w 335"/>
                  <a:gd name="T1" fmla="*/ 186 h 438"/>
                  <a:gd name="T2" fmla="*/ 282 w 335"/>
                  <a:gd name="T3" fmla="*/ 288 h 438"/>
                  <a:gd name="T4" fmla="*/ 152 w 335"/>
                  <a:gd name="T5" fmla="*/ 418 h 438"/>
                  <a:gd name="T6" fmla="*/ 21 w 335"/>
                  <a:gd name="T7" fmla="*/ 288 h 438"/>
                  <a:gd name="T8" fmla="*/ 89 w 335"/>
                  <a:gd name="T9" fmla="*/ 170 h 438"/>
                  <a:gd name="T10" fmla="*/ 240 w 335"/>
                  <a:gd name="T11" fmla="*/ 169 h 438"/>
                  <a:gd name="T12" fmla="*/ 303 w 335"/>
                  <a:gd name="T13" fmla="*/ 286 h 438"/>
                  <a:gd name="T14" fmla="*/ 152 w 335"/>
                  <a:gd name="T15" fmla="*/ 438 h 438"/>
                  <a:gd name="T16" fmla="*/ 0 w 335"/>
                  <a:gd name="T17" fmla="*/ 286 h 438"/>
                  <a:gd name="T18" fmla="*/ 15 w 335"/>
                  <a:gd name="T19" fmla="*/ 221 h 438"/>
                  <a:gd name="T20" fmla="*/ 335 w 335"/>
                  <a:gd name="T21"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438">
                    <a:moveTo>
                      <a:pt x="233" y="186"/>
                    </a:moveTo>
                    <a:cubicBezTo>
                      <a:pt x="263" y="210"/>
                      <a:pt x="282" y="246"/>
                      <a:pt x="282" y="288"/>
                    </a:cubicBezTo>
                    <a:cubicBezTo>
                      <a:pt x="282" y="360"/>
                      <a:pt x="224" y="418"/>
                      <a:pt x="152" y="418"/>
                    </a:cubicBezTo>
                    <a:cubicBezTo>
                      <a:pt x="80" y="418"/>
                      <a:pt x="21" y="360"/>
                      <a:pt x="21" y="288"/>
                    </a:cubicBezTo>
                    <a:cubicBezTo>
                      <a:pt x="21" y="238"/>
                      <a:pt x="48" y="192"/>
                      <a:pt x="89" y="170"/>
                    </a:cubicBezTo>
                    <a:cubicBezTo>
                      <a:pt x="89" y="170"/>
                      <a:pt x="168" y="125"/>
                      <a:pt x="240" y="169"/>
                    </a:cubicBezTo>
                    <a:cubicBezTo>
                      <a:pt x="277" y="193"/>
                      <a:pt x="303" y="238"/>
                      <a:pt x="303" y="286"/>
                    </a:cubicBezTo>
                    <a:cubicBezTo>
                      <a:pt x="303" y="370"/>
                      <a:pt x="235" y="438"/>
                      <a:pt x="152" y="438"/>
                    </a:cubicBezTo>
                    <a:cubicBezTo>
                      <a:pt x="68" y="438"/>
                      <a:pt x="0" y="370"/>
                      <a:pt x="0" y="286"/>
                    </a:cubicBezTo>
                    <a:cubicBezTo>
                      <a:pt x="0" y="263"/>
                      <a:pt x="5" y="241"/>
                      <a:pt x="15" y="221"/>
                    </a:cubicBezTo>
                    <a:cubicBezTo>
                      <a:pt x="15" y="221"/>
                      <a:pt x="57" y="77"/>
                      <a:pt x="335" y="0"/>
                    </a:cubicBezTo>
                  </a:path>
                </a:pathLst>
              </a:custGeom>
              <a:solidFill>
                <a:srgbClr val="FFFFFF"/>
              </a:solidFill>
              <a:ln w="28575"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 name="Freeform 6">
                <a:extLst>
                  <a:ext uri="{FF2B5EF4-FFF2-40B4-BE49-F238E27FC236}">
                    <a16:creationId xmlns:a16="http://schemas.microsoft.com/office/drawing/2014/main" id="{4E1D2B4E-A50F-568F-C71F-B82BEB1A8459}"/>
                  </a:ext>
                </a:extLst>
              </p:cNvPr>
              <p:cNvSpPr>
                <a:spLocks/>
              </p:cNvSpPr>
              <p:nvPr/>
            </p:nvSpPr>
            <p:spPr bwMode="auto">
              <a:xfrm>
                <a:off x="1833894" y="1351360"/>
                <a:ext cx="42863" cy="78581"/>
              </a:xfrm>
              <a:custGeom>
                <a:avLst/>
                <a:gdLst>
                  <a:gd name="T0" fmla="*/ 0 w 36"/>
                  <a:gd name="T1" fmla="*/ 0 h 66"/>
                  <a:gd name="T2" fmla="*/ 36 w 36"/>
                  <a:gd name="T3" fmla="*/ 25 h 66"/>
                  <a:gd name="T4" fmla="*/ 17 w 36"/>
                  <a:gd name="T5" fmla="*/ 66 h 66"/>
                </a:gdLst>
                <a:ahLst/>
                <a:cxnLst>
                  <a:cxn ang="0">
                    <a:pos x="T0" y="T1"/>
                  </a:cxn>
                  <a:cxn ang="0">
                    <a:pos x="T2" y="T3"/>
                  </a:cxn>
                  <a:cxn ang="0">
                    <a:pos x="T4" y="T5"/>
                  </a:cxn>
                </a:cxnLst>
                <a:rect l="0" t="0" r="r" b="b"/>
                <a:pathLst>
                  <a:path w="36" h="66">
                    <a:moveTo>
                      <a:pt x="0" y="0"/>
                    </a:moveTo>
                    <a:lnTo>
                      <a:pt x="36" y="25"/>
                    </a:lnTo>
                    <a:lnTo>
                      <a:pt x="17" y="66"/>
                    </a:lnTo>
                  </a:path>
                </a:pathLst>
              </a:custGeom>
              <a:solidFill>
                <a:srgbClr val="FFFFFF"/>
              </a:solidFill>
              <a:ln w="28575"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1" name="Group 10">
              <a:extLst>
                <a:ext uri="{FF2B5EF4-FFF2-40B4-BE49-F238E27FC236}">
                  <a16:creationId xmlns:a16="http://schemas.microsoft.com/office/drawing/2014/main" id="{0A4D8DDE-39A1-FA35-F81C-7CFF8830F854}"/>
                </a:ext>
              </a:extLst>
            </p:cNvPr>
            <p:cNvGrpSpPr/>
            <p:nvPr/>
          </p:nvGrpSpPr>
          <p:grpSpPr>
            <a:xfrm>
              <a:off x="5461456" y="914400"/>
              <a:ext cx="2215543" cy="1615050"/>
              <a:chOff x="1749352" y="1253733"/>
              <a:chExt cx="1146580" cy="835822"/>
            </a:xfrm>
          </p:grpSpPr>
          <p:sp>
            <p:nvSpPr>
              <p:cNvPr id="12" name="Freeform 7">
                <a:extLst>
                  <a:ext uri="{FF2B5EF4-FFF2-40B4-BE49-F238E27FC236}">
                    <a16:creationId xmlns:a16="http://schemas.microsoft.com/office/drawing/2014/main" id="{D22E029C-87F0-866B-4F19-31676A1767AC}"/>
                  </a:ext>
                </a:extLst>
              </p:cNvPr>
              <p:cNvSpPr>
                <a:spLocks/>
              </p:cNvSpPr>
              <p:nvPr/>
            </p:nvSpPr>
            <p:spPr bwMode="auto">
              <a:xfrm>
                <a:off x="1749352" y="1253733"/>
                <a:ext cx="1135851" cy="835822"/>
              </a:xfrm>
              <a:custGeom>
                <a:avLst/>
                <a:gdLst>
                  <a:gd name="T0" fmla="*/ 300 w 509"/>
                  <a:gd name="T1" fmla="*/ 205 h 375"/>
                  <a:gd name="T2" fmla="*/ 251 w 509"/>
                  <a:gd name="T3" fmla="*/ 307 h 375"/>
                  <a:gd name="T4" fmla="*/ 68 w 509"/>
                  <a:gd name="T5" fmla="*/ 287 h 375"/>
                  <a:gd name="T6" fmla="*/ 88 w 509"/>
                  <a:gd name="T7" fmla="*/ 104 h 375"/>
                  <a:gd name="T8" fmla="*/ 222 w 509"/>
                  <a:gd name="T9" fmla="*/ 83 h 375"/>
                  <a:gd name="T10" fmla="*/ 318 w 509"/>
                  <a:gd name="T11" fmla="*/ 200 h 375"/>
                  <a:gd name="T12" fmla="*/ 266 w 509"/>
                  <a:gd name="T13" fmla="*/ 323 h 375"/>
                  <a:gd name="T14" fmla="*/ 53 w 509"/>
                  <a:gd name="T15" fmla="*/ 300 h 375"/>
                  <a:gd name="T16" fmla="*/ 76 w 509"/>
                  <a:gd name="T17" fmla="*/ 87 h 375"/>
                  <a:gd name="T18" fmla="*/ 136 w 509"/>
                  <a:gd name="T19" fmla="*/ 57 h 375"/>
                  <a:gd name="T20" fmla="*/ 509 w 509"/>
                  <a:gd name="T21" fmla="*/ 16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375">
                    <a:moveTo>
                      <a:pt x="300" y="205"/>
                    </a:moveTo>
                    <a:cubicBezTo>
                      <a:pt x="300" y="243"/>
                      <a:pt x="284" y="281"/>
                      <a:pt x="251" y="307"/>
                    </a:cubicBezTo>
                    <a:cubicBezTo>
                      <a:pt x="195" y="352"/>
                      <a:pt x="113" y="343"/>
                      <a:pt x="68" y="287"/>
                    </a:cubicBezTo>
                    <a:cubicBezTo>
                      <a:pt x="23" y="231"/>
                      <a:pt x="32" y="149"/>
                      <a:pt x="88" y="104"/>
                    </a:cubicBezTo>
                    <a:cubicBezTo>
                      <a:pt x="126" y="73"/>
                      <a:pt x="180" y="65"/>
                      <a:pt x="222" y="83"/>
                    </a:cubicBezTo>
                    <a:cubicBezTo>
                      <a:pt x="222" y="83"/>
                      <a:pt x="307" y="116"/>
                      <a:pt x="318" y="200"/>
                    </a:cubicBezTo>
                    <a:cubicBezTo>
                      <a:pt x="323" y="244"/>
                      <a:pt x="303" y="293"/>
                      <a:pt x="266" y="323"/>
                    </a:cubicBezTo>
                    <a:cubicBezTo>
                      <a:pt x="200" y="375"/>
                      <a:pt x="105" y="365"/>
                      <a:pt x="53" y="300"/>
                    </a:cubicBezTo>
                    <a:cubicBezTo>
                      <a:pt x="0" y="235"/>
                      <a:pt x="10" y="139"/>
                      <a:pt x="76" y="87"/>
                    </a:cubicBezTo>
                    <a:cubicBezTo>
                      <a:pt x="94" y="72"/>
                      <a:pt x="115" y="62"/>
                      <a:pt x="136" y="57"/>
                    </a:cubicBezTo>
                    <a:cubicBezTo>
                      <a:pt x="136" y="57"/>
                      <a:pt x="274" y="0"/>
                      <a:pt x="509" y="168"/>
                    </a:cubicBezTo>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8">
                <a:extLst>
                  <a:ext uri="{FF2B5EF4-FFF2-40B4-BE49-F238E27FC236}">
                    <a16:creationId xmlns:a16="http://schemas.microsoft.com/office/drawing/2014/main" id="{0532906C-CC25-1A9D-77CD-7C6388C446AE}"/>
                  </a:ext>
                </a:extLst>
              </p:cNvPr>
              <p:cNvSpPr>
                <a:spLocks/>
              </p:cNvSpPr>
              <p:nvPr/>
            </p:nvSpPr>
            <p:spPr bwMode="auto">
              <a:xfrm>
                <a:off x="2842353" y="1583532"/>
                <a:ext cx="53579" cy="65485"/>
              </a:xfrm>
              <a:custGeom>
                <a:avLst/>
                <a:gdLst>
                  <a:gd name="T0" fmla="*/ 42 w 45"/>
                  <a:gd name="T1" fmla="*/ 0 h 55"/>
                  <a:gd name="T2" fmla="*/ 45 w 45"/>
                  <a:gd name="T3" fmla="*/ 43 h 55"/>
                  <a:gd name="T4" fmla="*/ 0 w 45"/>
                  <a:gd name="T5" fmla="*/ 55 h 55"/>
                </a:gdLst>
                <a:ahLst/>
                <a:cxnLst>
                  <a:cxn ang="0">
                    <a:pos x="T0" y="T1"/>
                  </a:cxn>
                  <a:cxn ang="0">
                    <a:pos x="T2" y="T3"/>
                  </a:cxn>
                  <a:cxn ang="0">
                    <a:pos x="T4" y="T5"/>
                  </a:cxn>
                </a:cxnLst>
                <a:rect l="0" t="0" r="r" b="b"/>
                <a:pathLst>
                  <a:path w="45" h="55">
                    <a:moveTo>
                      <a:pt x="42" y="0"/>
                    </a:moveTo>
                    <a:lnTo>
                      <a:pt x="45" y="43"/>
                    </a:lnTo>
                    <a:lnTo>
                      <a:pt x="0" y="55"/>
                    </a:lnTo>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4" name="Group 13">
              <a:extLst>
                <a:ext uri="{FF2B5EF4-FFF2-40B4-BE49-F238E27FC236}">
                  <a16:creationId xmlns:a16="http://schemas.microsoft.com/office/drawing/2014/main" id="{D46FB146-21BB-AC6D-0FED-BCBCD22B8AC0}"/>
                </a:ext>
              </a:extLst>
            </p:cNvPr>
            <p:cNvGrpSpPr/>
            <p:nvPr/>
          </p:nvGrpSpPr>
          <p:grpSpPr>
            <a:xfrm>
              <a:off x="6768223" y="1715019"/>
              <a:ext cx="1833614" cy="1776093"/>
              <a:chOff x="2425635" y="1668066"/>
              <a:chExt cx="948929" cy="919162"/>
            </a:xfrm>
          </p:grpSpPr>
          <p:sp>
            <p:nvSpPr>
              <p:cNvPr id="15" name="Freeform 9">
                <a:extLst>
                  <a:ext uri="{FF2B5EF4-FFF2-40B4-BE49-F238E27FC236}">
                    <a16:creationId xmlns:a16="http://schemas.microsoft.com/office/drawing/2014/main" id="{4FD64C46-D3C7-DF40-3CDB-324DE07BEA4F}"/>
                  </a:ext>
                </a:extLst>
              </p:cNvPr>
              <p:cNvSpPr>
                <a:spLocks/>
              </p:cNvSpPr>
              <p:nvPr/>
            </p:nvSpPr>
            <p:spPr bwMode="auto">
              <a:xfrm>
                <a:off x="2425635" y="1668066"/>
                <a:ext cx="908447" cy="908447"/>
              </a:xfrm>
              <a:custGeom>
                <a:avLst/>
                <a:gdLst>
                  <a:gd name="T0" fmla="*/ 247 w 407"/>
                  <a:gd name="T1" fmla="*/ 267 h 407"/>
                  <a:gd name="T2" fmla="*/ 137 w 407"/>
                  <a:gd name="T3" fmla="*/ 293 h 407"/>
                  <a:gd name="T4" fmla="*/ 38 w 407"/>
                  <a:gd name="T5" fmla="*/ 138 h 407"/>
                  <a:gd name="T6" fmla="*/ 193 w 407"/>
                  <a:gd name="T7" fmla="*/ 39 h 407"/>
                  <a:gd name="T8" fmla="*/ 294 w 407"/>
                  <a:gd name="T9" fmla="*/ 130 h 407"/>
                  <a:gd name="T10" fmla="*/ 263 w 407"/>
                  <a:gd name="T11" fmla="*/ 278 h 407"/>
                  <a:gd name="T12" fmla="*/ 134 w 407"/>
                  <a:gd name="T13" fmla="*/ 314 h 407"/>
                  <a:gd name="T14" fmla="*/ 18 w 407"/>
                  <a:gd name="T15" fmla="*/ 134 h 407"/>
                  <a:gd name="T16" fmla="*/ 199 w 407"/>
                  <a:gd name="T17" fmla="*/ 18 h 407"/>
                  <a:gd name="T18" fmla="*/ 260 w 407"/>
                  <a:gd name="T19" fmla="*/ 47 h 407"/>
                  <a:gd name="T20" fmla="*/ 407 w 407"/>
                  <a:gd name="T21"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07">
                    <a:moveTo>
                      <a:pt x="247" y="267"/>
                    </a:moveTo>
                    <a:cubicBezTo>
                      <a:pt x="218" y="291"/>
                      <a:pt x="178" y="302"/>
                      <a:pt x="137" y="293"/>
                    </a:cubicBezTo>
                    <a:cubicBezTo>
                      <a:pt x="67" y="278"/>
                      <a:pt x="23" y="208"/>
                      <a:pt x="38" y="138"/>
                    </a:cubicBezTo>
                    <a:cubicBezTo>
                      <a:pt x="53" y="68"/>
                      <a:pt x="123" y="23"/>
                      <a:pt x="193" y="39"/>
                    </a:cubicBezTo>
                    <a:cubicBezTo>
                      <a:pt x="242" y="49"/>
                      <a:pt x="281" y="86"/>
                      <a:pt x="294" y="130"/>
                    </a:cubicBezTo>
                    <a:cubicBezTo>
                      <a:pt x="294" y="130"/>
                      <a:pt x="321" y="217"/>
                      <a:pt x="263" y="278"/>
                    </a:cubicBezTo>
                    <a:cubicBezTo>
                      <a:pt x="231" y="309"/>
                      <a:pt x="181" y="325"/>
                      <a:pt x="134" y="314"/>
                    </a:cubicBezTo>
                    <a:cubicBezTo>
                      <a:pt x="52" y="296"/>
                      <a:pt x="0" y="215"/>
                      <a:pt x="18" y="134"/>
                    </a:cubicBezTo>
                    <a:cubicBezTo>
                      <a:pt x="36" y="52"/>
                      <a:pt x="117" y="0"/>
                      <a:pt x="199" y="18"/>
                    </a:cubicBezTo>
                    <a:cubicBezTo>
                      <a:pt x="222" y="23"/>
                      <a:pt x="243" y="33"/>
                      <a:pt x="260" y="47"/>
                    </a:cubicBezTo>
                    <a:cubicBezTo>
                      <a:pt x="260" y="47"/>
                      <a:pt x="391" y="118"/>
                      <a:pt x="407" y="407"/>
                    </a:cubicBezTo>
                  </a:path>
                </a:pathLst>
              </a:custGeom>
              <a:solidFill>
                <a:srgbClr val="FFFFFF"/>
              </a:solidFill>
              <a:ln w="28575"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 name="Freeform 10">
                <a:extLst>
                  <a:ext uri="{FF2B5EF4-FFF2-40B4-BE49-F238E27FC236}">
                    <a16:creationId xmlns:a16="http://schemas.microsoft.com/office/drawing/2014/main" id="{ADAEAD09-10AE-34FE-BA95-EE4D6457E318}"/>
                  </a:ext>
                </a:extLst>
              </p:cNvPr>
              <p:cNvSpPr>
                <a:spLocks/>
              </p:cNvSpPr>
              <p:nvPr/>
            </p:nvSpPr>
            <p:spPr bwMode="auto">
              <a:xfrm>
                <a:off x="3293601" y="2553891"/>
                <a:ext cx="80963" cy="33337"/>
              </a:xfrm>
              <a:custGeom>
                <a:avLst/>
                <a:gdLst>
                  <a:gd name="T0" fmla="*/ 68 w 68"/>
                  <a:gd name="T1" fmla="*/ 0 h 28"/>
                  <a:gd name="T2" fmla="*/ 36 w 68"/>
                  <a:gd name="T3" fmla="*/ 28 h 28"/>
                  <a:gd name="T4" fmla="*/ 0 w 68"/>
                  <a:gd name="T5" fmla="*/ 2 h 28"/>
                </a:gdLst>
                <a:ahLst/>
                <a:cxnLst>
                  <a:cxn ang="0">
                    <a:pos x="T0" y="T1"/>
                  </a:cxn>
                  <a:cxn ang="0">
                    <a:pos x="T2" y="T3"/>
                  </a:cxn>
                  <a:cxn ang="0">
                    <a:pos x="T4" y="T5"/>
                  </a:cxn>
                </a:cxnLst>
                <a:rect l="0" t="0" r="r" b="b"/>
                <a:pathLst>
                  <a:path w="68" h="28">
                    <a:moveTo>
                      <a:pt x="68" y="0"/>
                    </a:moveTo>
                    <a:lnTo>
                      <a:pt x="36" y="28"/>
                    </a:lnTo>
                    <a:lnTo>
                      <a:pt x="0" y="2"/>
                    </a:lnTo>
                  </a:path>
                </a:pathLst>
              </a:custGeom>
              <a:solidFill>
                <a:srgbClr val="FFFFFF"/>
              </a:solidFill>
              <a:ln w="28575"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7" name="Group 16">
              <a:extLst>
                <a:ext uri="{FF2B5EF4-FFF2-40B4-BE49-F238E27FC236}">
                  <a16:creationId xmlns:a16="http://schemas.microsoft.com/office/drawing/2014/main" id="{BC171F56-6606-20FB-02A1-9E0BB3A93D4B}"/>
                </a:ext>
              </a:extLst>
            </p:cNvPr>
            <p:cNvGrpSpPr/>
            <p:nvPr/>
          </p:nvGrpSpPr>
          <p:grpSpPr>
            <a:xfrm>
              <a:off x="7053502" y="3086205"/>
              <a:ext cx="1513822" cy="2236222"/>
              <a:chOff x="2573272" y="2377679"/>
              <a:chExt cx="783431" cy="1157287"/>
            </a:xfrm>
          </p:grpSpPr>
          <p:sp>
            <p:nvSpPr>
              <p:cNvPr id="18" name="Freeform 11">
                <a:extLst>
                  <a:ext uri="{FF2B5EF4-FFF2-40B4-BE49-F238E27FC236}">
                    <a16:creationId xmlns:a16="http://schemas.microsoft.com/office/drawing/2014/main" id="{0B9555DB-1392-5090-886E-21E05483AE2B}"/>
                  </a:ext>
                </a:extLst>
              </p:cNvPr>
              <p:cNvSpPr>
                <a:spLocks/>
              </p:cNvSpPr>
              <p:nvPr/>
            </p:nvSpPr>
            <p:spPr bwMode="auto">
              <a:xfrm>
                <a:off x="2573272" y="2377679"/>
                <a:ext cx="783431" cy="1141810"/>
              </a:xfrm>
              <a:custGeom>
                <a:avLst/>
                <a:gdLst>
                  <a:gd name="T0" fmla="*/ 145 w 351"/>
                  <a:gd name="T1" fmla="*/ 300 h 512"/>
                  <a:gd name="T2" fmla="*/ 56 w 351"/>
                  <a:gd name="T3" fmla="*/ 230 h 512"/>
                  <a:gd name="T4" fmla="*/ 114 w 351"/>
                  <a:gd name="T5" fmla="*/ 56 h 512"/>
                  <a:gd name="T6" fmla="*/ 289 w 351"/>
                  <a:gd name="T7" fmla="*/ 114 h 512"/>
                  <a:gd name="T8" fmla="*/ 281 w 351"/>
                  <a:gd name="T9" fmla="*/ 250 h 512"/>
                  <a:gd name="T10" fmla="*/ 146 w 351"/>
                  <a:gd name="T11" fmla="*/ 318 h 512"/>
                  <a:gd name="T12" fmla="*/ 37 w 351"/>
                  <a:gd name="T13" fmla="*/ 241 h 512"/>
                  <a:gd name="T14" fmla="*/ 106 w 351"/>
                  <a:gd name="T15" fmla="*/ 38 h 512"/>
                  <a:gd name="T16" fmla="*/ 309 w 351"/>
                  <a:gd name="T17" fmla="*/ 106 h 512"/>
                  <a:gd name="T18" fmla="*/ 325 w 351"/>
                  <a:gd name="T19" fmla="*/ 171 h 512"/>
                  <a:gd name="T20" fmla="*/ 136 w 351"/>
                  <a:gd name="T21"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512">
                    <a:moveTo>
                      <a:pt x="145" y="300"/>
                    </a:moveTo>
                    <a:cubicBezTo>
                      <a:pt x="107" y="292"/>
                      <a:pt x="74" y="267"/>
                      <a:pt x="56" y="230"/>
                    </a:cubicBezTo>
                    <a:cubicBezTo>
                      <a:pt x="24" y="166"/>
                      <a:pt x="50" y="88"/>
                      <a:pt x="114" y="56"/>
                    </a:cubicBezTo>
                    <a:cubicBezTo>
                      <a:pt x="179" y="24"/>
                      <a:pt x="257" y="50"/>
                      <a:pt x="289" y="114"/>
                    </a:cubicBezTo>
                    <a:cubicBezTo>
                      <a:pt x="311" y="159"/>
                      <a:pt x="307" y="212"/>
                      <a:pt x="281" y="250"/>
                    </a:cubicBezTo>
                    <a:cubicBezTo>
                      <a:pt x="281" y="250"/>
                      <a:pt x="230" y="325"/>
                      <a:pt x="146" y="318"/>
                    </a:cubicBezTo>
                    <a:cubicBezTo>
                      <a:pt x="102" y="313"/>
                      <a:pt x="58" y="284"/>
                      <a:pt x="37" y="241"/>
                    </a:cubicBezTo>
                    <a:cubicBezTo>
                      <a:pt x="0" y="166"/>
                      <a:pt x="31" y="75"/>
                      <a:pt x="106" y="38"/>
                    </a:cubicBezTo>
                    <a:cubicBezTo>
                      <a:pt x="181" y="0"/>
                      <a:pt x="272" y="31"/>
                      <a:pt x="309" y="106"/>
                    </a:cubicBezTo>
                    <a:cubicBezTo>
                      <a:pt x="319" y="127"/>
                      <a:pt x="324" y="149"/>
                      <a:pt x="325" y="171"/>
                    </a:cubicBezTo>
                    <a:cubicBezTo>
                      <a:pt x="325" y="171"/>
                      <a:pt x="351" y="319"/>
                      <a:pt x="136" y="512"/>
                    </a:cubicBezTo>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Freeform 12">
                <a:extLst>
                  <a:ext uri="{FF2B5EF4-FFF2-40B4-BE49-F238E27FC236}">
                    <a16:creationId xmlns:a16="http://schemas.microsoft.com/office/drawing/2014/main" id="{C5D660FF-B6A6-E98A-DA71-384981BF9C4D}"/>
                  </a:ext>
                </a:extLst>
              </p:cNvPr>
              <p:cNvSpPr>
                <a:spLocks/>
              </p:cNvSpPr>
              <p:nvPr/>
            </p:nvSpPr>
            <p:spPr bwMode="auto">
              <a:xfrm>
                <a:off x="2864976" y="3475435"/>
                <a:ext cx="53579" cy="59531"/>
              </a:xfrm>
              <a:custGeom>
                <a:avLst/>
                <a:gdLst>
                  <a:gd name="T0" fmla="*/ 45 w 45"/>
                  <a:gd name="T1" fmla="*/ 50 h 50"/>
                  <a:gd name="T2" fmla="*/ 2 w 45"/>
                  <a:gd name="T3" fmla="*/ 45 h 50"/>
                  <a:gd name="T4" fmla="*/ 0 w 45"/>
                  <a:gd name="T5" fmla="*/ 0 h 50"/>
                </a:gdLst>
                <a:ahLst/>
                <a:cxnLst>
                  <a:cxn ang="0">
                    <a:pos x="T0" y="T1"/>
                  </a:cxn>
                  <a:cxn ang="0">
                    <a:pos x="T2" y="T3"/>
                  </a:cxn>
                  <a:cxn ang="0">
                    <a:pos x="T4" y="T5"/>
                  </a:cxn>
                </a:cxnLst>
                <a:rect l="0" t="0" r="r" b="b"/>
                <a:pathLst>
                  <a:path w="45" h="50">
                    <a:moveTo>
                      <a:pt x="45" y="50"/>
                    </a:moveTo>
                    <a:lnTo>
                      <a:pt x="2" y="45"/>
                    </a:lnTo>
                    <a:lnTo>
                      <a:pt x="0" y="0"/>
                    </a:lnTo>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0" name="Group 19">
              <a:extLst>
                <a:ext uri="{FF2B5EF4-FFF2-40B4-BE49-F238E27FC236}">
                  <a16:creationId xmlns:a16="http://schemas.microsoft.com/office/drawing/2014/main" id="{2FED1D90-390E-F135-9B76-29EE9BAAEF0B}"/>
                </a:ext>
              </a:extLst>
            </p:cNvPr>
            <p:cNvGrpSpPr/>
            <p:nvPr/>
          </p:nvGrpSpPr>
          <p:grpSpPr>
            <a:xfrm>
              <a:off x="5638605" y="4211217"/>
              <a:ext cx="2008461" cy="1732383"/>
              <a:chOff x="1841038" y="2959894"/>
              <a:chExt cx="1039416" cy="896541"/>
            </a:xfrm>
          </p:grpSpPr>
          <p:sp>
            <p:nvSpPr>
              <p:cNvPr id="21" name="Freeform 13">
                <a:extLst>
                  <a:ext uri="{FF2B5EF4-FFF2-40B4-BE49-F238E27FC236}">
                    <a16:creationId xmlns:a16="http://schemas.microsoft.com/office/drawing/2014/main" id="{0A991CCD-B898-8DE5-ADF6-0A9835A3F362}"/>
                  </a:ext>
                </a:extLst>
              </p:cNvPr>
              <p:cNvSpPr>
                <a:spLocks/>
              </p:cNvSpPr>
              <p:nvPr/>
            </p:nvSpPr>
            <p:spPr bwMode="auto">
              <a:xfrm>
                <a:off x="1854135" y="2959894"/>
                <a:ext cx="1026319" cy="896541"/>
              </a:xfrm>
              <a:custGeom>
                <a:avLst/>
                <a:gdLst>
                  <a:gd name="T0" fmla="*/ 171 w 460"/>
                  <a:gd name="T1" fmla="*/ 230 h 402"/>
                  <a:gd name="T2" fmla="*/ 169 w 460"/>
                  <a:gd name="T3" fmla="*/ 117 h 402"/>
                  <a:gd name="T4" fmla="*/ 342 w 460"/>
                  <a:gd name="T5" fmla="*/ 53 h 402"/>
                  <a:gd name="T6" fmla="*/ 406 w 460"/>
                  <a:gd name="T7" fmla="*/ 226 h 402"/>
                  <a:gd name="T8" fmla="*/ 295 w 460"/>
                  <a:gd name="T9" fmla="*/ 305 h 402"/>
                  <a:gd name="T10" fmla="*/ 157 w 460"/>
                  <a:gd name="T11" fmla="*/ 242 h 402"/>
                  <a:gd name="T12" fmla="*/ 149 w 460"/>
                  <a:gd name="T13" fmla="*/ 109 h 402"/>
                  <a:gd name="T14" fmla="*/ 350 w 460"/>
                  <a:gd name="T15" fmla="*/ 35 h 402"/>
                  <a:gd name="T16" fmla="*/ 424 w 460"/>
                  <a:gd name="T17" fmla="*/ 236 h 402"/>
                  <a:gd name="T18" fmla="*/ 383 w 460"/>
                  <a:gd name="T19" fmla="*/ 290 h 402"/>
                  <a:gd name="T20" fmla="*/ 0 w 460"/>
                  <a:gd name="T21" fmla="*/ 35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402">
                    <a:moveTo>
                      <a:pt x="171" y="230"/>
                    </a:moveTo>
                    <a:cubicBezTo>
                      <a:pt x="154" y="196"/>
                      <a:pt x="152" y="154"/>
                      <a:pt x="169" y="117"/>
                    </a:cubicBezTo>
                    <a:cubicBezTo>
                      <a:pt x="199" y="51"/>
                      <a:pt x="277" y="23"/>
                      <a:pt x="342" y="53"/>
                    </a:cubicBezTo>
                    <a:cubicBezTo>
                      <a:pt x="407" y="83"/>
                      <a:pt x="436" y="161"/>
                      <a:pt x="406" y="226"/>
                    </a:cubicBezTo>
                    <a:cubicBezTo>
                      <a:pt x="385" y="271"/>
                      <a:pt x="341" y="301"/>
                      <a:pt x="295" y="305"/>
                    </a:cubicBezTo>
                    <a:cubicBezTo>
                      <a:pt x="295" y="305"/>
                      <a:pt x="204" y="312"/>
                      <a:pt x="157" y="242"/>
                    </a:cubicBezTo>
                    <a:cubicBezTo>
                      <a:pt x="133" y="205"/>
                      <a:pt x="129" y="153"/>
                      <a:pt x="149" y="109"/>
                    </a:cubicBezTo>
                    <a:cubicBezTo>
                      <a:pt x="184" y="33"/>
                      <a:pt x="274" y="0"/>
                      <a:pt x="350" y="35"/>
                    </a:cubicBezTo>
                    <a:cubicBezTo>
                      <a:pt x="426" y="70"/>
                      <a:pt x="460" y="160"/>
                      <a:pt x="424" y="236"/>
                    </a:cubicBezTo>
                    <a:cubicBezTo>
                      <a:pt x="415" y="258"/>
                      <a:pt x="400" y="276"/>
                      <a:pt x="383" y="290"/>
                    </a:cubicBezTo>
                    <a:cubicBezTo>
                      <a:pt x="383" y="290"/>
                      <a:pt x="285" y="402"/>
                      <a:pt x="0" y="356"/>
                    </a:cubicBezTo>
                  </a:path>
                </a:pathLst>
              </a:custGeom>
              <a:solidFill>
                <a:srgbClr val="FFFFFF"/>
              </a:solidFill>
              <a:ln w="28575"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2" name="Freeform 14">
                <a:extLst>
                  <a:ext uri="{FF2B5EF4-FFF2-40B4-BE49-F238E27FC236}">
                    <a16:creationId xmlns:a16="http://schemas.microsoft.com/office/drawing/2014/main" id="{51A2703F-610D-F19C-AC10-E8E8B9A41965}"/>
                  </a:ext>
                </a:extLst>
              </p:cNvPr>
              <p:cNvSpPr>
                <a:spLocks/>
              </p:cNvSpPr>
              <p:nvPr/>
            </p:nvSpPr>
            <p:spPr bwMode="auto">
              <a:xfrm>
                <a:off x="1841038" y="3718323"/>
                <a:ext cx="41672" cy="77391"/>
              </a:xfrm>
              <a:custGeom>
                <a:avLst/>
                <a:gdLst>
                  <a:gd name="T0" fmla="*/ 22 w 35"/>
                  <a:gd name="T1" fmla="*/ 65 h 65"/>
                  <a:gd name="T2" fmla="*/ 0 w 35"/>
                  <a:gd name="T3" fmla="*/ 28 h 65"/>
                  <a:gd name="T4" fmla="*/ 35 w 35"/>
                  <a:gd name="T5" fmla="*/ 0 h 65"/>
                </a:gdLst>
                <a:ahLst/>
                <a:cxnLst>
                  <a:cxn ang="0">
                    <a:pos x="T0" y="T1"/>
                  </a:cxn>
                  <a:cxn ang="0">
                    <a:pos x="T2" y="T3"/>
                  </a:cxn>
                  <a:cxn ang="0">
                    <a:pos x="T4" y="T5"/>
                  </a:cxn>
                </a:cxnLst>
                <a:rect l="0" t="0" r="r" b="b"/>
                <a:pathLst>
                  <a:path w="35" h="65">
                    <a:moveTo>
                      <a:pt x="22" y="65"/>
                    </a:moveTo>
                    <a:lnTo>
                      <a:pt x="0" y="28"/>
                    </a:lnTo>
                    <a:lnTo>
                      <a:pt x="35" y="0"/>
                    </a:lnTo>
                  </a:path>
                </a:pathLst>
              </a:custGeom>
              <a:solidFill>
                <a:srgbClr val="FFFFFF"/>
              </a:solidFill>
              <a:ln w="28575"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3" name="Group 22">
              <a:extLst>
                <a:ext uri="{FF2B5EF4-FFF2-40B4-BE49-F238E27FC236}">
                  <a16:creationId xmlns:a16="http://schemas.microsoft.com/office/drawing/2014/main" id="{27F659C0-B140-8294-0D93-6F0D199BE884}"/>
                </a:ext>
              </a:extLst>
            </p:cNvPr>
            <p:cNvGrpSpPr/>
            <p:nvPr/>
          </p:nvGrpSpPr>
          <p:grpSpPr>
            <a:xfrm>
              <a:off x="4025859" y="4236524"/>
              <a:ext cx="2160303" cy="1380385"/>
              <a:chOff x="1006410" y="2972991"/>
              <a:chExt cx="1117997" cy="714375"/>
            </a:xfrm>
          </p:grpSpPr>
          <p:sp>
            <p:nvSpPr>
              <p:cNvPr id="24" name="Freeform 15">
                <a:extLst>
                  <a:ext uri="{FF2B5EF4-FFF2-40B4-BE49-F238E27FC236}">
                    <a16:creationId xmlns:a16="http://schemas.microsoft.com/office/drawing/2014/main" id="{D0C60E0F-6D83-B95C-DE8E-927A0EB46A18}"/>
                  </a:ext>
                </a:extLst>
              </p:cNvPr>
              <p:cNvSpPr>
                <a:spLocks/>
              </p:cNvSpPr>
              <p:nvPr/>
            </p:nvSpPr>
            <p:spPr bwMode="auto">
              <a:xfrm>
                <a:off x="1030222" y="2972991"/>
                <a:ext cx="1094185" cy="714375"/>
              </a:xfrm>
              <a:custGeom>
                <a:avLst/>
                <a:gdLst>
                  <a:gd name="T0" fmla="*/ 205 w 490"/>
                  <a:gd name="T1" fmla="*/ 113 h 320"/>
                  <a:gd name="T2" fmla="*/ 292 w 490"/>
                  <a:gd name="T3" fmla="*/ 41 h 320"/>
                  <a:gd name="T4" fmla="*/ 450 w 490"/>
                  <a:gd name="T5" fmla="*/ 136 h 320"/>
                  <a:gd name="T6" fmla="*/ 355 w 490"/>
                  <a:gd name="T7" fmla="*/ 294 h 320"/>
                  <a:gd name="T8" fmla="*/ 225 w 490"/>
                  <a:gd name="T9" fmla="*/ 256 h 320"/>
                  <a:gd name="T10" fmla="*/ 187 w 490"/>
                  <a:gd name="T11" fmla="*/ 110 h 320"/>
                  <a:gd name="T12" fmla="*/ 286 w 490"/>
                  <a:gd name="T13" fmla="*/ 20 h 320"/>
                  <a:gd name="T14" fmla="*/ 470 w 490"/>
                  <a:gd name="T15" fmla="*/ 131 h 320"/>
                  <a:gd name="T16" fmla="*/ 359 w 490"/>
                  <a:gd name="T17" fmla="*/ 315 h 320"/>
                  <a:gd name="T18" fmla="*/ 292 w 490"/>
                  <a:gd name="T19" fmla="*/ 316 h 320"/>
                  <a:gd name="T20" fmla="*/ 0 w 490"/>
                  <a:gd name="T21" fmla="*/ 5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0" h="320">
                    <a:moveTo>
                      <a:pt x="205" y="113"/>
                    </a:moveTo>
                    <a:cubicBezTo>
                      <a:pt x="221" y="78"/>
                      <a:pt x="252" y="51"/>
                      <a:pt x="292" y="41"/>
                    </a:cubicBezTo>
                    <a:cubicBezTo>
                      <a:pt x="362" y="23"/>
                      <a:pt x="433" y="66"/>
                      <a:pt x="450" y="136"/>
                    </a:cubicBezTo>
                    <a:cubicBezTo>
                      <a:pt x="468" y="206"/>
                      <a:pt x="425" y="276"/>
                      <a:pt x="355" y="294"/>
                    </a:cubicBezTo>
                    <a:cubicBezTo>
                      <a:pt x="307" y="306"/>
                      <a:pt x="256" y="290"/>
                      <a:pt x="225" y="256"/>
                    </a:cubicBezTo>
                    <a:cubicBezTo>
                      <a:pt x="225" y="256"/>
                      <a:pt x="162" y="191"/>
                      <a:pt x="187" y="110"/>
                    </a:cubicBezTo>
                    <a:cubicBezTo>
                      <a:pt x="201" y="68"/>
                      <a:pt x="239" y="32"/>
                      <a:pt x="286" y="20"/>
                    </a:cubicBezTo>
                    <a:cubicBezTo>
                      <a:pt x="367" y="0"/>
                      <a:pt x="449" y="50"/>
                      <a:pt x="470" y="131"/>
                    </a:cubicBezTo>
                    <a:cubicBezTo>
                      <a:pt x="490" y="212"/>
                      <a:pt x="440" y="294"/>
                      <a:pt x="359" y="315"/>
                    </a:cubicBezTo>
                    <a:cubicBezTo>
                      <a:pt x="336" y="320"/>
                      <a:pt x="314" y="320"/>
                      <a:pt x="292" y="316"/>
                    </a:cubicBezTo>
                    <a:cubicBezTo>
                      <a:pt x="292" y="316"/>
                      <a:pt x="143" y="310"/>
                      <a:pt x="0" y="59"/>
                    </a:cubicBezTo>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 name="Freeform 16">
                <a:extLst>
                  <a:ext uri="{FF2B5EF4-FFF2-40B4-BE49-F238E27FC236}">
                    <a16:creationId xmlns:a16="http://schemas.microsoft.com/office/drawing/2014/main" id="{68932184-AFF4-BB3A-484E-C634FE49595C}"/>
                  </a:ext>
                </a:extLst>
              </p:cNvPr>
              <p:cNvSpPr>
                <a:spLocks/>
              </p:cNvSpPr>
              <p:nvPr/>
            </p:nvSpPr>
            <p:spPr bwMode="auto">
              <a:xfrm>
                <a:off x="1006410" y="3093244"/>
                <a:ext cx="71438" cy="50006"/>
              </a:xfrm>
              <a:custGeom>
                <a:avLst/>
                <a:gdLst>
                  <a:gd name="T0" fmla="*/ 0 w 60"/>
                  <a:gd name="T1" fmla="*/ 42 h 42"/>
                  <a:gd name="T2" fmla="*/ 15 w 60"/>
                  <a:gd name="T3" fmla="*/ 0 h 42"/>
                  <a:gd name="T4" fmla="*/ 60 w 60"/>
                  <a:gd name="T5" fmla="*/ 10 h 42"/>
                </a:gdLst>
                <a:ahLst/>
                <a:cxnLst>
                  <a:cxn ang="0">
                    <a:pos x="T0" y="T1"/>
                  </a:cxn>
                  <a:cxn ang="0">
                    <a:pos x="T2" y="T3"/>
                  </a:cxn>
                  <a:cxn ang="0">
                    <a:pos x="T4" y="T5"/>
                  </a:cxn>
                </a:cxnLst>
                <a:rect l="0" t="0" r="r" b="b"/>
                <a:pathLst>
                  <a:path w="60" h="42">
                    <a:moveTo>
                      <a:pt x="0" y="42"/>
                    </a:moveTo>
                    <a:lnTo>
                      <a:pt x="15" y="0"/>
                    </a:lnTo>
                    <a:lnTo>
                      <a:pt x="60" y="10"/>
                    </a:lnTo>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6" name="Group 25">
              <a:extLst>
                <a:ext uri="{FF2B5EF4-FFF2-40B4-BE49-F238E27FC236}">
                  <a16:creationId xmlns:a16="http://schemas.microsoft.com/office/drawing/2014/main" id="{C75B532F-657C-F61B-6A3A-2E293A617B20}"/>
                </a:ext>
              </a:extLst>
            </p:cNvPr>
            <p:cNvGrpSpPr/>
            <p:nvPr/>
          </p:nvGrpSpPr>
          <p:grpSpPr>
            <a:xfrm>
              <a:off x="3593338" y="2444324"/>
              <a:ext cx="1709377" cy="2137296"/>
              <a:chOff x="782572" y="2045494"/>
              <a:chExt cx="884635" cy="1106091"/>
            </a:xfrm>
          </p:grpSpPr>
          <p:sp>
            <p:nvSpPr>
              <p:cNvPr id="27" name="Freeform 17">
                <a:extLst>
                  <a:ext uri="{FF2B5EF4-FFF2-40B4-BE49-F238E27FC236}">
                    <a16:creationId xmlns:a16="http://schemas.microsoft.com/office/drawing/2014/main" id="{5975FCD7-D0F4-64EB-E3E6-56646B016645}"/>
                  </a:ext>
                </a:extLst>
              </p:cNvPr>
              <p:cNvSpPr>
                <a:spLocks/>
              </p:cNvSpPr>
              <p:nvPr/>
            </p:nvSpPr>
            <p:spPr bwMode="auto">
              <a:xfrm>
                <a:off x="782572" y="2056210"/>
                <a:ext cx="884635" cy="1095375"/>
              </a:xfrm>
              <a:custGeom>
                <a:avLst/>
                <a:gdLst>
                  <a:gd name="T0" fmla="*/ 193 w 396"/>
                  <a:gd name="T1" fmla="*/ 194 h 491"/>
                  <a:gd name="T2" fmla="*/ 304 w 396"/>
                  <a:gd name="T3" fmla="*/ 216 h 491"/>
                  <a:gd name="T4" fmla="*/ 329 w 396"/>
                  <a:gd name="T5" fmla="*/ 399 h 491"/>
                  <a:gd name="T6" fmla="*/ 146 w 396"/>
                  <a:gd name="T7" fmla="*/ 424 h 491"/>
                  <a:gd name="T8" fmla="*/ 94 w 396"/>
                  <a:gd name="T9" fmla="*/ 299 h 491"/>
                  <a:gd name="T10" fmla="*/ 184 w 396"/>
                  <a:gd name="T11" fmla="*/ 178 h 491"/>
                  <a:gd name="T12" fmla="*/ 316 w 396"/>
                  <a:gd name="T13" fmla="*/ 199 h 491"/>
                  <a:gd name="T14" fmla="*/ 345 w 396"/>
                  <a:gd name="T15" fmla="*/ 411 h 491"/>
                  <a:gd name="T16" fmla="*/ 132 w 396"/>
                  <a:gd name="T17" fmla="*/ 440 h 491"/>
                  <a:gd name="T18" fmla="*/ 89 w 396"/>
                  <a:gd name="T19" fmla="*/ 388 h 491"/>
                  <a:gd name="T20" fmla="*/ 107 w 396"/>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491">
                    <a:moveTo>
                      <a:pt x="193" y="194"/>
                    </a:moveTo>
                    <a:cubicBezTo>
                      <a:pt x="230" y="184"/>
                      <a:pt x="271" y="191"/>
                      <a:pt x="304" y="216"/>
                    </a:cubicBezTo>
                    <a:cubicBezTo>
                      <a:pt x="361" y="260"/>
                      <a:pt x="373" y="342"/>
                      <a:pt x="329" y="399"/>
                    </a:cubicBezTo>
                    <a:cubicBezTo>
                      <a:pt x="285" y="456"/>
                      <a:pt x="204" y="467"/>
                      <a:pt x="146" y="424"/>
                    </a:cubicBezTo>
                    <a:cubicBezTo>
                      <a:pt x="107" y="394"/>
                      <a:pt x="87" y="344"/>
                      <a:pt x="94" y="299"/>
                    </a:cubicBezTo>
                    <a:cubicBezTo>
                      <a:pt x="94" y="299"/>
                      <a:pt x="106" y="209"/>
                      <a:pt x="184" y="178"/>
                    </a:cubicBezTo>
                    <a:cubicBezTo>
                      <a:pt x="226" y="162"/>
                      <a:pt x="278" y="169"/>
                      <a:pt x="316" y="199"/>
                    </a:cubicBezTo>
                    <a:cubicBezTo>
                      <a:pt x="383" y="249"/>
                      <a:pt x="396" y="344"/>
                      <a:pt x="345" y="411"/>
                    </a:cubicBezTo>
                    <a:cubicBezTo>
                      <a:pt x="294" y="478"/>
                      <a:pt x="199" y="491"/>
                      <a:pt x="132" y="440"/>
                    </a:cubicBezTo>
                    <a:cubicBezTo>
                      <a:pt x="114" y="426"/>
                      <a:pt x="99" y="408"/>
                      <a:pt x="89" y="388"/>
                    </a:cubicBezTo>
                    <a:cubicBezTo>
                      <a:pt x="89" y="388"/>
                      <a:pt x="0" y="268"/>
                      <a:pt x="107" y="0"/>
                    </a:cubicBezTo>
                  </a:path>
                </a:pathLst>
              </a:custGeom>
              <a:solidFill>
                <a:srgbClr val="FFFFFF"/>
              </a:solidFill>
              <a:ln w="28575" cap="rnd">
                <a:solidFill>
                  <a:srgbClr val="41404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 name="Freeform 18">
                <a:extLst>
                  <a:ext uri="{FF2B5EF4-FFF2-40B4-BE49-F238E27FC236}">
                    <a16:creationId xmlns:a16="http://schemas.microsoft.com/office/drawing/2014/main" id="{5351ADD3-7D93-0A1D-0D13-0F152FFB6944}"/>
                  </a:ext>
                </a:extLst>
              </p:cNvPr>
              <p:cNvSpPr>
                <a:spLocks/>
              </p:cNvSpPr>
              <p:nvPr/>
            </p:nvSpPr>
            <p:spPr bwMode="auto">
              <a:xfrm>
                <a:off x="974263" y="2045494"/>
                <a:ext cx="76200" cy="46435"/>
              </a:xfrm>
              <a:custGeom>
                <a:avLst/>
                <a:gdLst>
                  <a:gd name="T0" fmla="*/ 0 w 64"/>
                  <a:gd name="T1" fmla="*/ 13 h 39"/>
                  <a:gd name="T2" fmla="*/ 44 w 64"/>
                  <a:gd name="T3" fmla="*/ 0 h 39"/>
                  <a:gd name="T4" fmla="*/ 64 w 64"/>
                  <a:gd name="T5" fmla="*/ 39 h 39"/>
                </a:gdLst>
                <a:ahLst/>
                <a:cxnLst>
                  <a:cxn ang="0">
                    <a:pos x="T0" y="T1"/>
                  </a:cxn>
                  <a:cxn ang="0">
                    <a:pos x="T2" y="T3"/>
                  </a:cxn>
                  <a:cxn ang="0">
                    <a:pos x="T4" y="T5"/>
                  </a:cxn>
                </a:cxnLst>
                <a:rect l="0" t="0" r="r" b="b"/>
                <a:pathLst>
                  <a:path w="64" h="39">
                    <a:moveTo>
                      <a:pt x="0" y="13"/>
                    </a:moveTo>
                    <a:lnTo>
                      <a:pt x="44" y="0"/>
                    </a:lnTo>
                    <a:lnTo>
                      <a:pt x="64" y="39"/>
                    </a:lnTo>
                  </a:path>
                </a:pathLst>
              </a:custGeom>
              <a:solidFill>
                <a:srgbClr val="FFFFFF"/>
              </a:solidFill>
              <a:ln w="28575" cap="rnd">
                <a:solidFill>
                  <a:srgbClr val="41404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9" name="Rectangle 28">
              <a:extLst>
                <a:ext uri="{FF2B5EF4-FFF2-40B4-BE49-F238E27FC236}">
                  <a16:creationId xmlns:a16="http://schemas.microsoft.com/office/drawing/2014/main" id="{D52DBF9C-ACC9-1D49-CBE8-7509B22DE657}"/>
                </a:ext>
              </a:extLst>
            </p:cNvPr>
            <p:cNvSpPr/>
            <p:nvPr/>
          </p:nvSpPr>
          <p:spPr>
            <a:xfrm>
              <a:off x="6974148" y="2289379"/>
              <a:ext cx="1069833" cy="251545"/>
            </a:xfrm>
            <a:prstGeom prst="rect">
              <a:avLst/>
            </a:prstGeom>
            <a:noFill/>
            <a:ln w="9525" cap="flat" cmpd="sng" algn="ctr">
              <a:noFill/>
              <a:prstDash val="solid"/>
            </a:ln>
            <a:effectLst/>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
                  <a:srgbClr val="4D4F53"/>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pitchFamily="34" charset="0"/>
                </a:rPr>
                <a:t>02</a:t>
              </a:r>
            </a:p>
          </p:txBody>
        </p:sp>
        <p:sp>
          <p:nvSpPr>
            <p:cNvPr id="30" name="Rectangle 29">
              <a:extLst>
                <a:ext uri="{FF2B5EF4-FFF2-40B4-BE49-F238E27FC236}">
                  <a16:creationId xmlns:a16="http://schemas.microsoft.com/office/drawing/2014/main" id="{AB36E3C1-7FF4-8A50-E98D-FE236CA66961}"/>
                </a:ext>
              </a:extLst>
            </p:cNvPr>
            <p:cNvSpPr/>
            <p:nvPr/>
          </p:nvSpPr>
          <p:spPr>
            <a:xfrm>
              <a:off x="4391623" y="2289379"/>
              <a:ext cx="1069833" cy="251545"/>
            </a:xfrm>
            <a:prstGeom prst="rect">
              <a:avLst/>
            </a:prstGeom>
            <a:noFill/>
            <a:ln w="9525" cap="flat" cmpd="sng" algn="ctr">
              <a:noFill/>
              <a:prstDash val="solid"/>
            </a:ln>
            <a:effectLst/>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
                  <a:srgbClr val="4D4F53"/>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pitchFamily="34" charset="0"/>
                </a:rPr>
                <a:t>07</a:t>
              </a:r>
            </a:p>
          </p:txBody>
        </p:sp>
        <p:sp>
          <p:nvSpPr>
            <p:cNvPr id="31" name="Rectangle 30">
              <a:extLst>
                <a:ext uri="{FF2B5EF4-FFF2-40B4-BE49-F238E27FC236}">
                  <a16:creationId xmlns:a16="http://schemas.microsoft.com/office/drawing/2014/main" id="{6ACBE346-2561-B1EA-24DC-13944DDDEF05}"/>
                </a:ext>
              </a:extLst>
            </p:cNvPr>
            <p:cNvSpPr/>
            <p:nvPr/>
          </p:nvSpPr>
          <p:spPr>
            <a:xfrm>
              <a:off x="5663912" y="1650812"/>
              <a:ext cx="1069833" cy="251545"/>
            </a:xfrm>
            <a:prstGeom prst="rect">
              <a:avLst/>
            </a:prstGeom>
            <a:noFill/>
            <a:ln w="9525" cap="flat" cmpd="sng" algn="ctr">
              <a:noFill/>
              <a:prstDash val="solid"/>
            </a:ln>
            <a:effectLst/>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
                  <a:srgbClr val="4D4F53"/>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pitchFamily="34" charset="0"/>
                </a:rPr>
                <a:t>01</a:t>
              </a:r>
            </a:p>
          </p:txBody>
        </p:sp>
        <p:sp>
          <p:nvSpPr>
            <p:cNvPr id="32" name="Rectangle 31">
              <a:extLst>
                <a:ext uri="{FF2B5EF4-FFF2-40B4-BE49-F238E27FC236}">
                  <a16:creationId xmlns:a16="http://schemas.microsoft.com/office/drawing/2014/main" id="{ACE40A61-B640-EC68-E2AD-599857AC7435}"/>
                </a:ext>
              </a:extLst>
            </p:cNvPr>
            <p:cNvSpPr/>
            <p:nvPr/>
          </p:nvSpPr>
          <p:spPr>
            <a:xfrm>
              <a:off x="4059183" y="3703542"/>
              <a:ext cx="1069833" cy="251545"/>
            </a:xfrm>
            <a:prstGeom prst="rect">
              <a:avLst/>
            </a:prstGeom>
            <a:noFill/>
            <a:ln w="9525" cap="flat" cmpd="sng" algn="ctr">
              <a:noFill/>
              <a:prstDash val="solid"/>
            </a:ln>
            <a:effectLst/>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
                  <a:srgbClr val="4D4F53"/>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pitchFamily="34" charset="0"/>
                </a:rPr>
                <a:t>06</a:t>
              </a:r>
            </a:p>
          </p:txBody>
        </p:sp>
        <p:sp>
          <p:nvSpPr>
            <p:cNvPr id="33" name="Rectangle 32">
              <a:extLst>
                <a:ext uri="{FF2B5EF4-FFF2-40B4-BE49-F238E27FC236}">
                  <a16:creationId xmlns:a16="http://schemas.microsoft.com/office/drawing/2014/main" id="{82F03839-14F9-8D67-AF21-A15749E30159}"/>
                </a:ext>
              </a:extLst>
            </p:cNvPr>
            <p:cNvSpPr/>
            <p:nvPr/>
          </p:nvSpPr>
          <p:spPr>
            <a:xfrm>
              <a:off x="7275495" y="3703542"/>
              <a:ext cx="1069833" cy="251545"/>
            </a:xfrm>
            <a:prstGeom prst="rect">
              <a:avLst/>
            </a:prstGeom>
            <a:noFill/>
            <a:ln w="9525" cap="flat" cmpd="sng" algn="ctr">
              <a:noFill/>
              <a:prstDash val="solid"/>
            </a:ln>
            <a:effectLst/>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
                  <a:srgbClr val="4D4F53"/>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pitchFamily="34" charset="0"/>
                </a:rPr>
                <a:t>03</a:t>
              </a:r>
            </a:p>
          </p:txBody>
        </p:sp>
        <p:sp>
          <p:nvSpPr>
            <p:cNvPr id="34" name="Rectangle 33">
              <a:extLst>
                <a:ext uri="{FF2B5EF4-FFF2-40B4-BE49-F238E27FC236}">
                  <a16:creationId xmlns:a16="http://schemas.microsoft.com/office/drawing/2014/main" id="{6EF73976-D89C-743A-2CF0-F05455645DFE}"/>
                </a:ext>
              </a:extLst>
            </p:cNvPr>
            <p:cNvSpPr/>
            <p:nvPr/>
          </p:nvSpPr>
          <p:spPr>
            <a:xfrm>
              <a:off x="4926539" y="4858467"/>
              <a:ext cx="1069833" cy="251545"/>
            </a:xfrm>
            <a:prstGeom prst="rect">
              <a:avLst/>
            </a:prstGeom>
            <a:noFill/>
            <a:ln w="9525" cap="flat" cmpd="sng" algn="ctr">
              <a:noFill/>
              <a:prstDash val="solid"/>
            </a:ln>
            <a:effectLst/>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
                  <a:srgbClr val="4D4F53"/>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pitchFamily="34" charset="0"/>
                </a:rPr>
                <a:t>05</a:t>
              </a:r>
            </a:p>
          </p:txBody>
        </p:sp>
        <p:sp>
          <p:nvSpPr>
            <p:cNvPr id="35" name="Rectangle 34">
              <a:extLst>
                <a:ext uri="{FF2B5EF4-FFF2-40B4-BE49-F238E27FC236}">
                  <a16:creationId xmlns:a16="http://schemas.microsoft.com/office/drawing/2014/main" id="{0AC2A4DF-C453-EFD2-0EF8-035F9CA037C5}"/>
                </a:ext>
              </a:extLst>
            </p:cNvPr>
            <p:cNvSpPr/>
            <p:nvPr/>
          </p:nvSpPr>
          <p:spPr>
            <a:xfrm>
              <a:off x="6375947" y="4858467"/>
              <a:ext cx="1069833" cy="251545"/>
            </a:xfrm>
            <a:prstGeom prst="rect">
              <a:avLst/>
            </a:prstGeom>
            <a:noFill/>
            <a:ln w="9525" cap="flat" cmpd="sng" algn="ctr">
              <a:noFill/>
              <a:prstDash val="solid"/>
            </a:ln>
            <a:effectLst/>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
                  <a:srgbClr val="4D4F53"/>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pitchFamily="34" charset="0"/>
                </a:rPr>
                <a:t>04</a:t>
              </a:r>
            </a:p>
          </p:txBody>
        </p:sp>
        <p:sp>
          <p:nvSpPr>
            <p:cNvPr id="37" name="TextBox 36">
              <a:extLst>
                <a:ext uri="{FF2B5EF4-FFF2-40B4-BE49-F238E27FC236}">
                  <a16:creationId xmlns:a16="http://schemas.microsoft.com/office/drawing/2014/main" id="{E110E261-33C4-E4AE-E50A-9B466A780733}"/>
                </a:ext>
              </a:extLst>
            </p:cNvPr>
            <p:cNvSpPr txBox="1"/>
            <p:nvPr/>
          </p:nvSpPr>
          <p:spPr>
            <a:xfrm>
              <a:off x="5497702" y="3196275"/>
              <a:ext cx="1444803" cy="553998"/>
            </a:xfrm>
            <a:prstGeom prst="rect">
              <a:avLst/>
            </a:prstGeom>
            <a:noFill/>
          </p:spPr>
          <p:txBody>
            <a:bodyPr wrap="square" lIns="0" tIns="0" rIns="0" bIns="0" anchor="ctr">
              <a:spAutoFit/>
            </a:bodyPr>
            <a:lstStyle/>
            <a:p>
              <a:pPr marL="0" marR="0" lvl="0" indent="0" algn="ctr"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Related Party Transactions</a:t>
              </a:r>
              <a:endParaRPr lang="en-US" sz="1200"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Sec 188</a:t>
              </a:r>
              <a:endParaRPr lang="en-US" sz="1200" dirty="0">
                <a:latin typeface="Arial" panose="020B0604020202020204" pitchFamily="34" charset="0"/>
                <a:cs typeface="Arial" panose="020B0604020202020204" pitchFamily="34" charset="0"/>
              </a:endParaRPr>
            </a:p>
          </p:txBody>
        </p:sp>
      </p:grpSp>
      <p:sp>
        <p:nvSpPr>
          <p:cNvPr id="40" name="TextBox 39">
            <a:extLst>
              <a:ext uri="{FF2B5EF4-FFF2-40B4-BE49-F238E27FC236}">
                <a16:creationId xmlns:a16="http://schemas.microsoft.com/office/drawing/2014/main" id="{8718AAE4-3273-9A9E-307A-98FE0DA3C365}"/>
              </a:ext>
            </a:extLst>
          </p:cNvPr>
          <p:cNvSpPr txBox="1"/>
          <p:nvPr/>
        </p:nvSpPr>
        <p:spPr>
          <a:xfrm>
            <a:off x="4878804" y="1135976"/>
            <a:ext cx="2479676" cy="461665"/>
          </a:xfrm>
          <a:prstGeom prst="rect">
            <a:avLst/>
          </a:prstGeom>
          <a:noFill/>
        </p:spPr>
        <p:txBody>
          <a:bodyPr wrap="square" anchor="ctr">
            <a:spAutoFit/>
          </a:bodyPr>
          <a:lstStyle/>
          <a:p>
            <a:pPr marL="0" marR="0" lvl="0" indent="0" algn="ctr"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Sale, purchase or supply of any goods or materials</a:t>
            </a:r>
          </a:p>
        </p:txBody>
      </p:sp>
      <p:sp>
        <p:nvSpPr>
          <p:cNvPr id="41" name="TextBox 40">
            <a:extLst>
              <a:ext uri="{FF2B5EF4-FFF2-40B4-BE49-F238E27FC236}">
                <a16:creationId xmlns:a16="http://schemas.microsoft.com/office/drawing/2014/main" id="{77E3A943-24C3-CBCC-3979-3F79C820BC60}"/>
              </a:ext>
            </a:extLst>
          </p:cNvPr>
          <p:cNvSpPr txBox="1"/>
          <p:nvPr/>
        </p:nvSpPr>
        <p:spPr>
          <a:xfrm>
            <a:off x="8166478" y="2410842"/>
            <a:ext cx="2643452" cy="646331"/>
          </a:xfrm>
          <a:prstGeom prst="rect">
            <a:avLst/>
          </a:prstGeom>
          <a:noFill/>
        </p:spPr>
        <p:txBody>
          <a:bodyPr wrap="square" anchor="ctr">
            <a:spAutoFit/>
          </a:bodyPr>
          <a:lstStyle/>
          <a:p>
            <a:pPr marL="0" marR="0" lvl="0" indent="0"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Appointment of agent for purchase/sale of goods/</a:t>
            </a:r>
          </a:p>
          <a:p>
            <a:pPr marL="0" marR="0" lvl="0" indent="0"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services/ property</a:t>
            </a:r>
          </a:p>
        </p:txBody>
      </p:sp>
      <p:sp>
        <p:nvSpPr>
          <p:cNvPr id="42" name="TextBox 41">
            <a:extLst>
              <a:ext uri="{FF2B5EF4-FFF2-40B4-BE49-F238E27FC236}">
                <a16:creationId xmlns:a16="http://schemas.microsoft.com/office/drawing/2014/main" id="{BB10C2C4-03F3-7684-1BC5-A0864F737A04}"/>
              </a:ext>
            </a:extLst>
          </p:cNvPr>
          <p:cNvSpPr txBox="1"/>
          <p:nvPr/>
        </p:nvSpPr>
        <p:spPr>
          <a:xfrm>
            <a:off x="8411400" y="3938146"/>
            <a:ext cx="3074069" cy="461665"/>
          </a:xfrm>
          <a:prstGeom prst="rect">
            <a:avLst/>
          </a:prstGeom>
          <a:noFill/>
        </p:spPr>
        <p:txBody>
          <a:bodyPr wrap="square" anchor="ctr">
            <a:spAutoFit/>
          </a:bodyPr>
          <a:lstStyle/>
          <a:p>
            <a:pPr marL="0" marR="0" lvl="0" indent="0"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Selling/buying/ disposing of property </a:t>
            </a:r>
            <a:br>
              <a:rPr lang="en-US" sz="1200" b="1" dirty="0">
                <a:latin typeface="Arial" panose="020B0604020202020204" pitchFamily="34" charset="0"/>
                <a:ea typeface="Georgia"/>
                <a:cs typeface="Arial" panose="020B0604020202020204" pitchFamily="34" charset="0"/>
                <a:sym typeface="Georgia"/>
              </a:rPr>
            </a:br>
            <a:r>
              <a:rPr lang="en-US" sz="1200" b="1" dirty="0">
                <a:latin typeface="Arial" panose="020B0604020202020204" pitchFamily="34" charset="0"/>
                <a:ea typeface="Georgia"/>
                <a:cs typeface="Arial" panose="020B0604020202020204" pitchFamily="34" charset="0"/>
                <a:sym typeface="Georgia"/>
              </a:rPr>
              <a:t>of any kind</a:t>
            </a:r>
          </a:p>
        </p:txBody>
      </p:sp>
      <p:sp>
        <p:nvSpPr>
          <p:cNvPr id="43" name="TextBox 42">
            <a:extLst>
              <a:ext uri="{FF2B5EF4-FFF2-40B4-BE49-F238E27FC236}">
                <a16:creationId xmlns:a16="http://schemas.microsoft.com/office/drawing/2014/main" id="{F02618C1-DC90-562F-0DD6-CFEF77C0FF8E}"/>
              </a:ext>
            </a:extLst>
          </p:cNvPr>
          <p:cNvSpPr txBox="1"/>
          <p:nvPr/>
        </p:nvSpPr>
        <p:spPr>
          <a:xfrm>
            <a:off x="7755328" y="5195773"/>
            <a:ext cx="1834758" cy="276999"/>
          </a:xfrm>
          <a:prstGeom prst="rect">
            <a:avLst/>
          </a:prstGeom>
          <a:noFill/>
        </p:spPr>
        <p:txBody>
          <a:bodyPr wrap="square" anchor="ctr">
            <a:spAutoFit/>
          </a:bodyPr>
          <a:lstStyle/>
          <a:p>
            <a:pPr marL="0" marR="0" lvl="0" indent="0"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Leasing of property</a:t>
            </a:r>
          </a:p>
        </p:txBody>
      </p:sp>
      <p:sp>
        <p:nvSpPr>
          <p:cNvPr id="44" name="TextBox 43">
            <a:extLst>
              <a:ext uri="{FF2B5EF4-FFF2-40B4-BE49-F238E27FC236}">
                <a16:creationId xmlns:a16="http://schemas.microsoft.com/office/drawing/2014/main" id="{4B00F18E-83DC-C1DF-3673-C9EA8C07E02E}"/>
              </a:ext>
            </a:extLst>
          </p:cNvPr>
          <p:cNvSpPr txBox="1"/>
          <p:nvPr/>
        </p:nvSpPr>
        <p:spPr>
          <a:xfrm>
            <a:off x="1961180" y="5019428"/>
            <a:ext cx="2685999" cy="646331"/>
          </a:xfrm>
          <a:prstGeom prst="rect">
            <a:avLst/>
          </a:prstGeom>
          <a:noFill/>
        </p:spPr>
        <p:txBody>
          <a:bodyPr wrap="square" anchor="ctr">
            <a:spAutoFit/>
          </a:bodyPr>
          <a:lstStyle/>
          <a:p>
            <a:pPr marL="0" marR="0" lvl="0" indent="0" algn="r"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Availing/ rendering of services directly or through appointment of agents</a:t>
            </a:r>
          </a:p>
        </p:txBody>
      </p:sp>
      <p:sp>
        <p:nvSpPr>
          <p:cNvPr id="45" name="TextBox 44">
            <a:extLst>
              <a:ext uri="{FF2B5EF4-FFF2-40B4-BE49-F238E27FC236}">
                <a16:creationId xmlns:a16="http://schemas.microsoft.com/office/drawing/2014/main" id="{507B900D-5FE3-E12E-B389-1F94563149D9}"/>
              </a:ext>
            </a:extLst>
          </p:cNvPr>
          <p:cNvSpPr txBox="1"/>
          <p:nvPr/>
        </p:nvSpPr>
        <p:spPr>
          <a:xfrm>
            <a:off x="916234" y="2503175"/>
            <a:ext cx="3237793" cy="461665"/>
          </a:xfrm>
          <a:prstGeom prst="rect">
            <a:avLst/>
          </a:prstGeom>
          <a:noFill/>
        </p:spPr>
        <p:txBody>
          <a:bodyPr wrap="square" anchor="ctr">
            <a:spAutoFit/>
          </a:bodyPr>
          <a:lstStyle/>
          <a:p>
            <a:pPr marL="0" marR="0" lvl="0" indent="0" algn="r"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Underwriting the subscription of any securities/ derivatives</a:t>
            </a:r>
          </a:p>
        </p:txBody>
      </p:sp>
      <p:sp>
        <p:nvSpPr>
          <p:cNvPr id="46" name="TextBox 45">
            <a:extLst>
              <a:ext uri="{FF2B5EF4-FFF2-40B4-BE49-F238E27FC236}">
                <a16:creationId xmlns:a16="http://schemas.microsoft.com/office/drawing/2014/main" id="{8516D0E3-6835-FBFD-AEDF-2B1674727698}"/>
              </a:ext>
            </a:extLst>
          </p:cNvPr>
          <p:cNvSpPr txBox="1"/>
          <p:nvPr/>
        </p:nvSpPr>
        <p:spPr>
          <a:xfrm>
            <a:off x="719094" y="3938146"/>
            <a:ext cx="3066691" cy="461665"/>
          </a:xfrm>
          <a:prstGeom prst="rect">
            <a:avLst/>
          </a:prstGeom>
          <a:noFill/>
        </p:spPr>
        <p:txBody>
          <a:bodyPr wrap="square" anchor="ctr">
            <a:spAutoFit/>
          </a:bodyPr>
          <a:lstStyle/>
          <a:p>
            <a:pPr marL="0" marR="0" lvl="0" indent="0" algn="r" rtl="0">
              <a:spcBef>
                <a:spcPts val="0"/>
              </a:spcBef>
              <a:spcAft>
                <a:spcPts val="0"/>
              </a:spcAft>
              <a:buNone/>
            </a:pPr>
            <a:r>
              <a:rPr lang="en-US" sz="1200" b="1" dirty="0">
                <a:latin typeface="Arial" panose="020B0604020202020204" pitchFamily="34" charset="0"/>
                <a:ea typeface="Georgia"/>
                <a:cs typeface="Arial" panose="020B0604020202020204" pitchFamily="34" charset="0"/>
                <a:sym typeface="Georgia"/>
              </a:rPr>
              <a:t>Appointment of related party to </a:t>
            </a:r>
            <a:br>
              <a:rPr lang="en-US" sz="1200" b="1" dirty="0">
                <a:latin typeface="Arial" panose="020B0604020202020204" pitchFamily="34" charset="0"/>
                <a:ea typeface="Georgia"/>
                <a:cs typeface="Arial" panose="020B0604020202020204" pitchFamily="34" charset="0"/>
                <a:sym typeface="Georgia"/>
              </a:rPr>
            </a:br>
            <a:r>
              <a:rPr lang="en-US" sz="1200" b="1" dirty="0">
                <a:latin typeface="Arial" panose="020B0604020202020204" pitchFamily="34" charset="0"/>
                <a:ea typeface="Georgia"/>
                <a:cs typeface="Arial" panose="020B0604020202020204" pitchFamily="34" charset="0"/>
                <a:sym typeface="Georgia"/>
              </a:rPr>
              <a:t>office or place of profit</a:t>
            </a:r>
          </a:p>
        </p:txBody>
      </p:sp>
      <p:sp>
        <p:nvSpPr>
          <p:cNvPr id="6" name="Rectangle 5">
            <a:extLst>
              <a:ext uri="{FF2B5EF4-FFF2-40B4-BE49-F238E27FC236}">
                <a16:creationId xmlns:a16="http://schemas.microsoft.com/office/drawing/2014/main" id="{2B3EF24A-052B-1BEE-79A5-37A7822461E9}"/>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24865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DAACA-CB85-FDB7-4526-DAFE851EAF5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B97FAA7-39F6-1335-76F0-911E5A9DCBD5}"/>
              </a:ext>
            </a:extLst>
          </p:cNvPr>
          <p:cNvGraphicFramePr>
            <a:graphicFrameLocks noChangeAspect="1"/>
          </p:cNvGraphicFramePr>
          <p:nvPr>
            <p:custDataLst>
              <p:tags r:id="rId1"/>
            </p:custDataLst>
            <p:extLst>
              <p:ext uri="{D42A27DB-BD31-4B8C-83A1-F6EECF244321}">
                <p14:modId xmlns:p14="http://schemas.microsoft.com/office/powerpoint/2010/main" val="2740704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3B97FAA7-39F6-1335-76F0-911E5A9DCBD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9DFC59-EE23-A8DE-8824-36934EDE1562}"/>
              </a:ext>
            </a:extLst>
          </p:cNvPr>
          <p:cNvSpPr>
            <a:spLocks noGrp="1"/>
          </p:cNvSpPr>
          <p:nvPr>
            <p:ph type="title"/>
          </p:nvPr>
        </p:nvSpPr>
        <p:spPr/>
        <p:txBody>
          <a:bodyPr vert="horz"/>
          <a:lstStyle/>
          <a:p>
            <a:r>
              <a:rPr lang="en-US" dirty="0"/>
              <a:t>Question 3</a:t>
            </a:r>
            <a:br>
              <a:rPr lang="en-US" dirty="0"/>
            </a:br>
            <a:endParaRPr lang="en-US" dirty="0"/>
          </a:p>
        </p:txBody>
      </p:sp>
      <p:sp>
        <p:nvSpPr>
          <p:cNvPr id="3" name="Slide Number Placeholder 2">
            <a:extLst>
              <a:ext uri="{FF2B5EF4-FFF2-40B4-BE49-F238E27FC236}">
                <a16:creationId xmlns:a16="http://schemas.microsoft.com/office/drawing/2014/main" id="{80DB8300-735A-AB5D-6072-6EFDEF468510}"/>
              </a:ext>
            </a:extLst>
          </p:cNvPr>
          <p:cNvSpPr>
            <a:spLocks noGrp="1"/>
          </p:cNvSpPr>
          <p:nvPr>
            <p:ph type="sldNum" sz="quarter" idx="11"/>
          </p:nvPr>
        </p:nvSpPr>
        <p:spPr/>
        <p:txBody>
          <a:bodyPr/>
          <a:lstStyle/>
          <a:p>
            <a:fld id="{7870704B-CE94-48CC-AF30-84932A1262A7}" type="slidenum">
              <a:rPr lang="en-GB" smtClean="0"/>
              <a:pPr/>
              <a:t>9</a:t>
            </a:fld>
            <a:endParaRPr lang="en-GB" dirty="0"/>
          </a:p>
        </p:txBody>
      </p:sp>
      <p:sp>
        <p:nvSpPr>
          <p:cNvPr id="4" name="Date Placeholder 3">
            <a:extLst>
              <a:ext uri="{FF2B5EF4-FFF2-40B4-BE49-F238E27FC236}">
                <a16:creationId xmlns:a16="http://schemas.microsoft.com/office/drawing/2014/main" id="{8C781F77-9534-E593-813F-3BB42111A43D}"/>
              </a:ext>
            </a:extLst>
          </p:cNvPr>
          <p:cNvSpPr>
            <a:spLocks noGrp="1"/>
          </p:cNvSpPr>
          <p:nvPr>
            <p:ph type="dt" sz="half" idx="12"/>
          </p:nvPr>
        </p:nvSpPr>
        <p:spPr/>
        <p:txBody>
          <a:bodyPr/>
          <a:lstStyle/>
          <a:p>
            <a:r>
              <a:rPr lang="en-IN"/>
              <a:t>October 2024</a:t>
            </a:r>
            <a:endParaRPr lang="en-US" dirty="0"/>
          </a:p>
        </p:txBody>
      </p:sp>
      <p:sp>
        <p:nvSpPr>
          <p:cNvPr id="5" name="Footer Placeholder 4">
            <a:extLst>
              <a:ext uri="{FF2B5EF4-FFF2-40B4-BE49-F238E27FC236}">
                <a16:creationId xmlns:a16="http://schemas.microsoft.com/office/drawing/2014/main" id="{2EBDFB6F-C4D4-6A7A-E469-617AD9842282}"/>
              </a:ext>
            </a:extLst>
          </p:cNvPr>
          <p:cNvSpPr>
            <a:spLocks noGrp="1"/>
          </p:cNvSpPr>
          <p:nvPr>
            <p:ph type="ftr" sz="quarter" idx="13"/>
          </p:nvPr>
        </p:nvSpPr>
        <p:spPr/>
        <p:txBody>
          <a:bodyPr/>
          <a:lstStyle/>
          <a:p>
            <a:pPr algn="l"/>
            <a:r>
              <a:rPr lang="en-US"/>
              <a:t>Related party transactions</a:t>
            </a:r>
            <a:endParaRPr lang="en-US" dirty="0"/>
          </a:p>
        </p:txBody>
      </p:sp>
      <p:sp>
        <p:nvSpPr>
          <p:cNvPr id="8" name="Google Shape;658;p5">
            <a:extLst>
              <a:ext uri="{FF2B5EF4-FFF2-40B4-BE49-F238E27FC236}">
                <a16:creationId xmlns:a16="http://schemas.microsoft.com/office/drawing/2014/main" id="{9FA884F4-7105-0A6C-2BD5-D1C472C49C92}"/>
              </a:ext>
            </a:extLst>
          </p:cNvPr>
          <p:cNvSpPr txBox="1">
            <a:spLocks/>
          </p:cNvSpPr>
          <p:nvPr/>
        </p:nvSpPr>
        <p:spPr>
          <a:xfrm>
            <a:off x="442912" y="1149301"/>
            <a:ext cx="11303115" cy="523220"/>
          </a:xfrm>
          <a:prstGeom prst="rect">
            <a:avLst/>
          </a:prstGeom>
          <a:noFill/>
          <a:ln>
            <a:noFill/>
          </a:ln>
        </p:spPr>
        <p:txBody>
          <a:bodyPr spcFirstLastPara="1" vert="horz" wrap="square" lIns="0" tIns="0" rIns="0" bIns="0" rtlCol="0" anchor="ctr" anchorCtr="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182880" indent="-182880">
              <a:spcAft>
                <a:spcPts val="600"/>
              </a:spcAft>
              <a:buSzPts val="14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Would intangible related transactions fall under the ambit of section 188?</a:t>
            </a:r>
          </a:p>
          <a:p>
            <a:pPr marL="182880" indent="-182880">
              <a:spcAft>
                <a:spcPts val="600"/>
              </a:spcAft>
              <a:buSzPts val="14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Can shares or debentures be considered to be ‘property’ for the purpose of section 188(1)? </a:t>
            </a:r>
          </a:p>
        </p:txBody>
      </p:sp>
      <p:grpSp>
        <p:nvGrpSpPr>
          <p:cNvPr id="13" name="Group 12">
            <a:extLst>
              <a:ext uri="{FF2B5EF4-FFF2-40B4-BE49-F238E27FC236}">
                <a16:creationId xmlns:a16="http://schemas.microsoft.com/office/drawing/2014/main" id="{7DE20A41-2EDF-AEE2-9744-019F1C67A4F8}"/>
              </a:ext>
            </a:extLst>
          </p:cNvPr>
          <p:cNvGrpSpPr/>
          <p:nvPr/>
        </p:nvGrpSpPr>
        <p:grpSpPr>
          <a:xfrm>
            <a:off x="442913" y="1755021"/>
            <a:ext cx="11302999" cy="534389"/>
            <a:chOff x="442913" y="1413164"/>
            <a:chExt cx="11302999" cy="534389"/>
          </a:xfrm>
        </p:grpSpPr>
        <p:sp>
          <p:nvSpPr>
            <p:cNvPr id="11" name="Rectangle 10">
              <a:extLst>
                <a:ext uri="{FF2B5EF4-FFF2-40B4-BE49-F238E27FC236}">
                  <a16:creationId xmlns:a16="http://schemas.microsoft.com/office/drawing/2014/main" id="{6A0DFDCB-FF34-3919-2C55-16030CFCF38C}"/>
                </a:ext>
              </a:extLst>
            </p:cNvPr>
            <p:cNvSpPr/>
            <p:nvPr/>
          </p:nvSpPr>
          <p:spPr>
            <a:xfrm>
              <a:off x="442913" y="1413164"/>
              <a:ext cx="11302999" cy="534389"/>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r>
                <a:rPr lang="en-US" sz="1200" b="0" dirty="0">
                  <a:solidFill>
                    <a:schemeClr val="tx1"/>
                  </a:solidFill>
                  <a:latin typeface="Arial" panose="020B0604020202020204" pitchFamily="34" charset="0"/>
                  <a:cs typeface="Arial" panose="020B0604020202020204" pitchFamily="34" charset="0"/>
                </a:rPr>
                <a:t>Yes. Sec 188(1)(b) specifies selling or otherwise disposing of, or buying, property of any kind. Therefore, it is interpreted to mean that “property of any kind includes movable or immovable, tangible or intangible, financial or non-financial. </a:t>
              </a:r>
            </a:p>
          </p:txBody>
        </p:sp>
        <p:sp>
          <p:nvSpPr>
            <p:cNvPr id="9" name="Rectangle 8">
              <a:extLst>
                <a:ext uri="{FF2B5EF4-FFF2-40B4-BE49-F238E27FC236}">
                  <a16:creationId xmlns:a16="http://schemas.microsoft.com/office/drawing/2014/main" id="{502E0DFA-D42E-25A2-F096-4A3CC32CDCE4}"/>
                </a:ext>
              </a:extLst>
            </p:cNvPr>
            <p:cNvSpPr/>
            <p:nvPr/>
          </p:nvSpPr>
          <p:spPr>
            <a:xfrm>
              <a:off x="442913" y="1413164"/>
              <a:ext cx="27432" cy="534389"/>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b="1" dirty="0"/>
            </a:p>
          </p:txBody>
        </p:sp>
      </p:grpSp>
      <p:pic>
        <p:nvPicPr>
          <p:cNvPr id="15" name="Picture 14" descr="A person and person sitting at desks with laptops&#10;&#10;Description automatically generated">
            <a:extLst>
              <a:ext uri="{FF2B5EF4-FFF2-40B4-BE49-F238E27FC236}">
                <a16:creationId xmlns:a16="http://schemas.microsoft.com/office/drawing/2014/main" id="{CEAD665A-8BD1-0D25-A00F-A9B8335CC563}"/>
              </a:ext>
            </a:extLst>
          </p:cNvPr>
          <p:cNvPicPr>
            <a:picLocks noChangeAspect="1"/>
          </p:cNvPicPr>
          <p:nvPr/>
        </p:nvPicPr>
        <p:blipFill>
          <a:blip r:embed="rId5" cstate="screen">
            <a:clrChange>
              <a:clrFrom>
                <a:srgbClr val="DEDEDE"/>
              </a:clrFrom>
              <a:clrTo>
                <a:srgbClr val="DEDEDE">
                  <a:alpha val="0"/>
                </a:srgbClr>
              </a:clrTo>
            </a:clrChange>
            <a:extLst>
              <a:ext uri="{28A0092B-C50C-407E-A947-70E740481C1C}">
                <a14:useLocalDpi xmlns:a14="http://schemas.microsoft.com/office/drawing/2010/main"/>
              </a:ext>
            </a:extLst>
          </a:blip>
          <a:stretch>
            <a:fillRect/>
          </a:stretch>
        </p:blipFill>
        <p:spPr>
          <a:xfrm>
            <a:off x="7334239" y="2828928"/>
            <a:ext cx="4404632" cy="3356205"/>
          </a:xfrm>
          <a:prstGeom prst="rect">
            <a:avLst/>
          </a:prstGeom>
        </p:spPr>
      </p:pic>
      <p:sp>
        <p:nvSpPr>
          <p:cNvPr id="6" name="Rectangle 5">
            <a:extLst>
              <a:ext uri="{FF2B5EF4-FFF2-40B4-BE49-F238E27FC236}">
                <a16:creationId xmlns:a16="http://schemas.microsoft.com/office/drawing/2014/main" id="{000AA1D2-EF74-7BC9-3626-916B6CD1C32F}"/>
              </a:ext>
            </a:extLst>
          </p:cNvPr>
          <p:cNvSpPr/>
          <p:nvPr/>
        </p:nvSpPr>
        <p:spPr>
          <a:xfrm>
            <a:off x="442797" y="6492240"/>
            <a:ext cx="1395731" cy="13716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9588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STSLIDEVIEWED" val="323,73,Slide68"/>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wC">
  <a:themeElements>
    <a:clrScheme name="BRAND 2.0 DARK PINK">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_16x9_PowerPoint_Template_2018.potx" id="{788BFF83-75E5-4FC7-BA32-73C9FC43C91B}" vid="{1C2C0F13-8BA6-4182-9B91-01076BE63966}"/>
    </a:ext>
  </a:extLst>
</a:theme>
</file>

<file path=ppt/theme/theme2.xml><?xml version="1.0" encoding="utf-8"?>
<a:theme xmlns:a="http://schemas.openxmlformats.org/drawingml/2006/main" name="1_PwC">
  <a:themeElements>
    <a:clrScheme name="BRAND 2.0 DARK PINK">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_16x9_PowerPoint_Template_2018.potx" id="{788BFF83-75E5-4FC7-BA32-73C9FC43C91B}" vid="{1C2C0F13-8BA6-4182-9B91-01076BE63966}"/>
    </a:ext>
  </a:ext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4.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docProps/app.xml><?xml version="1.0" encoding="utf-8"?>
<Properties xmlns="http://schemas.openxmlformats.org/officeDocument/2006/extended-properties" xmlns:vt="http://schemas.openxmlformats.org/officeDocument/2006/docPropsVTypes">
  <Template>16x9_PowerPoint_Template_2018</Template>
  <TotalTime>9619</TotalTime>
  <Words>11432</Words>
  <Application>Microsoft Office PowerPoint</Application>
  <PresentationFormat>Custom</PresentationFormat>
  <Paragraphs>882</Paragraphs>
  <Slides>38</Slides>
  <Notes>19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9" baseType="lpstr">
      <vt:lpstr>Arial</vt:lpstr>
      <vt:lpstr>Calibri</vt:lpstr>
      <vt:lpstr>Georgia</vt:lpstr>
      <vt:lpstr>Poppins</vt:lpstr>
      <vt:lpstr>Roboto</vt:lpstr>
      <vt:lpstr>Segoe UI</vt:lpstr>
      <vt:lpstr>System Font Regular</vt:lpstr>
      <vt:lpstr>Times New Roman</vt:lpstr>
      <vt:lpstr>PwC</vt:lpstr>
      <vt:lpstr>1_PwC</vt:lpstr>
      <vt:lpstr>think-cell Slide</vt:lpstr>
      <vt:lpstr>PowerPoint Presentation</vt:lpstr>
      <vt:lpstr>Related Party Transactions (RPTs) </vt:lpstr>
      <vt:lpstr>Who needs to comply with the related party provisions</vt:lpstr>
      <vt:lpstr>Question 1 </vt:lpstr>
      <vt:lpstr>CA 2013 - Related parties at company level</vt:lpstr>
      <vt:lpstr>CA 2013 - Related parties at management level</vt:lpstr>
      <vt:lpstr>Question 2 </vt:lpstr>
      <vt:lpstr>Which transactions are covered</vt:lpstr>
      <vt:lpstr>Question 3 </vt:lpstr>
      <vt:lpstr>Section 177 – Audit Committee</vt:lpstr>
      <vt:lpstr>Section 188 – RPT Approval process </vt:lpstr>
      <vt:lpstr>Compliance Matrix</vt:lpstr>
      <vt:lpstr>Ordinary course of business and arm’s length</vt:lpstr>
      <vt:lpstr>Approval Procedure for Related Party Transactions </vt:lpstr>
      <vt:lpstr>Question 4 </vt:lpstr>
      <vt:lpstr>Related Party Transactions </vt:lpstr>
      <vt:lpstr>Details/documents to be filed with ROC5</vt:lpstr>
      <vt:lpstr>Consequence of Non-Compliance</vt:lpstr>
      <vt:lpstr>Key questions</vt:lpstr>
      <vt:lpstr>Key questions</vt:lpstr>
      <vt:lpstr>SEBI LODR - Increased reporting requirement</vt:lpstr>
      <vt:lpstr>Purpose of the SEBI LODR amendment</vt:lpstr>
      <vt:lpstr>New definition of Related Party - Reg. 2(zb)</vt:lpstr>
      <vt:lpstr>New definition of Related Party Transaction - Reg. 2(zc)</vt:lpstr>
      <vt:lpstr>New Related party definition</vt:lpstr>
      <vt:lpstr>Audit Committee Approval - Reg. 23 (1) &amp; (4)</vt:lpstr>
      <vt:lpstr>Disclosures under Reg. 23(9) of SEBI LODR 2015.</vt:lpstr>
      <vt:lpstr>Potential impact areas</vt:lpstr>
      <vt:lpstr>Appendix A. Governing Statutes – Companies Act 2013 Definition of Related Party Transaction - Reg. 2(zc) </vt:lpstr>
      <vt:lpstr>Appendix A. Governing Statutes – SEBI LODR Widened definition of Related Party Transaction</vt:lpstr>
      <vt:lpstr>Appendix A. Governing Statutes – SEBI LODR Information for Audit Committee approval</vt:lpstr>
      <vt:lpstr>Appendix A. Governing Statutes – SEBI LODR Information for Audit Committee approval</vt:lpstr>
      <vt:lpstr>Appendix B. Judicial Precedents - Compliance of RPT Disclosures/ Approvals</vt:lpstr>
      <vt:lpstr>Appendix B. Judicial Precedents - Compliance of RPT Disclosures/ Approvals</vt:lpstr>
      <vt:lpstr>Appendix B. Judicial Precedents - Compliance of RPT Disclosures/ Approvals</vt:lpstr>
      <vt:lpstr>Appendix B. Judicial Precedents - Compliance of RPT Disclosures/ Approvals</vt:lpstr>
      <vt:lpstr>Appendix B. Judicial Precedents - Compliance of RPT Disclosures/ Approvals</vt:lpstr>
      <vt:lpstr>Thank you</vt:lpstr>
    </vt:vector>
  </TitlesOfParts>
  <Manager/>
  <Company>PricewaterhouseCoopers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Balaji A</dc:creator>
  <cp:keywords/>
  <dc:description/>
  <cp:lastModifiedBy>PW &amp; Co LLP</cp:lastModifiedBy>
  <cp:revision>422</cp:revision>
  <dcterms:created xsi:type="dcterms:W3CDTF">2019-06-11T14:03:07Z</dcterms:created>
  <dcterms:modified xsi:type="dcterms:W3CDTF">2024-10-04T15:33:03Z</dcterms:modified>
  <cp:category/>
</cp:coreProperties>
</file>